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9"/>
  </p:notesMasterIdLst>
  <p:handoutMasterIdLst>
    <p:handoutMasterId r:id="rId200"/>
  </p:handoutMasterIdLst>
  <p:sldIdLst>
    <p:sldId id="354" r:id="rId2"/>
    <p:sldId id="355" r:id="rId3"/>
    <p:sldId id="487" r:id="rId4"/>
    <p:sldId id="258" r:id="rId5"/>
    <p:sldId id="259" r:id="rId6"/>
    <p:sldId id="260" r:id="rId7"/>
    <p:sldId id="261" r:id="rId8"/>
    <p:sldId id="358" r:id="rId9"/>
    <p:sldId id="262" r:id="rId10"/>
    <p:sldId id="263" r:id="rId11"/>
    <p:sldId id="264" r:id="rId12"/>
    <p:sldId id="265" r:id="rId13"/>
    <p:sldId id="357" r:id="rId14"/>
    <p:sldId id="266" r:id="rId15"/>
    <p:sldId id="267" r:id="rId16"/>
    <p:sldId id="268" r:id="rId17"/>
    <p:sldId id="269" r:id="rId18"/>
    <p:sldId id="270" r:id="rId19"/>
    <p:sldId id="271" r:id="rId20"/>
    <p:sldId id="273" r:id="rId21"/>
    <p:sldId id="359" r:id="rId22"/>
    <p:sldId id="274" r:id="rId23"/>
    <p:sldId id="360"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361" r:id="rId39"/>
    <p:sldId id="289" r:id="rId40"/>
    <p:sldId id="290" r:id="rId41"/>
    <p:sldId id="363" r:id="rId42"/>
    <p:sldId id="362" r:id="rId43"/>
    <p:sldId id="384" r:id="rId44"/>
    <p:sldId id="385" r:id="rId45"/>
    <p:sldId id="364" r:id="rId46"/>
    <p:sldId id="365" r:id="rId47"/>
    <p:sldId id="366" r:id="rId48"/>
    <p:sldId id="386" r:id="rId49"/>
    <p:sldId id="387" r:id="rId50"/>
    <p:sldId id="388" r:id="rId51"/>
    <p:sldId id="389" r:id="rId52"/>
    <p:sldId id="390" r:id="rId53"/>
    <p:sldId id="292" r:id="rId54"/>
    <p:sldId id="371" r:id="rId55"/>
    <p:sldId id="373" r:id="rId56"/>
    <p:sldId id="375" r:id="rId57"/>
    <p:sldId id="372" r:id="rId58"/>
    <p:sldId id="374" r:id="rId59"/>
    <p:sldId id="367" r:id="rId60"/>
    <p:sldId id="370" r:id="rId61"/>
    <p:sldId id="368" r:id="rId62"/>
    <p:sldId id="294" r:id="rId63"/>
    <p:sldId id="376" r:id="rId64"/>
    <p:sldId id="377" r:id="rId65"/>
    <p:sldId id="391" r:id="rId66"/>
    <p:sldId id="392" r:id="rId67"/>
    <p:sldId id="393" r:id="rId68"/>
    <p:sldId id="297" r:id="rId69"/>
    <p:sldId id="298" r:id="rId70"/>
    <p:sldId id="299" r:id="rId71"/>
    <p:sldId id="300" r:id="rId72"/>
    <p:sldId id="379" r:id="rId73"/>
    <p:sldId id="378" r:id="rId74"/>
    <p:sldId id="411" r:id="rId75"/>
    <p:sldId id="380" r:id="rId76"/>
    <p:sldId id="395" r:id="rId77"/>
    <p:sldId id="396" r:id="rId78"/>
    <p:sldId id="473" r:id="rId79"/>
    <p:sldId id="381" r:id="rId80"/>
    <p:sldId id="410" r:id="rId81"/>
    <p:sldId id="382" r:id="rId82"/>
    <p:sldId id="383" r:id="rId83"/>
    <p:sldId id="305" r:id="rId84"/>
    <p:sldId id="306" r:id="rId85"/>
    <p:sldId id="412" r:id="rId86"/>
    <p:sldId id="307" r:id="rId87"/>
    <p:sldId id="308" r:id="rId88"/>
    <p:sldId id="397" r:id="rId89"/>
    <p:sldId id="402" r:id="rId90"/>
    <p:sldId id="403" r:id="rId91"/>
    <p:sldId id="404" r:id="rId92"/>
    <p:sldId id="405" r:id="rId93"/>
    <p:sldId id="398" r:id="rId94"/>
    <p:sldId id="406" r:id="rId95"/>
    <p:sldId id="400" r:id="rId96"/>
    <p:sldId id="407" r:id="rId97"/>
    <p:sldId id="401" r:id="rId98"/>
    <p:sldId id="409" r:id="rId99"/>
    <p:sldId id="408" r:id="rId100"/>
    <p:sldId id="399" r:id="rId101"/>
    <p:sldId id="413" r:id="rId102"/>
    <p:sldId id="414" r:id="rId103"/>
    <p:sldId id="415" r:id="rId104"/>
    <p:sldId id="309" r:id="rId105"/>
    <p:sldId id="416" r:id="rId106"/>
    <p:sldId id="310" r:id="rId107"/>
    <p:sldId id="417" r:id="rId108"/>
    <p:sldId id="418" r:id="rId109"/>
    <p:sldId id="311" r:id="rId110"/>
    <p:sldId id="419" r:id="rId111"/>
    <p:sldId id="312" r:id="rId112"/>
    <p:sldId id="420" r:id="rId113"/>
    <p:sldId id="313" r:id="rId114"/>
    <p:sldId id="314" r:id="rId115"/>
    <p:sldId id="421" r:id="rId116"/>
    <p:sldId id="315" r:id="rId117"/>
    <p:sldId id="394" r:id="rId118"/>
    <p:sldId id="316" r:id="rId119"/>
    <p:sldId id="317" r:id="rId120"/>
    <p:sldId id="318" r:id="rId121"/>
    <p:sldId id="319" r:id="rId122"/>
    <p:sldId id="430" r:id="rId123"/>
    <p:sldId id="320" r:id="rId124"/>
    <p:sldId id="432" r:id="rId125"/>
    <p:sldId id="431" r:id="rId126"/>
    <p:sldId id="323" r:id="rId127"/>
    <p:sldId id="433" r:id="rId128"/>
    <p:sldId id="434" r:id="rId129"/>
    <p:sldId id="435" r:id="rId130"/>
    <p:sldId id="436" r:id="rId131"/>
    <p:sldId id="327" r:id="rId132"/>
    <p:sldId id="438" r:id="rId133"/>
    <p:sldId id="439" r:id="rId134"/>
    <p:sldId id="440" r:id="rId135"/>
    <p:sldId id="328" r:id="rId136"/>
    <p:sldId id="329" r:id="rId137"/>
    <p:sldId id="330" r:id="rId138"/>
    <p:sldId id="331" r:id="rId139"/>
    <p:sldId id="332" r:id="rId140"/>
    <p:sldId id="441" r:id="rId141"/>
    <p:sldId id="442" r:id="rId142"/>
    <p:sldId id="443" r:id="rId143"/>
    <p:sldId id="444" r:id="rId144"/>
    <p:sldId id="445" r:id="rId145"/>
    <p:sldId id="446" r:id="rId146"/>
    <p:sldId id="447" r:id="rId147"/>
    <p:sldId id="448" r:id="rId148"/>
    <p:sldId id="449" r:id="rId149"/>
    <p:sldId id="450" r:id="rId150"/>
    <p:sldId id="451" r:id="rId151"/>
    <p:sldId id="452" r:id="rId152"/>
    <p:sldId id="425" r:id="rId153"/>
    <p:sldId id="453" r:id="rId154"/>
    <p:sldId id="454" r:id="rId155"/>
    <p:sldId id="455" r:id="rId156"/>
    <p:sldId id="456" r:id="rId157"/>
    <p:sldId id="457" r:id="rId158"/>
    <p:sldId id="424" r:id="rId159"/>
    <p:sldId id="458" r:id="rId160"/>
    <p:sldId id="461" r:id="rId161"/>
    <p:sldId id="462" r:id="rId162"/>
    <p:sldId id="463" r:id="rId163"/>
    <p:sldId id="464" r:id="rId164"/>
    <p:sldId id="459" r:id="rId165"/>
    <p:sldId id="475" r:id="rId166"/>
    <p:sldId id="476" r:id="rId167"/>
    <p:sldId id="477" r:id="rId168"/>
    <p:sldId id="478" r:id="rId169"/>
    <p:sldId id="479" r:id="rId170"/>
    <p:sldId id="460" r:id="rId171"/>
    <p:sldId id="481" r:id="rId172"/>
    <p:sldId id="480" r:id="rId173"/>
    <p:sldId id="423" r:id="rId174"/>
    <p:sldId id="482" r:id="rId175"/>
    <p:sldId id="485" r:id="rId176"/>
    <p:sldId id="483" r:id="rId177"/>
    <p:sldId id="484" r:id="rId178"/>
    <p:sldId id="486" r:id="rId179"/>
    <p:sldId id="422" r:id="rId180"/>
    <p:sldId id="426" r:id="rId181"/>
    <p:sldId id="465" r:id="rId182"/>
    <p:sldId id="466" r:id="rId183"/>
    <p:sldId id="428" r:id="rId184"/>
    <p:sldId id="427" r:id="rId185"/>
    <p:sldId id="429" r:id="rId186"/>
    <p:sldId id="467" r:id="rId187"/>
    <p:sldId id="468" r:id="rId188"/>
    <p:sldId id="469" r:id="rId189"/>
    <p:sldId id="472" r:id="rId190"/>
    <p:sldId id="470" r:id="rId191"/>
    <p:sldId id="471" r:id="rId192"/>
    <p:sldId id="342" r:id="rId193"/>
    <p:sldId id="344" r:id="rId194"/>
    <p:sldId id="346" r:id="rId195"/>
    <p:sldId id="348" r:id="rId196"/>
    <p:sldId id="350" r:id="rId197"/>
    <p:sldId id="356" r:id="rId1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65AEDDD-78E7-47FB-BCEA-AD9FBC8701E4}">
          <p14:sldIdLst>
            <p14:sldId id="354"/>
            <p14:sldId id="355"/>
            <p14:sldId id="487"/>
          </p14:sldIdLst>
        </p14:section>
        <p14:section name="Introduction to ALM" id="{19E703D8-121D-4DB4-83FB-82593A15ACFA}">
          <p14:sldIdLst>
            <p14:sldId id="258"/>
            <p14:sldId id="259"/>
            <p14:sldId id="260"/>
            <p14:sldId id="261"/>
            <p14:sldId id="358"/>
            <p14:sldId id="262"/>
            <p14:sldId id="263"/>
            <p14:sldId id="264"/>
            <p14:sldId id="265"/>
            <p14:sldId id="357"/>
            <p14:sldId id="266"/>
            <p14:sldId id="267"/>
            <p14:sldId id="268"/>
            <p14:sldId id="269"/>
            <p14:sldId id="270"/>
            <p14:sldId id="271"/>
            <p14:sldId id="273"/>
            <p14:sldId id="359"/>
            <p14:sldId id="274"/>
            <p14:sldId id="360"/>
            <p14:sldId id="275"/>
            <p14:sldId id="276"/>
            <p14:sldId id="277"/>
            <p14:sldId id="278"/>
            <p14:sldId id="279"/>
            <p14:sldId id="280"/>
            <p14:sldId id="281"/>
            <p14:sldId id="282"/>
            <p14:sldId id="283"/>
            <p14:sldId id="284"/>
            <p14:sldId id="285"/>
            <p14:sldId id="286"/>
            <p14:sldId id="287"/>
            <p14:sldId id="288"/>
            <p14:sldId id="361"/>
            <p14:sldId id="289"/>
            <p14:sldId id="290"/>
            <p14:sldId id="363"/>
            <p14:sldId id="362"/>
            <p14:sldId id="384"/>
            <p14:sldId id="385"/>
            <p14:sldId id="364"/>
            <p14:sldId id="365"/>
            <p14:sldId id="366"/>
            <p14:sldId id="386"/>
            <p14:sldId id="387"/>
            <p14:sldId id="388"/>
            <p14:sldId id="389"/>
            <p14:sldId id="390"/>
            <p14:sldId id="292"/>
            <p14:sldId id="371"/>
            <p14:sldId id="373"/>
            <p14:sldId id="375"/>
            <p14:sldId id="372"/>
            <p14:sldId id="374"/>
            <p14:sldId id="367"/>
            <p14:sldId id="370"/>
            <p14:sldId id="368"/>
          </p14:sldIdLst>
        </p14:section>
        <p14:section name="An overview of TFS" id="{1DB324F5-83D7-42B5-8AA7-AED2FE3BF6B2}">
          <p14:sldIdLst>
            <p14:sldId id="294"/>
            <p14:sldId id="376"/>
            <p14:sldId id="377"/>
            <p14:sldId id="391"/>
            <p14:sldId id="392"/>
            <p14:sldId id="393"/>
            <p14:sldId id="297"/>
            <p14:sldId id="298"/>
            <p14:sldId id="299"/>
            <p14:sldId id="300"/>
            <p14:sldId id="379"/>
            <p14:sldId id="378"/>
            <p14:sldId id="411"/>
            <p14:sldId id="380"/>
            <p14:sldId id="395"/>
            <p14:sldId id="396"/>
            <p14:sldId id="473"/>
            <p14:sldId id="381"/>
            <p14:sldId id="410"/>
            <p14:sldId id="382"/>
            <p14:sldId id="383"/>
            <p14:sldId id="305"/>
            <p14:sldId id="306"/>
            <p14:sldId id="412"/>
            <p14:sldId id="307"/>
            <p14:sldId id="308"/>
            <p14:sldId id="397"/>
            <p14:sldId id="402"/>
            <p14:sldId id="403"/>
            <p14:sldId id="404"/>
            <p14:sldId id="405"/>
            <p14:sldId id="398"/>
            <p14:sldId id="406"/>
            <p14:sldId id="400"/>
            <p14:sldId id="407"/>
            <p14:sldId id="401"/>
            <p14:sldId id="409"/>
            <p14:sldId id="408"/>
            <p14:sldId id="399"/>
            <p14:sldId id="413"/>
            <p14:sldId id="414"/>
            <p14:sldId id="415"/>
            <p14:sldId id="309"/>
            <p14:sldId id="416"/>
            <p14:sldId id="310"/>
            <p14:sldId id="417"/>
            <p14:sldId id="418"/>
            <p14:sldId id="311"/>
            <p14:sldId id="419"/>
            <p14:sldId id="312"/>
            <p14:sldId id="420"/>
            <p14:sldId id="313"/>
            <p14:sldId id="314"/>
            <p14:sldId id="421"/>
            <p14:sldId id="315"/>
            <p14:sldId id="394"/>
          </p14:sldIdLst>
        </p14:section>
        <p14:section name="Intro to Scrum and Agile" id="{16C0A9DA-3A72-430E-B16D-EEAE097DD689}">
          <p14:sldIdLst>
            <p14:sldId id="316"/>
            <p14:sldId id="317"/>
            <p14:sldId id="318"/>
            <p14:sldId id="319"/>
            <p14:sldId id="430"/>
            <p14:sldId id="320"/>
            <p14:sldId id="432"/>
            <p14:sldId id="431"/>
            <p14:sldId id="323"/>
            <p14:sldId id="433"/>
            <p14:sldId id="434"/>
            <p14:sldId id="435"/>
            <p14:sldId id="436"/>
            <p14:sldId id="327"/>
            <p14:sldId id="438"/>
            <p14:sldId id="439"/>
            <p14:sldId id="440"/>
            <p14:sldId id="328"/>
            <p14:sldId id="329"/>
            <p14:sldId id="330"/>
            <p14:sldId id="331"/>
            <p14:sldId id="332"/>
            <p14:sldId id="441"/>
            <p14:sldId id="442"/>
            <p14:sldId id="443"/>
            <p14:sldId id="444"/>
            <p14:sldId id="445"/>
            <p14:sldId id="446"/>
            <p14:sldId id="447"/>
            <p14:sldId id="448"/>
            <p14:sldId id="449"/>
            <p14:sldId id="450"/>
            <p14:sldId id="451"/>
            <p14:sldId id="452"/>
            <p14:sldId id="425"/>
            <p14:sldId id="453"/>
            <p14:sldId id="454"/>
            <p14:sldId id="455"/>
            <p14:sldId id="456"/>
            <p14:sldId id="457"/>
            <p14:sldId id="424"/>
            <p14:sldId id="458"/>
            <p14:sldId id="461"/>
            <p14:sldId id="462"/>
            <p14:sldId id="463"/>
            <p14:sldId id="464"/>
            <p14:sldId id="459"/>
            <p14:sldId id="475"/>
            <p14:sldId id="476"/>
            <p14:sldId id="477"/>
            <p14:sldId id="478"/>
            <p14:sldId id="479"/>
            <p14:sldId id="460"/>
            <p14:sldId id="481"/>
            <p14:sldId id="480"/>
            <p14:sldId id="423"/>
            <p14:sldId id="482"/>
            <p14:sldId id="485"/>
            <p14:sldId id="483"/>
            <p14:sldId id="484"/>
            <p14:sldId id="486"/>
            <p14:sldId id="422"/>
            <p14:sldId id="426"/>
            <p14:sldId id="465"/>
            <p14:sldId id="466"/>
            <p14:sldId id="428"/>
            <p14:sldId id="427"/>
            <p14:sldId id="429"/>
            <p14:sldId id="467"/>
            <p14:sldId id="468"/>
            <p14:sldId id="469"/>
            <p14:sldId id="472"/>
            <p14:sldId id="470"/>
            <p14:sldId id="471"/>
          </p14:sldIdLst>
        </p14:section>
        <p14:section name="Work Items and Process Templates" id="{10159BA8-CFDF-4BD5-A13B-EB996299054F}">
          <p14:sldIdLst>
            <p14:sldId id="342"/>
          </p14:sldIdLst>
        </p14:section>
        <p14:section name="Customizing Process Template - TFS" id="{AB9332A8-75EA-4D61-96A7-8D73F58A06E3}">
          <p14:sldIdLst>
            <p14:sldId id="344"/>
          </p14:sldIdLst>
        </p14:section>
        <p14:section name="Agile Practices in TFS" id="{20E16DBF-C05C-4DD0-9273-2EA355EDA669}">
          <p14:sldIdLst>
            <p14:sldId id="346"/>
          </p14:sldIdLst>
        </p14:section>
        <p14:section name="Metrics in Agile Projects" id="{AD565FDF-63E9-46F6-9F02-AE66CC70580B}">
          <p14:sldIdLst>
            <p14:sldId id="348"/>
          </p14:sldIdLst>
        </p14:section>
        <p14:section name="Agile Project Management in TFS" id="{5B2BD8D6-6AB9-412C-B791-FBD591767238}">
          <p14:sldIdLst>
            <p14:sldId id="350"/>
          </p14:sldIdLst>
        </p14:section>
        <p14:section name="Appendix Section" id="{BBFD6F98-C926-448C-A73D-994BD1B5D321}">
          <p14:sldIdLst>
            <p14:sldId id="35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68" autoAdjust="0"/>
    <p:restoredTop sz="96552" autoAdjust="0"/>
  </p:normalViewPr>
  <p:slideViewPr>
    <p:cSldViewPr snapToGrid="0">
      <p:cViewPr>
        <p:scale>
          <a:sx n="100" d="100"/>
          <a:sy n="100" d="100"/>
        </p:scale>
        <p:origin x="720" y="456"/>
      </p:cViewPr>
      <p:guideLst/>
    </p:cSldViewPr>
  </p:slideViewPr>
  <p:notesTextViewPr>
    <p:cViewPr>
      <p:scale>
        <a:sx n="1" d="1"/>
        <a:sy n="1" d="1"/>
      </p:scale>
      <p:origin x="0" y="0"/>
    </p:cViewPr>
  </p:notesTextViewPr>
  <p:notesViewPr>
    <p:cSldViewPr snapToGrid="0">
      <p:cViewPr varScale="1">
        <p:scale>
          <a:sx n="89" d="100"/>
          <a:sy n="89" d="100"/>
        </p:scale>
        <p:origin x="2664" y="72"/>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notesMaster" Target="notesMasters/notesMaster1.xml"/><Relationship Id="rId20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handoutMaster" Target="handoutMasters/handout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6EC4635-6F5E-4666-8F94-B9534AA1A9C7}" type="datetimeFigureOut">
              <a:rPr lang="en-US" smtClean="0"/>
              <a:t>6/29/2018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02E8E4F-ACCA-42C3-801C-D4FC6701FF6D}" type="slidenum">
              <a:rPr lang="en-US" smtClean="0"/>
              <a:t>‹#›</a:t>
            </a:fld>
            <a:endParaRPr lang="en-US"/>
          </a:p>
        </p:txBody>
      </p:sp>
    </p:spTree>
    <p:extLst>
      <p:ext uri="{BB962C8B-B14F-4D97-AF65-F5344CB8AC3E}">
        <p14:creationId xmlns:p14="http://schemas.microsoft.com/office/powerpoint/2010/main" val="29564259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F9719-28BC-48F1-B370-6FDEB7699C57}" type="datetimeFigureOut">
              <a:rPr lang="en-US" smtClean="0"/>
              <a:t>6/29/2018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CF1E86-D5E4-4C84-9639-61CB8D4DBCAC}" type="slidenum">
              <a:rPr lang="en-US" smtClean="0"/>
              <a:t>‹#›</a:t>
            </a:fld>
            <a:endParaRPr lang="en-US"/>
          </a:p>
        </p:txBody>
      </p:sp>
    </p:spTree>
    <p:extLst>
      <p:ext uri="{BB962C8B-B14F-4D97-AF65-F5344CB8AC3E}">
        <p14:creationId xmlns:p14="http://schemas.microsoft.com/office/powerpoint/2010/main" val="2014454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12" name="Text Placeholder 11"/>
          <p:cNvSpPr>
            <a:spLocks noGrp="1"/>
          </p:cNvSpPr>
          <p:nvPr>
            <p:ph type="body" sz="quarter" idx="13" hasCustomPrompt="1"/>
          </p:nvPr>
        </p:nvSpPr>
        <p:spPr>
          <a:xfrm>
            <a:off x="334534" y="702614"/>
            <a:ext cx="11521440" cy="2377440"/>
          </a:xfrm>
          <a:prstGeom prst="rect">
            <a:avLst/>
          </a:prstGeom>
        </p:spPr>
        <p:txBody>
          <a:bodyPr anchor="b" anchorCtr="0"/>
          <a:lstStyle>
            <a:lvl1pPr marL="0" indent="0">
              <a:buNone/>
              <a:defRPr sz="7200">
                <a:latin typeface="Gill Sans MT (Headings)"/>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a:t>
            </a:r>
            <a:endParaRPr lang="en-US" dirty="0"/>
          </a:p>
        </p:txBody>
      </p:sp>
      <p:sp>
        <p:nvSpPr>
          <p:cNvPr id="14" name="Subtitle 2"/>
          <p:cNvSpPr txBox="1">
            <a:spLocks/>
          </p:cNvSpPr>
          <p:nvPr userDrawn="1"/>
        </p:nvSpPr>
        <p:spPr>
          <a:xfrm>
            <a:off x="334534" y="3252175"/>
            <a:ext cx="5486400" cy="109740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ct val="30000"/>
              </a:spcBef>
              <a:buFont typeface="Arial" panose="020B0604020202020204" pitchFamily="34" charset="0"/>
              <a:buNone/>
              <a:defRPr sz="2400" kern="1200">
                <a:solidFill>
                  <a:schemeClr val="accent2">
                    <a:lumMod val="50000"/>
                  </a:schemeClr>
                </a:solidFill>
                <a:latin typeface="+mn-lt"/>
                <a:ea typeface="+mn-ea"/>
                <a:cs typeface="+mn-cs"/>
              </a:defRPr>
            </a:lvl1pPr>
            <a:lvl2pPr marL="457200" indent="0" algn="ctr" defTabSz="914400" rtl="0" eaLnBrk="1" latinLnBrk="0" hangingPunct="1">
              <a:lnSpc>
                <a:spcPct val="90000"/>
              </a:lnSpc>
              <a:spcBef>
                <a:spcPct val="300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smtClean="0">
                <a:ln>
                  <a:noFill/>
                </a:ln>
                <a:solidFill>
                  <a:srgbClr val="ED7D31">
                    <a:lumMod val="50000"/>
                  </a:srgbClr>
                </a:solidFill>
                <a:effectLst/>
                <a:uLnTx/>
                <a:uFillTx/>
                <a:latin typeface="Gill Sans MT" panose="020B0502020104020203"/>
                <a:ea typeface="+mn-ea"/>
                <a:cs typeface="+mn-cs"/>
              </a:rPr>
              <a:t>	</a:t>
            </a:r>
            <a:r>
              <a:rPr kumimoji="0" lang="en-US" sz="2400" b="0" i="0" u="none" strike="noStrike" kern="1200" cap="none" spc="0" normalizeH="0" baseline="0" noProof="0" dirty="0" smtClean="0">
                <a:ln>
                  <a:noFill/>
                </a:ln>
                <a:solidFill>
                  <a:srgbClr val="0070C0"/>
                </a:solidFill>
                <a:effectLst/>
                <a:uLnTx/>
                <a:uFillTx/>
                <a:latin typeface="+mn-lt"/>
                <a:ea typeface="+mn-ea"/>
                <a:cs typeface="+mn-cs"/>
              </a:rPr>
              <a:t>- Govardhan Reddy D N</a:t>
            </a:r>
          </a:p>
          <a:p>
            <a:pPr marL="0" marR="0" lvl="0"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smtClean="0">
                <a:ln>
                  <a:noFill/>
                </a:ln>
                <a:solidFill>
                  <a:srgbClr val="ED7D31">
                    <a:lumMod val="50000"/>
                  </a:srgbClr>
                </a:solidFill>
                <a:effectLst/>
                <a:uLnTx/>
                <a:uFillTx/>
                <a:latin typeface="Gill Sans MT" panose="020B0502020104020203"/>
                <a:ea typeface="+mn-ea"/>
                <a:cs typeface="+mn-cs"/>
              </a:rPr>
              <a:t>			</a:t>
            </a:r>
            <a:r>
              <a:rPr kumimoji="0" lang="en-US" sz="1800" b="0" i="0" u="none" strike="noStrike" kern="1200" cap="none" spc="0" normalizeH="0" baseline="0" noProof="0" dirty="0" smtClean="0">
                <a:ln>
                  <a:noFill/>
                </a:ln>
                <a:solidFill>
                  <a:srgbClr val="3F1779"/>
                </a:solidFill>
                <a:effectLst/>
                <a:uLnTx/>
                <a:uFillTx/>
                <a:latin typeface="Brush Script MT" panose="03060802040406070304" pitchFamily="66" charset="0"/>
                <a:ea typeface="+mn-ea"/>
                <a:cs typeface="+mn-cs"/>
              </a:rPr>
              <a:t>Royal Sapphire Edu</a:t>
            </a:r>
            <a:endParaRPr kumimoji="0" lang="en-US" sz="1800" b="0" i="0" u="none" strike="noStrike" kern="1200" cap="none" spc="0" normalizeH="0" baseline="0" noProof="0" dirty="0">
              <a:ln>
                <a:noFill/>
              </a:ln>
              <a:solidFill>
                <a:srgbClr val="3F1779"/>
              </a:solidFill>
              <a:effectLst/>
              <a:uLnTx/>
              <a:uFillTx/>
              <a:latin typeface="Brush Script MT" panose="03060802040406070304" pitchFamily="66" charset="0"/>
              <a:ea typeface="+mn-ea"/>
              <a:cs typeface="+mn-cs"/>
            </a:endParaRPr>
          </a:p>
        </p:txBody>
      </p:sp>
      <p:sp>
        <p:nvSpPr>
          <p:cNvPr id="30"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26 Apr 2018</a:t>
            </a:r>
            <a:endParaRPr lang="en-US" dirty="0"/>
          </a:p>
        </p:txBody>
      </p:sp>
      <p:sp>
        <p:nvSpPr>
          <p:cNvPr id="32"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373718873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ppendix Layout">
    <p:spTree>
      <p:nvGrpSpPr>
        <p:cNvPr id="1" name=""/>
        <p:cNvGrpSpPr/>
        <p:nvPr/>
      </p:nvGrpSpPr>
      <p:grpSpPr>
        <a:xfrm>
          <a:off x="0" y="0"/>
          <a:ext cx="0" cy="0"/>
          <a:chOff x="0" y="0"/>
          <a:chExt cx="0" cy="0"/>
        </a:xfrm>
      </p:grpSpPr>
      <p:sp>
        <p:nvSpPr>
          <p:cNvPr id="7" name="Title 1"/>
          <p:cNvSpPr txBox="1">
            <a:spLocks/>
          </p:cNvSpPr>
          <p:nvPr userDrawn="1"/>
        </p:nvSpPr>
        <p:spPr>
          <a:xfrm>
            <a:off x="152400" y="106946"/>
            <a:ext cx="914400" cy="6400800"/>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b">
            <a:normAutofit/>
          </a:bodyPr>
          <a:lstStyle>
            <a:defPPr>
              <a:defRPr lang="en-US"/>
            </a:defPPr>
            <a:lvl1pPr algn="ctr">
              <a:lnSpc>
                <a:spcPct val="90000"/>
              </a:lnSpc>
              <a:spcBef>
                <a:spcPct val="0"/>
              </a:spcBef>
              <a:buNone/>
              <a:defRPr sz="6000">
                <a:solidFill>
                  <a:schemeClr val="bg1"/>
                </a:solidFill>
                <a:latin typeface="+mj-lt"/>
                <a:ea typeface="+mj-ea"/>
                <a:cs typeface="+mj-cs"/>
              </a:defRPr>
            </a:lvl1pPr>
          </a:lstStyle>
          <a:p>
            <a:endParaRPr lang="en-US" dirty="0"/>
          </a:p>
        </p:txBody>
      </p:sp>
      <p:sp>
        <p:nvSpPr>
          <p:cNvPr id="8" name="Title 1"/>
          <p:cNvSpPr txBox="1">
            <a:spLocks/>
          </p:cNvSpPr>
          <p:nvPr userDrawn="1"/>
        </p:nvSpPr>
        <p:spPr>
          <a:xfrm rot="16200000">
            <a:off x="6162675" y="-4903203"/>
            <a:ext cx="914400" cy="10934700"/>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b">
            <a:normAutofit/>
          </a:bodyPr>
          <a:lstStyle>
            <a:defPPr>
              <a:defRPr lang="en-US"/>
            </a:defPPr>
            <a:lvl1pPr algn="ctr">
              <a:lnSpc>
                <a:spcPct val="90000"/>
              </a:lnSpc>
              <a:spcBef>
                <a:spcPct val="0"/>
              </a:spcBef>
              <a:buNone/>
              <a:defRPr sz="6000">
                <a:solidFill>
                  <a:schemeClr val="bg1"/>
                </a:solidFill>
                <a:latin typeface="+mj-lt"/>
                <a:ea typeface="+mj-ea"/>
                <a:cs typeface="+mj-cs"/>
              </a:defRPr>
            </a:lvl1pPr>
          </a:lstStyle>
          <a:p>
            <a:endParaRPr lang="en-US" dirty="0"/>
          </a:p>
        </p:txBody>
      </p:sp>
      <p:sp>
        <p:nvSpPr>
          <p:cNvPr id="2" name="TextBox 1"/>
          <p:cNvSpPr txBox="1"/>
          <p:nvPr userDrawn="1"/>
        </p:nvSpPr>
        <p:spPr>
          <a:xfrm>
            <a:off x="1152525" y="1101533"/>
            <a:ext cx="5469465" cy="1378331"/>
          </a:xfrm>
          <a:prstGeom prst="rect">
            <a:avLst/>
          </a:prstGeom>
        </p:spPr>
        <p:txBody>
          <a:bodyPr>
            <a:normAutofit/>
          </a:bodyPr>
          <a:lstStyle>
            <a:lvl1pPr>
              <a:lnSpc>
                <a:spcPct val="90000"/>
              </a:lnSpc>
              <a:spcBef>
                <a:spcPct val="0"/>
              </a:spcBef>
              <a:buNone/>
              <a:defRPr sz="8000">
                <a:latin typeface="+mj-lt"/>
                <a:ea typeface="+mj-ea"/>
                <a:cs typeface="+mj-cs"/>
              </a:defRPr>
            </a:lvl1pPr>
          </a:lstStyle>
          <a:p>
            <a:pPr lvl="0"/>
            <a:r>
              <a:rPr lang="en-US" dirty="0" smtClean="0"/>
              <a:t>Appendix</a:t>
            </a:r>
            <a:endParaRPr lang="en-US" dirty="0"/>
          </a:p>
        </p:txBody>
      </p:sp>
      <p:sp>
        <p:nvSpPr>
          <p:cNvPr id="22"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26 Apr 2018</a:t>
            </a:r>
            <a:endParaRPr lang="en-US" dirty="0"/>
          </a:p>
        </p:txBody>
      </p:sp>
      <p:sp>
        <p:nvSpPr>
          <p:cNvPr id="24"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323720545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smtClean="0"/>
              <a:t>26 Apr 2018</a:t>
            </a:r>
            <a:endParaRPr lang="en-US" dirty="0"/>
          </a:p>
        </p:txBody>
      </p:sp>
      <p:sp>
        <p:nvSpPr>
          <p:cNvPr id="4" name="Slide Number Placeholder 3"/>
          <p:cNvSpPr>
            <a:spLocks noGrp="1"/>
          </p:cNvSpPr>
          <p:nvPr>
            <p:ph type="sldNum" sz="quarter" idx="11"/>
          </p:nvPr>
        </p:nvSpPr>
        <p:spPr/>
        <p:txBody>
          <a:bodyPr/>
          <a:lstStyle/>
          <a:p>
            <a:fld id="{F1012999-1CD9-4014-B1C6-70315F8BBED0}" type="slidenum">
              <a:rPr lang="en-US" smtClean="0"/>
              <a:pPr/>
              <a:t>‹#›</a:t>
            </a:fld>
            <a:endParaRPr lang="en-US" dirty="0"/>
          </a:p>
        </p:txBody>
      </p:sp>
      <p:sp>
        <p:nvSpPr>
          <p:cNvPr id="5" name="Title 1"/>
          <p:cNvSpPr txBox="1">
            <a:spLocks/>
          </p:cNvSpPr>
          <p:nvPr userDrawn="1"/>
        </p:nvSpPr>
        <p:spPr>
          <a:xfrm>
            <a:off x="152400" y="106946"/>
            <a:ext cx="914400" cy="6400800"/>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b">
            <a:normAutofit/>
          </a:bodyPr>
          <a:lstStyle>
            <a:defPPr>
              <a:defRPr lang="en-US"/>
            </a:defPPr>
            <a:lvl1pPr algn="ctr">
              <a:lnSpc>
                <a:spcPct val="90000"/>
              </a:lnSpc>
              <a:spcBef>
                <a:spcPct val="0"/>
              </a:spcBef>
              <a:buNone/>
              <a:defRPr sz="6000">
                <a:solidFill>
                  <a:schemeClr val="bg1"/>
                </a:solidFill>
                <a:latin typeface="+mj-lt"/>
                <a:ea typeface="+mj-ea"/>
                <a:cs typeface="+mj-cs"/>
              </a:defRPr>
            </a:lvl1pPr>
          </a:lstStyle>
          <a:p>
            <a:endParaRPr lang="en-US" dirty="0"/>
          </a:p>
        </p:txBody>
      </p:sp>
      <p:sp>
        <p:nvSpPr>
          <p:cNvPr id="6" name="Title 1"/>
          <p:cNvSpPr txBox="1">
            <a:spLocks/>
          </p:cNvSpPr>
          <p:nvPr userDrawn="1"/>
        </p:nvSpPr>
        <p:spPr>
          <a:xfrm rot="16200000">
            <a:off x="6163436" y="-4903966"/>
            <a:ext cx="914400" cy="10936224"/>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vert" lIns="91440" tIns="45720" rIns="91440" bIns="45720" rtlCol="0" anchor="ctr" anchorCtr="0">
            <a:normAutofit fontScale="92500" lnSpcReduction="10000"/>
          </a:bodyPr>
          <a:lstStyle>
            <a:defPPr>
              <a:defRPr lang="en-US"/>
            </a:defPPr>
            <a:lvl1pPr algn="ctr">
              <a:lnSpc>
                <a:spcPct val="90000"/>
              </a:lnSpc>
              <a:spcBef>
                <a:spcPct val="0"/>
              </a:spcBef>
              <a:buNone/>
              <a:defRPr sz="6000">
                <a:solidFill>
                  <a:schemeClr val="bg1"/>
                </a:solidFill>
                <a:latin typeface="+mj-lt"/>
                <a:ea typeface="+mj-ea"/>
                <a:cs typeface="+mj-cs"/>
              </a:defRPr>
            </a:lvl1pPr>
          </a:lstStyle>
          <a:p>
            <a:pPr algn="ctr"/>
            <a:r>
              <a:rPr lang="en-US" dirty="0" smtClean="0"/>
              <a:t>Contents</a:t>
            </a:r>
            <a:endParaRPr lang="en-US" dirty="0"/>
          </a:p>
        </p:txBody>
      </p:sp>
    </p:spTree>
    <p:extLst>
      <p:ext uri="{BB962C8B-B14F-4D97-AF65-F5344CB8AC3E}">
        <p14:creationId xmlns:p14="http://schemas.microsoft.com/office/powerpoint/2010/main" val="1741386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Layout">
    <p:spTree>
      <p:nvGrpSpPr>
        <p:cNvPr id="1" name=""/>
        <p:cNvGrpSpPr/>
        <p:nvPr/>
      </p:nvGrpSpPr>
      <p:grpSpPr>
        <a:xfrm>
          <a:off x="0" y="0"/>
          <a:ext cx="0" cy="0"/>
          <a:chOff x="0" y="0"/>
          <a:chExt cx="0" cy="0"/>
        </a:xfrm>
      </p:grpSpPr>
      <p:sp>
        <p:nvSpPr>
          <p:cNvPr id="7" name="Title 1"/>
          <p:cNvSpPr txBox="1">
            <a:spLocks/>
          </p:cNvSpPr>
          <p:nvPr userDrawn="1"/>
        </p:nvSpPr>
        <p:spPr>
          <a:xfrm>
            <a:off x="152400" y="106946"/>
            <a:ext cx="914400" cy="6400800"/>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b">
            <a:normAutofit/>
          </a:bodyPr>
          <a:lstStyle>
            <a:defPPr>
              <a:defRPr lang="en-US"/>
            </a:defPPr>
            <a:lvl1pPr algn="ctr">
              <a:lnSpc>
                <a:spcPct val="90000"/>
              </a:lnSpc>
              <a:spcBef>
                <a:spcPct val="0"/>
              </a:spcBef>
              <a:buNone/>
              <a:defRPr sz="6000">
                <a:solidFill>
                  <a:schemeClr val="bg1"/>
                </a:solidFill>
                <a:latin typeface="+mj-lt"/>
                <a:ea typeface="+mj-ea"/>
                <a:cs typeface="+mj-cs"/>
              </a:defRPr>
            </a:lvl1pPr>
          </a:lstStyle>
          <a:p>
            <a:endParaRPr lang="en-US" dirty="0"/>
          </a:p>
        </p:txBody>
      </p:sp>
      <p:sp>
        <p:nvSpPr>
          <p:cNvPr id="8" name="Title 1"/>
          <p:cNvSpPr txBox="1">
            <a:spLocks/>
          </p:cNvSpPr>
          <p:nvPr userDrawn="1"/>
        </p:nvSpPr>
        <p:spPr>
          <a:xfrm rot="16200000">
            <a:off x="6162675" y="-4903203"/>
            <a:ext cx="914400" cy="10934700"/>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b">
            <a:normAutofit/>
          </a:bodyPr>
          <a:lstStyle>
            <a:defPPr>
              <a:defRPr lang="en-US"/>
            </a:defPPr>
            <a:lvl1pPr algn="ctr">
              <a:lnSpc>
                <a:spcPct val="90000"/>
              </a:lnSpc>
              <a:spcBef>
                <a:spcPct val="0"/>
              </a:spcBef>
              <a:buNone/>
              <a:defRPr sz="6000">
                <a:solidFill>
                  <a:schemeClr val="bg1"/>
                </a:solidFill>
                <a:latin typeface="+mj-lt"/>
                <a:ea typeface="+mj-ea"/>
                <a:cs typeface="+mj-cs"/>
              </a:defRPr>
            </a:lvl1pPr>
          </a:lstStyle>
          <a:p>
            <a:endParaRPr lang="en-US" dirty="0"/>
          </a:p>
        </p:txBody>
      </p:sp>
      <p:sp>
        <p:nvSpPr>
          <p:cNvPr id="15" name="Text Placeholder 14"/>
          <p:cNvSpPr>
            <a:spLocks noGrp="1"/>
          </p:cNvSpPr>
          <p:nvPr>
            <p:ph type="body" sz="quarter" idx="13" hasCustomPrompt="1"/>
          </p:nvPr>
        </p:nvSpPr>
        <p:spPr>
          <a:xfrm>
            <a:off x="1152525" y="1104900"/>
            <a:ext cx="7677150" cy="1371600"/>
          </a:xfrm>
          <a:prstGeom prst="rect">
            <a:avLst/>
          </a:prstGeom>
        </p:spPr>
        <p:txBody>
          <a:bodyPr anchor="b" anchorCtr="0"/>
          <a:lstStyle>
            <a:lvl1pPr marL="0" indent="0">
              <a:buNone/>
              <a:defRPr sz="8000">
                <a:latin typeface="+mj-lt"/>
              </a:defRPr>
            </a:lvl1pPr>
          </a:lstStyle>
          <a:p>
            <a:pPr lvl="0"/>
            <a:r>
              <a:rPr lang="en-US" dirty="0" smtClean="0"/>
              <a:t>Title</a:t>
            </a:r>
            <a:endParaRPr lang="en-US" dirty="0"/>
          </a:p>
        </p:txBody>
      </p:sp>
      <p:sp>
        <p:nvSpPr>
          <p:cNvPr id="17" name="Text Placeholder 16"/>
          <p:cNvSpPr>
            <a:spLocks noGrp="1"/>
          </p:cNvSpPr>
          <p:nvPr>
            <p:ph type="body" sz="quarter" idx="14" hasCustomPrompt="1"/>
          </p:nvPr>
        </p:nvSpPr>
        <p:spPr>
          <a:xfrm>
            <a:off x="2762250" y="2556686"/>
            <a:ext cx="4114799" cy="36576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F0000"/>
                </a:solidFill>
                <a:effectLst/>
                <a:uLnTx/>
                <a:uFillTx/>
                <a:latin typeface="Gill Sans MT" panose="020B0502020104020203"/>
                <a:ea typeface="+mn-ea"/>
                <a:cs typeface="+mn-cs"/>
              </a:rPr>
              <a:t>Book Name</a:t>
            </a:r>
            <a:r>
              <a:rPr kumimoji="0" lang="en-US" sz="1800" b="0" i="0" u="none" strike="noStrike" kern="1200" cap="none" spc="0" normalizeH="0" baseline="0" noProof="0" dirty="0" smtClean="0">
                <a:ln>
                  <a:noFill/>
                </a:ln>
                <a:solidFill>
                  <a:prstClr val="black"/>
                </a:solidFill>
                <a:effectLst/>
                <a:uLnTx/>
                <a:uFillTx/>
                <a:latin typeface="Gill Sans MT" panose="020B0502020104020203"/>
                <a:ea typeface="+mn-ea"/>
                <a:cs typeface="+mn-cs"/>
              </a:rPr>
              <a:t> </a:t>
            </a:r>
          </a:p>
        </p:txBody>
      </p:sp>
      <p:sp>
        <p:nvSpPr>
          <p:cNvPr id="18" name="Text Placeholder 16"/>
          <p:cNvSpPr>
            <a:spLocks noGrp="1"/>
          </p:cNvSpPr>
          <p:nvPr>
            <p:ph type="body" sz="quarter" idx="15" hasCustomPrompt="1"/>
          </p:nvPr>
        </p:nvSpPr>
        <p:spPr>
          <a:xfrm>
            <a:off x="2762250" y="2925811"/>
            <a:ext cx="4114799" cy="36576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F0000"/>
                </a:solidFill>
                <a:effectLst/>
                <a:uLnTx/>
                <a:uFillTx/>
                <a:latin typeface="Gill Sans MT" panose="020B0502020104020203"/>
                <a:ea typeface="+mn-ea"/>
                <a:cs typeface="+mn-cs"/>
              </a:rPr>
              <a:t>Book Source</a:t>
            </a:r>
            <a:endParaRPr kumimoji="0" lang="en-US" sz="1800" b="0" i="0" u="none" strike="noStrike" kern="1200" cap="none" spc="0" normalizeH="0" baseline="0" noProof="0" dirty="0" smtClean="0">
              <a:ln>
                <a:noFill/>
              </a:ln>
              <a:solidFill>
                <a:prstClr val="black"/>
              </a:solidFill>
              <a:effectLst/>
              <a:uLnTx/>
              <a:uFillTx/>
              <a:latin typeface="Gill Sans MT" panose="020B0502020104020203"/>
              <a:ea typeface="+mn-ea"/>
              <a:cs typeface="+mn-cs"/>
            </a:endParaRPr>
          </a:p>
        </p:txBody>
      </p:sp>
      <p:sp>
        <p:nvSpPr>
          <p:cNvPr id="19" name="TextBox 18"/>
          <p:cNvSpPr txBox="1"/>
          <p:nvPr userDrawn="1"/>
        </p:nvSpPr>
        <p:spPr>
          <a:xfrm>
            <a:off x="1152524" y="2552907"/>
            <a:ext cx="1600201" cy="369332"/>
          </a:xfrm>
          <a:prstGeom prst="rect">
            <a:avLst/>
          </a:prstGeom>
          <a:noFill/>
          <a:ln>
            <a:solidFill>
              <a:srgbClr val="3F1779"/>
            </a:solidFill>
          </a:ln>
        </p:spPr>
        <p:txBody>
          <a:bodyPr wrap="square" rtlCol="0">
            <a:spAutoFit/>
          </a:bodyPr>
          <a:lstStyle/>
          <a:p>
            <a:r>
              <a:rPr lang="en-US" dirty="0" smtClean="0">
                <a:solidFill>
                  <a:srgbClr val="FF0000"/>
                </a:solidFill>
              </a:rPr>
              <a:t>Book Name:</a:t>
            </a:r>
            <a:r>
              <a:rPr lang="en-US" dirty="0" smtClean="0"/>
              <a:t> </a:t>
            </a:r>
            <a:endParaRPr lang="en-US" dirty="0"/>
          </a:p>
        </p:txBody>
      </p:sp>
      <p:sp>
        <p:nvSpPr>
          <p:cNvPr id="20" name="TextBox 19"/>
          <p:cNvSpPr txBox="1"/>
          <p:nvPr userDrawn="1"/>
        </p:nvSpPr>
        <p:spPr>
          <a:xfrm>
            <a:off x="1152525" y="2922239"/>
            <a:ext cx="1600200" cy="369332"/>
          </a:xfrm>
          <a:prstGeom prst="rect">
            <a:avLst/>
          </a:prstGeom>
          <a:noFill/>
          <a:ln>
            <a:solidFill>
              <a:srgbClr val="3F1779"/>
            </a:solidFill>
          </a:ln>
        </p:spPr>
        <p:txBody>
          <a:bodyPr wrap="square" rtlCol="0">
            <a:spAutoFit/>
          </a:bodyPr>
          <a:lstStyle/>
          <a:p>
            <a:r>
              <a:rPr lang="en-US" dirty="0" smtClean="0">
                <a:solidFill>
                  <a:srgbClr val="FF0000"/>
                </a:solidFill>
              </a:rPr>
              <a:t>Book Source:</a:t>
            </a:r>
            <a:r>
              <a:rPr lang="en-US" dirty="0" smtClean="0"/>
              <a:t> </a:t>
            </a:r>
            <a:endParaRPr lang="en-US" dirty="0"/>
          </a:p>
        </p:txBody>
      </p:sp>
      <p:sp>
        <p:nvSpPr>
          <p:cNvPr id="21"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26 Apr 2018</a:t>
            </a:r>
            <a:endParaRPr lang="en-US" dirty="0"/>
          </a:p>
        </p:txBody>
      </p:sp>
      <p:sp>
        <p:nvSpPr>
          <p:cNvPr id="23"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356306321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vel 0">
    <p:spTree>
      <p:nvGrpSpPr>
        <p:cNvPr id="1" name=""/>
        <p:cNvGrpSpPr/>
        <p:nvPr/>
      </p:nvGrpSpPr>
      <p:grpSpPr>
        <a:xfrm>
          <a:off x="0" y="0"/>
          <a:ext cx="0" cy="0"/>
          <a:chOff x="0" y="0"/>
          <a:chExt cx="0" cy="0"/>
        </a:xfrm>
      </p:grpSpPr>
      <p:sp>
        <p:nvSpPr>
          <p:cNvPr id="15" name="Text Placeholder 14"/>
          <p:cNvSpPr>
            <a:spLocks noGrp="1"/>
          </p:cNvSpPr>
          <p:nvPr>
            <p:ph type="body" sz="quarter" idx="13" hasCustomPrompt="1"/>
          </p:nvPr>
        </p:nvSpPr>
        <p:spPr>
          <a:xfrm>
            <a:off x="1171575" y="2075163"/>
            <a:ext cx="10687050" cy="895350"/>
          </a:xfrm>
          <a:prstGeom prst="rect">
            <a:avLst/>
          </a:prstGeom>
        </p:spPr>
        <p:txBody>
          <a:bodyPr anchor="b" anchorCtr="0"/>
          <a:lstStyle>
            <a:lvl1pPr marL="0" indent="0">
              <a:buNone/>
              <a:defRPr lang="en-US" sz="5400" kern="1200" dirty="0">
                <a:solidFill>
                  <a:schemeClr val="tx2"/>
                </a:solidFill>
                <a:latin typeface="+mj-lt"/>
                <a:ea typeface="+mj-ea"/>
                <a:cs typeface="+mj-cs"/>
              </a:defRPr>
            </a:lvl1pPr>
          </a:lstStyle>
          <a:p>
            <a:pPr lvl="0"/>
            <a:r>
              <a:rPr lang="en-US" dirty="0" smtClean="0"/>
              <a:t>Title</a:t>
            </a:r>
            <a:endParaRPr lang="en-US" dirty="0"/>
          </a:p>
        </p:txBody>
      </p:sp>
      <p:sp>
        <p:nvSpPr>
          <p:cNvPr id="10"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26 Apr 2018</a:t>
            </a:r>
            <a:endParaRPr lang="en-US" dirty="0"/>
          </a:p>
        </p:txBody>
      </p:sp>
      <p:sp>
        <p:nvSpPr>
          <p:cNvPr id="16"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
        <p:nvSpPr>
          <p:cNvPr id="3" name="Text Placeholder 2"/>
          <p:cNvSpPr>
            <a:spLocks noGrp="1" noChangeAspect="1"/>
          </p:cNvSpPr>
          <p:nvPr>
            <p:ph type="body" sz="quarter" idx="16" hasCustomPrompt="1"/>
          </p:nvPr>
        </p:nvSpPr>
        <p:spPr>
          <a:xfrm>
            <a:off x="124077" y="106946"/>
            <a:ext cx="914400" cy="6400800"/>
          </a:xfrm>
          <a:prstGeom prst="rect">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rtlCol="0" anchor="b" anchorCtr="0">
            <a:normAutofit/>
          </a:bodyPr>
          <a:lstStyle>
            <a:lvl1pPr algn="ctr">
              <a:buFontTx/>
              <a:buNone/>
              <a:defRPr lang="en-US" sz="6000" dirty="0">
                <a:solidFill>
                  <a:schemeClr val="bg1"/>
                </a:solidFill>
                <a:latin typeface="+mj-lt"/>
                <a:ea typeface="+mj-ea"/>
                <a:cs typeface="+mj-cs"/>
              </a:defRPr>
            </a:lvl1pPr>
          </a:lstStyle>
          <a:p>
            <a:pPr marL="0" lvl="0" indent="0" algn="ctr">
              <a:spcBef>
                <a:spcPct val="0"/>
              </a:spcBef>
              <a:buFontTx/>
              <a:buNone/>
            </a:pPr>
            <a:r>
              <a:rPr lang="en-US" smtClean="0"/>
              <a:t>00</a:t>
            </a:r>
            <a:endParaRPr lang="en-US" dirty="0"/>
          </a:p>
        </p:txBody>
      </p:sp>
    </p:spTree>
    <p:extLst>
      <p:ext uri="{BB962C8B-B14F-4D97-AF65-F5344CB8AC3E}">
        <p14:creationId xmlns:p14="http://schemas.microsoft.com/office/powerpoint/2010/main" val="125868786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Level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90012"/>
            <a:ext cx="11887200" cy="1097280"/>
          </a:xfrm>
          <a:prstGeom prst="rect">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a:defRPr lang="en-US">
                <a:solidFill>
                  <a:schemeClr val="bg1"/>
                </a:solidFill>
              </a:defRPr>
            </a:lvl1pPr>
          </a:lstStyle>
          <a:p>
            <a:pPr lvl="0"/>
            <a:r>
              <a:rPr lang="en-US" dirty="0" smtClean="0"/>
              <a:t>Click to Add Text</a:t>
            </a:r>
            <a:endParaRPr lang="en-US" dirty="0"/>
          </a:p>
        </p:txBody>
      </p:sp>
      <p:sp>
        <p:nvSpPr>
          <p:cNvPr id="3" name="Content Placeholder 2"/>
          <p:cNvSpPr>
            <a:spLocks noGrp="1"/>
          </p:cNvSpPr>
          <p:nvPr>
            <p:ph idx="1"/>
          </p:nvPr>
        </p:nvSpPr>
        <p:spPr>
          <a:xfrm>
            <a:off x="152400" y="1268362"/>
            <a:ext cx="11887200" cy="5207253"/>
          </a:xfrm>
          <a:prstGeom prst="rect">
            <a:avLst/>
          </a:prstGeom>
        </p:spPr>
        <p:txBody>
          <a:bodyPr/>
          <a:lstStyle>
            <a:lvl1pPr marL="228600" indent="-228600">
              <a:buFont typeface="Wingdings" panose="05000000000000000000" pitchFamily="2" charset="2"/>
              <a:buChar char="v"/>
              <a:defRPr sz="2000">
                <a:latin typeface="Gill Sans MT" panose="020B0502020104020203" pitchFamily="34" charset="0"/>
              </a:defRPr>
            </a:lvl1pPr>
            <a:lvl2pPr marL="461963" indent="-228600">
              <a:buFont typeface="Wingdings" panose="05000000000000000000" pitchFamily="2" charset="2"/>
              <a:buChar char="§"/>
              <a:defRPr sz="2000">
                <a:latin typeface="Gill Sans MT" panose="020B0502020104020203" pitchFamily="34" charset="0"/>
              </a:defRPr>
            </a:lvl2pPr>
            <a:lvl3pPr marL="688975" indent="-228600">
              <a:buFont typeface="Wingdings" panose="05000000000000000000" pitchFamily="2" charset="2"/>
              <a:buChar char="ü"/>
              <a:defRPr sz="2000">
                <a:latin typeface="Gill Sans MT" panose="020B0502020104020203" pitchFamily="34" charset="0"/>
              </a:defRPr>
            </a:lvl3pPr>
            <a:lvl4pPr marL="914400" indent="-228600">
              <a:buFont typeface="Courier New" panose="02070309020205020404" pitchFamily="49" charset="0"/>
              <a:buChar char="o"/>
              <a:defRPr sz="2000">
                <a:latin typeface="Gill Sans MT" panose="020B0502020104020203" pitchFamily="34" charset="0"/>
              </a:defRPr>
            </a:lvl4pPr>
            <a:lvl5pPr marL="1139825" indent="-228600">
              <a:buFont typeface="Wingdings" panose="05000000000000000000" pitchFamily="2" charset="2"/>
              <a:buChar char="Ø"/>
              <a:defRPr sz="2000">
                <a:latin typeface="Gill Sans MT" panose="020B0502020104020203"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26 Apr 2018</a:t>
            </a:r>
            <a:endParaRPr lang="en-US" dirty="0"/>
          </a:p>
        </p:txBody>
      </p:sp>
      <p:sp>
        <p:nvSpPr>
          <p:cNvPr id="9"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38759300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Level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90012"/>
            <a:ext cx="11887200" cy="1097280"/>
          </a:xfrm>
          <a:prstGeom prst="rect">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a:defRPr lang="en-US" dirty="0"/>
            </a:lvl1pPr>
          </a:lstStyle>
          <a:p>
            <a:pPr lvl="0"/>
            <a:r>
              <a:rPr lang="en-US" smtClean="0"/>
              <a:t>Click to Add Text</a:t>
            </a:r>
            <a:endParaRPr lang="en-US" dirty="0"/>
          </a:p>
        </p:txBody>
      </p:sp>
      <p:sp>
        <p:nvSpPr>
          <p:cNvPr id="3" name="Content Placeholder 2"/>
          <p:cNvSpPr>
            <a:spLocks noGrp="1"/>
          </p:cNvSpPr>
          <p:nvPr>
            <p:ph idx="1"/>
          </p:nvPr>
        </p:nvSpPr>
        <p:spPr>
          <a:xfrm>
            <a:off x="152400" y="1268362"/>
            <a:ext cx="11887200" cy="5207253"/>
          </a:xfrm>
          <a:prstGeom prst="rect">
            <a:avLst/>
          </a:prstGeom>
        </p:spPr>
        <p:txBody>
          <a:bodyPr/>
          <a:lstStyle>
            <a:lvl1pPr marL="228600" indent="-228600">
              <a:buFont typeface="Wingdings" panose="05000000000000000000" pitchFamily="2" charset="2"/>
              <a:buChar char="v"/>
              <a:defRPr sz="2000">
                <a:latin typeface="Gill Sans MT" panose="020B0502020104020203" pitchFamily="34" charset="0"/>
              </a:defRPr>
            </a:lvl1pPr>
            <a:lvl2pPr marL="461963" indent="-228600">
              <a:buFont typeface="Wingdings" panose="05000000000000000000" pitchFamily="2" charset="2"/>
              <a:buChar char="§"/>
              <a:defRPr sz="2000">
                <a:latin typeface="Gill Sans MT" panose="020B0502020104020203" pitchFamily="34" charset="0"/>
              </a:defRPr>
            </a:lvl2pPr>
            <a:lvl3pPr marL="688975" indent="-228600">
              <a:buFont typeface="Wingdings" panose="05000000000000000000" pitchFamily="2" charset="2"/>
              <a:buChar char="ü"/>
              <a:defRPr sz="2000">
                <a:latin typeface="Gill Sans MT" panose="020B0502020104020203" pitchFamily="34" charset="0"/>
              </a:defRPr>
            </a:lvl3pPr>
            <a:lvl4pPr marL="914400" indent="-228600">
              <a:buFont typeface="Courier New" panose="02070309020205020404" pitchFamily="49" charset="0"/>
              <a:buChar char="o"/>
              <a:defRPr sz="2000">
                <a:latin typeface="Gill Sans MT" panose="020B0502020104020203" pitchFamily="34" charset="0"/>
              </a:defRPr>
            </a:lvl4pPr>
            <a:lvl5pPr marL="1139825" indent="-228600">
              <a:buFont typeface="Wingdings" panose="05000000000000000000" pitchFamily="2" charset="2"/>
              <a:buChar char="Ø"/>
              <a:defRPr sz="2000">
                <a:latin typeface="Gill Sans MT" panose="020B0502020104020203"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26 Apr 2018</a:t>
            </a:r>
            <a:endParaRPr lang="en-US" dirty="0"/>
          </a:p>
        </p:txBody>
      </p:sp>
      <p:sp>
        <p:nvSpPr>
          <p:cNvPr id="9"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107960246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Level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90012"/>
            <a:ext cx="11887200" cy="1097280"/>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a:defRPr lang="en-US" dirty="0"/>
            </a:lvl1pPr>
          </a:lstStyle>
          <a:p>
            <a:pPr lvl="0"/>
            <a:r>
              <a:rPr lang="en-US" smtClean="0"/>
              <a:t>Click to Add Text</a:t>
            </a:r>
            <a:endParaRPr lang="en-US" dirty="0"/>
          </a:p>
        </p:txBody>
      </p:sp>
      <p:sp>
        <p:nvSpPr>
          <p:cNvPr id="3" name="Content Placeholder 2"/>
          <p:cNvSpPr>
            <a:spLocks noGrp="1"/>
          </p:cNvSpPr>
          <p:nvPr>
            <p:ph idx="1"/>
          </p:nvPr>
        </p:nvSpPr>
        <p:spPr>
          <a:xfrm>
            <a:off x="152400" y="1268362"/>
            <a:ext cx="11887200" cy="5207253"/>
          </a:xfrm>
          <a:prstGeom prst="rect">
            <a:avLst/>
          </a:prstGeom>
        </p:spPr>
        <p:txBody>
          <a:bodyPr/>
          <a:lstStyle>
            <a:lvl1pPr marL="228600" indent="-228600">
              <a:buFont typeface="Wingdings" panose="05000000000000000000" pitchFamily="2" charset="2"/>
              <a:buChar char="v"/>
              <a:defRPr sz="2000">
                <a:latin typeface="Gill Sans MT" panose="020B0502020104020203" pitchFamily="34" charset="0"/>
              </a:defRPr>
            </a:lvl1pPr>
            <a:lvl2pPr marL="461963" indent="-228600">
              <a:buFont typeface="Wingdings" panose="05000000000000000000" pitchFamily="2" charset="2"/>
              <a:buChar char="§"/>
              <a:defRPr sz="2000">
                <a:latin typeface="Gill Sans MT" panose="020B0502020104020203" pitchFamily="34" charset="0"/>
              </a:defRPr>
            </a:lvl2pPr>
            <a:lvl3pPr marL="688975" indent="-228600">
              <a:buFont typeface="Wingdings" panose="05000000000000000000" pitchFamily="2" charset="2"/>
              <a:buChar char="ü"/>
              <a:defRPr sz="2000">
                <a:latin typeface="Gill Sans MT" panose="020B0502020104020203" pitchFamily="34" charset="0"/>
              </a:defRPr>
            </a:lvl3pPr>
            <a:lvl4pPr marL="914400" indent="-228600">
              <a:buFont typeface="Courier New" panose="02070309020205020404" pitchFamily="49" charset="0"/>
              <a:buChar char="o"/>
              <a:defRPr sz="2000">
                <a:latin typeface="Gill Sans MT" panose="020B0502020104020203" pitchFamily="34" charset="0"/>
              </a:defRPr>
            </a:lvl4pPr>
            <a:lvl5pPr marL="1139825" indent="-228600">
              <a:buFont typeface="Wingdings" panose="05000000000000000000" pitchFamily="2" charset="2"/>
              <a:buChar char="Ø"/>
              <a:defRPr sz="2000">
                <a:latin typeface="Gill Sans MT" panose="020B0502020104020203"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26 Apr 2018</a:t>
            </a:r>
            <a:endParaRPr lang="en-US" dirty="0"/>
          </a:p>
        </p:txBody>
      </p:sp>
      <p:sp>
        <p:nvSpPr>
          <p:cNvPr id="9"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179260667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Level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90012"/>
            <a:ext cx="11887200" cy="1097280"/>
          </a:xfrm>
          <a:prstGeom prst="rect">
            <a:avLst/>
          </a:prstGeom>
          <a:solidFill>
            <a:schemeClr val="accent6">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a:defRPr lang="en-US" dirty="0"/>
            </a:lvl1pPr>
          </a:lstStyle>
          <a:p>
            <a:pPr lvl="0"/>
            <a:r>
              <a:rPr lang="en-US" smtClean="0"/>
              <a:t>Click to Add Text</a:t>
            </a:r>
            <a:endParaRPr lang="en-US" dirty="0"/>
          </a:p>
        </p:txBody>
      </p:sp>
      <p:sp>
        <p:nvSpPr>
          <p:cNvPr id="3" name="Content Placeholder 2"/>
          <p:cNvSpPr>
            <a:spLocks noGrp="1"/>
          </p:cNvSpPr>
          <p:nvPr>
            <p:ph idx="1"/>
          </p:nvPr>
        </p:nvSpPr>
        <p:spPr>
          <a:xfrm>
            <a:off x="152400" y="1268362"/>
            <a:ext cx="11887200" cy="5207253"/>
          </a:xfrm>
          <a:prstGeom prst="rect">
            <a:avLst/>
          </a:prstGeom>
        </p:spPr>
        <p:txBody>
          <a:bodyPr/>
          <a:lstStyle>
            <a:lvl1pPr marL="228600" indent="-228600">
              <a:buFont typeface="Wingdings" panose="05000000000000000000" pitchFamily="2" charset="2"/>
              <a:buChar char="v"/>
              <a:defRPr sz="2000">
                <a:latin typeface="Gill Sans MT" panose="020B0502020104020203" pitchFamily="34" charset="0"/>
              </a:defRPr>
            </a:lvl1pPr>
            <a:lvl2pPr marL="461963" indent="-228600">
              <a:buFont typeface="Wingdings" panose="05000000000000000000" pitchFamily="2" charset="2"/>
              <a:buChar char="§"/>
              <a:defRPr sz="2000">
                <a:latin typeface="Gill Sans MT" panose="020B0502020104020203" pitchFamily="34" charset="0"/>
              </a:defRPr>
            </a:lvl2pPr>
            <a:lvl3pPr marL="688975" indent="-228600">
              <a:buFont typeface="Wingdings" panose="05000000000000000000" pitchFamily="2" charset="2"/>
              <a:buChar char="ü"/>
              <a:defRPr sz="2000">
                <a:latin typeface="Gill Sans MT" panose="020B0502020104020203" pitchFamily="34" charset="0"/>
              </a:defRPr>
            </a:lvl3pPr>
            <a:lvl4pPr marL="914400" indent="-228600">
              <a:buFont typeface="Courier New" panose="02070309020205020404" pitchFamily="49" charset="0"/>
              <a:buChar char="o"/>
              <a:defRPr sz="2000">
                <a:latin typeface="Gill Sans MT" panose="020B0502020104020203" pitchFamily="34" charset="0"/>
              </a:defRPr>
            </a:lvl4pPr>
            <a:lvl5pPr marL="1139825" indent="-228600">
              <a:buFont typeface="Wingdings" panose="05000000000000000000" pitchFamily="2" charset="2"/>
              <a:buChar char="Ø"/>
              <a:defRPr sz="2000">
                <a:latin typeface="Gill Sans MT" panose="020B0502020104020203"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26 Apr 2018</a:t>
            </a:r>
            <a:endParaRPr lang="en-US" dirty="0"/>
          </a:p>
        </p:txBody>
      </p:sp>
      <p:sp>
        <p:nvSpPr>
          <p:cNvPr id="9"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76209502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Level 5">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90012"/>
            <a:ext cx="11887200" cy="1097280"/>
          </a:xfrm>
          <a:prstGeom prst="rect">
            <a:avLst/>
          </a:prstGeom>
          <a:solidFill>
            <a:schemeClr val="accent1">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a:defRPr lang="en-US" dirty="0"/>
            </a:lvl1pPr>
          </a:lstStyle>
          <a:p>
            <a:pPr lvl="0"/>
            <a:r>
              <a:rPr lang="en-US" smtClean="0"/>
              <a:t>Click to Add Text</a:t>
            </a:r>
            <a:endParaRPr lang="en-US" dirty="0"/>
          </a:p>
        </p:txBody>
      </p:sp>
      <p:sp>
        <p:nvSpPr>
          <p:cNvPr id="3" name="Content Placeholder 2"/>
          <p:cNvSpPr>
            <a:spLocks noGrp="1"/>
          </p:cNvSpPr>
          <p:nvPr>
            <p:ph idx="1"/>
          </p:nvPr>
        </p:nvSpPr>
        <p:spPr>
          <a:xfrm>
            <a:off x="152400" y="1268362"/>
            <a:ext cx="11887200" cy="5207253"/>
          </a:xfrm>
          <a:prstGeom prst="rect">
            <a:avLst/>
          </a:prstGeom>
        </p:spPr>
        <p:txBody>
          <a:bodyPr/>
          <a:lstStyle>
            <a:lvl1pPr marL="228600" indent="-228600">
              <a:buFont typeface="Wingdings" panose="05000000000000000000" pitchFamily="2" charset="2"/>
              <a:buChar char="v"/>
              <a:defRPr sz="2000">
                <a:latin typeface="Gill Sans MT" panose="020B0502020104020203" pitchFamily="34" charset="0"/>
              </a:defRPr>
            </a:lvl1pPr>
            <a:lvl2pPr marL="461963" indent="-228600">
              <a:buFont typeface="Wingdings" panose="05000000000000000000" pitchFamily="2" charset="2"/>
              <a:buChar char="§"/>
              <a:defRPr sz="2000">
                <a:latin typeface="Gill Sans MT" panose="020B0502020104020203" pitchFamily="34" charset="0"/>
              </a:defRPr>
            </a:lvl2pPr>
            <a:lvl3pPr marL="688975" indent="-228600">
              <a:buFont typeface="Wingdings" panose="05000000000000000000" pitchFamily="2" charset="2"/>
              <a:buChar char="ü"/>
              <a:defRPr sz="2000">
                <a:latin typeface="Gill Sans MT" panose="020B0502020104020203" pitchFamily="34" charset="0"/>
              </a:defRPr>
            </a:lvl3pPr>
            <a:lvl4pPr marL="914400" indent="-228600">
              <a:buFont typeface="Courier New" panose="02070309020205020404" pitchFamily="49" charset="0"/>
              <a:buChar char="o"/>
              <a:defRPr sz="2000">
                <a:latin typeface="Gill Sans MT" panose="020B0502020104020203" pitchFamily="34" charset="0"/>
              </a:defRPr>
            </a:lvl4pPr>
            <a:lvl5pPr marL="1139825" indent="-228600">
              <a:buFont typeface="Wingdings" panose="05000000000000000000" pitchFamily="2" charset="2"/>
              <a:buChar char="Ø"/>
              <a:defRPr sz="2000">
                <a:latin typeface="Gill Sans MT" panose="020B0502020104020203"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26 Apr 2018</a:t>
            </a:r>
            <a:endParaRPr lang="en-US" dirty="0"/>
          </a:p>
        </p:txBody>
      </p:sp>
      <p:sp>
        <p:nvSpPr>
          <p:cNvPr id="9"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248538373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Level 6">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90012"/>
            <a:ext cx="11887200" cy="1097280"/>
          </a:xfrm>
          <a:prstGeom prst="rect">
            <a:avLst/>
          </a:prstGeom>
          <a:solidFill>
            <a:schemeClr val="accent4">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a:defRPr lang="en-US" dirty="0"/>
            </a:lvl1pPr>
          </a:lstStyle>
          <a:p>
            <a:pPr lvl="0"/>
            <a:r>
              <a:rPr lang="en-US" smtClean="0"/>
              <a:t>Click to Add Text</a:t>
            </a:r>
            <a:endParaRPr lang="en-US" dirty="0"/>
          </a:p>
        </p:txBody>
      </p:sp>
      <p:sp>
        <p:nvSpPr>
          <p:cNvPr id="3" name="Content Placeholder 2"/>
          <p:cNvSpPr>
            <a:spLocks noGrp="1"/>
          </p:cNvSpPr>
          <p:nvPr>
            <p:ph idx="1"/>
          </p:nvPr>
        </p:nvSpPr>
        <p:spPr>
          <a:xfrm>
            <a:off x="152400" y="1268362"/>
            <a:ext cx="11887200" cy="5207253"/>
          </a:xfrm>
          <a:prstGeom prst="rect">
            <a:avLst/>
          </a:prstGeom>
        </p:spPr>
        <p:txBody>
          <a:bodyPr/>
          <a:lstStyle>
            <a:lvl1pPr marL="228600" indent="-228600">
              <a:buFont typeface="Wingdings" panose="05000000000000000000" pitchFamily="2" charset="2"/>
              <a:buChar char="v"/>
              <a:defRPr sz="2000">
                <a:latin typeface="Gill Sans MT" panose="020B0502020104020203" pitchFamily="34" charset="0"/>
              </a:defRPr>
            </a:lvl1pPr>
            <a:lvl2pPr marL="461963" indent="-228600">
              <a:buFont typeface="Wingdings" panose="05000000000000000000" pitchFamily="2" charset="2"/>
              <a:buChar char="§"/>
              <a:defRPr sz="2000">
                <a:latin typeface="Gill Sans MT" panose="020B0502020104020203" pitchFamily="34" charset="0"/>
              </a:defRPr>
            </a:lvl2pPr>
            <a:lvl3pPr marL="688975" indent="-228600">
              <a:buFont typeface="Wingdings" panose="05000000000000000000" pitchFamily="2" charset="2"/>
              <a:buChar char="ü"/>
              <a:defRPr sz="2000">
                <a:latin typeface="Gill Sans MT" panose="020B0502020104020203" pitchFamily="34" charset="0"/>
              </a:defRPr>
            </a:lvl3pPr>
            <a:lvl4pPr marL="914400" indent="-228600">
              <a:buFont typeface="Courier New" panose="02070309020205020404" pitchFamily="49" charset="0"/>
              <a:buChar char="o"/>
              <a:defRPr sz="2000">
                <a:latin typeface="Gill Sans MT" panose="020B0502020104020203" pitchFamily="34" charset="0"/>
              </a:defRPr>
            </a:lvl4pPr>
            <a:lvl5pPr marL="1139825" indent="-228600">
              <a:buFont typeface="Wingdings" panose="05000000000000000000" pitchFamily="2" charset="2"/>
              <a:buChar char="Ø"/>
              <a:defRPr sz="2000">
                <a:latin typeface="Gill Sans MT" panose="020B0502020104020203"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26 Apr 2018</a:t>
            </a:r>
            <a:endParaRPr lang="en-US" dirty="0"/>
          </a:p>
        </p:txBody>
      </p:sp>
      <p:sp>
        <p:nvSpPr>
          <p:cNvPr id="9"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1091118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26 Apr 2018</a:t>
            </a:r>
            <a:endParaRPr lang="en-US" dirty="0"/>
          </a:p>
        </p:txBody>
      </p:sp>
      <p:sp>
        <p:nvSpPr>
          <p:cNvPr id="15"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cxnSp>
        <p:nvCxnSpPr>
          <p:cNvPr id="19" name="Straight Connector 18"/>
          <p:cNvCxnSpPr/>
          <p:nvPr userDrawn="1"/>
        </p:nvCxnSpPr>
        <p:spPr>
          <a:xfrm>
            <a:off x="0" y="6538912"/>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5469226" y="6569926"/>
            <a:ext cx="1611018" cy="276999"/>
          </a:xfrm>
          <a:prstGeom prst="rect">
            <a:avLst/>
          </a:prstGeom>
          <a:noFill/>
        </p:spPr>
        <p:txBody>
          <a:bodyPr wrap="none" lIns="0" tIns="0" rIns="0" bIns="0" rtlCol="0">
            <a:spAutoFit/>
          </a:bodyPr>
          <a:lstStyle/>
          <a:p>
            <a:r>
              <a:rPr lang="en-US" sz="1800" dirty="0" smtClean="0">
                <a:solidFill>
                  <a:srgbClr val="3F1779"/>
                </a:solidFill>
                <a:latin typeface="Brush Script MT" panose="03060802040406070304" pitchFamily="66" charset="0"/>
              </a:rPr>
              <a:t>Royal Sapphire Edu</a:t>
            </a:r>
            <a:endParaRPr lang="en-US" sz="1800" dirty="0">
              <a:solidFill>
                <a:prstClr val="black">
                  <a:lumMod val="75000"/>
                  <a:lumOff val="25000"/>
                </a:prstClr>
              </a:solidFill>
              <a:latin typeface="Gill Sans MT" panose="020B0502020104020203"/>
            </a:endParaRPr>
          </a:p>
        </p:txBody>
      </p:sp>
    </p:spTree>
    <p:extLst>
      <p:ext uri="{BB962C8B-B14F-4D97-AF65-F5344CB8AC3E}">
        <p14:creationId xmlns:p14="http://schemas.microsoft.com/office/powerpoint/2010/main" val="191547852"/>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72" r:id="rId3"/>
    <p:sldLayoutId id="2147483650" r:id="rId4"/>
    <p:sldLayoutId id="2147483667" r:id="rId5"/>
    <p:sldLayoutId id="2147483668" r:id="rId6"/>
    <p:sldLayoutId id="2147483669" r:id="rId7"/>
    <p:sldLayoutId id="2147483670" r:id="rId8"/>
    <p:sldLayoutId id="2147483671" r:id="rId9"/>
    <p:sldLayoutId id="2147483666" r:id="rId10"/>
    <p:sldLayoutId id="2147483673" r:id="rId11"/>
  </p:sldLayoutIdLst>
  <p:timing>
    <p:tnLst>
      <p:par>
        <p:cTn id="1" dur="indefinite" restart="never" nodeType="tmRoot"/>
      </p:par>
    </p:tnLst>
  </p:timing>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 Target="slide197.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SD: Methodology</a:t>
            </a:r>
          </a:p>
        </p:txBody>
      </p:sp>
      <p:sp>
        <p:nvSpPr>
          <p:cNvPr id="3" name="Date Placeholder 2"/>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a:t>
            </a:fld>
            <a:endParaRPr lang="en-US" dirty="0"/>
          </a:p>
        </p:txBody>
      </p:sp>
      <p:sp>
        <p:nvSpPr>
          <p:cNvPr id="9" name="TextBox 8"/>
          <p:cNvSpPr txBox="1"/>
          <p:nvPr/>
        </p:nvSpPr>
        <p:spPr>
          <a:xfrm>
            <a:off x="334534" y="5801605"/>
            <a:ext cx="1392573" cy="369332"/>
          </a:xfrm>
          <a:prstGeom prst="rect">
            <a:avLst/>
          </a:prstGeom>
          <a:noFill/>
          <a:ln>
            <a:solidFill>
              <a:srgbClr val="3F1779"/>
            </a:solidFill>
          </a:ln>
        </p:spPr>
        <p:txBody>
          <a:bodyPr wrap="square" rtlCol="0">
            <a:spAutoFit/>
          </a:bodyPr>
          <a:lstStyle/>
          <a:p>
            <a:r>
              <a:rPr lang="en-US" dirty="0" smtClean="0"/>
              <a:t>Online</a:t>
            </a:r>
            <a:endParaRPr lang="en-US" dirty="0"/>
          </a:p>
        </p:txBody>
      </p:sp>
      <p:sp>
        <p:nvSpPr>
          <p:cNvPr id="10" name="Action Button: Forward or Next 9">
            <a:hlinkClick r:id="rId2" action="ppaction://hlinksldjump" highlightClick="1"/>
          </p:cNvPr>
          <p:cNvSpPr/>
          <p:nvPr/>
        </p:nvSpPr>
        <p:spPr>
          <a:xfrm>
            <a:off x="334534" y="4881943"/>
            <a:ext cx="2455333" cy="762000"/>
          </a:xfrm>
          <a:prstGeom prst="actionButtonForwardNext">
            <a:avLst/>
          </a:prstGeom>
          <a:solidFill>
            <a:schemeClr val="accent1">
              <a:lumMod val="60000"/>
              <a:lumOff val="40000"/>
            </a:schemeClr>
          </a:solidFill>
          <a:ln>
            <a:solidFill>
              <a:srgbClr val="002060"/>
            </a:solidFill>
          </a:ln>
          <a:effectLst>
            <a:innerShdw blurRad="63500" dist="50800" dir="5400000">
              <a:prstClr val="black">
                <a:alpha val="50000"/>
              </a:prstClr>
            </a:innerShdw>
          </a:effectLst>
          <a:scene3d>
            <a:camera prst="orthographicFront"/>
            <a:lightRig rig="threePt" dir="t"/>
          </a:scene3d>
          <a:sp3d>
            <a:bevelT w="114300" prst="artDeco"/>
          </a:sp3d>
        </p:spPr>
        <p:style>
          <a:lnRef idx="1">
            <a:schemeClr val="accent5"/>
          </a:lnRef>
          <a:fillRef idx="3">
            <a:schemeClr val="accent5"/>
          </a:fillRef>
          <a:effectRef idx="2">
            <a:schemeClr val="accent5"/>
          </a:effectRef>
          <a:fontRef idx="minor">
            <a:schemeClr val="lt1"/>
          </a:fontRef>
        </p:style>
        <p:txBody>
          <a:bodyPr vert="horz" lIns="91440" tIns="45720" rIns="91440" bIns="45720" rtlCol="0" anchor="ctr">
            <a:normAutofit/>
          </a:bodyPr>
          <a:lstStyle/>
          <a:p>
            <a:pPr algn="ctr">
              <a:lnSpc>
                <a:spcPct val="90000"/>
              </a:lnSpc>
              <a:spcBef>
                <a:spcPct val="0"/>
              </a:spcBef>
            </a:pPr>
            <a:r>
              <a:rPr lang="en-US" sz="2400" b="1" dirty="0">
                <a:ln w="10160">
                  <a:solidFill>
                    <a:schemeClr val="tx1">
                      <a:lumMod val="50000"/>
                      <a:lumOff val="50000"/>
                    </a:schemeClr>
                  </a:solidFill>
                  <a:prstDash val="solid"/>
                </a:ln>
                <a:solidFill>
                  <a:schemeClr val="bg1"/>
                </a:solidFill>
                <a:effectLst>
                  <a:outerShdw blurRad="38100" dist="22860" dir="5400000" algn="tl" rotWithShape="0">
                    <a:srgbClr val="000000">
                      <a:alpha val="30000"/>
                    </a:srgbClr>
                  </a:outerShdw>
                </a:effectLst>
                <a:latin typeface="+mj-lt"/>
                <a:ea typeface="+mj-ea"/>
                <a:cs typeface="+mj-cs"/>
              </a:rPr>
              <a:t>Appendix</a:t>
            </a:r>
          </a:p>
        </p:txBody>
      </p:sp>
      <p:graphicFrame>
        <p:nvGraphicFramePr>
          <p:cNvPr id="11" name="Table 10"/>
          <p:cNvGraphicFramePr>
            <a:graphicFrameLocks noGrp="1"/>
          </p:cNvGraphicFramePr>
          <p:nvPr>
            <p:extLst>
              <p:ext uri="{D42A27DB-BD31-4B8C-83A1-F6EECF244321}">
                <p14:modId xmlns:p14="http://schemas.microsoft.com/office/powerpoint/2010/main" val="2170783167"/>
              </p:ext>
            </p:extLst>
          </p:nvPr>
        </p:nvGraphicFramePr>
        <p:xfrm>
          <a:off x="6890265" y="3340665"/>
          <a:ext cx="2392788" cy="2830275"/>
        </p:xfrm>
        <a:graphic>
          <a:graphicData uri="http://schemas.openxmlformats.org/drawingml/2006/table">
            <a:tbl>
              <a:tblPr>
                <a:tableStyleId>{69CF1AB2-1976-4502-BF36-3FF5EA218861}</a:tableStyleId>
              </a:tblPr>
              <a:tblGrid>
                <a:gridCol w="1058938">
                  <a:extLst>
                    <a:ext uri="{9D8B030D-6E8A-4147-A177-3AD203B41FA5}">
                      <a16:colId xmlns:a16="http://schemas.microsoft.com/office/drawing/2014/main" val="1331477486"/>
                    </a:ext>
                  </a:extLst>
                </a:gridCol>
                <a:gridCol w="1333850">
                  <a:extLst>
                    <a:ext uri="{9D8B030D-6E8A-4147-A177-3AD203B41FA5}">
                      <a16:colId xmlns:a16="http://schemas.microsoft.com/office/drawing/2014/main" val="508486208"/>
                    </a:ext>
                  </a:extLst>
                </a:gridCol>
              </a:tblGrid>
              <a:tr h="314475">
                <a:tc>
                  <a:txBody>
                    <a:bodyPr/>
                    <a:lstStyle/>
                    <a:p>
                      <a:r>
                        <a:rPr lang="en-US" sz="1400" kern="1200" dirty="0" smtClean="0">
                          <a:solidFill>
                            <a:schemeClr val="dk1"/>
                          </a:solidFill>
                          <a:latin typeface="Gill Sans MT" panose="020B0502020104020203" pitchFamily="34" charset="0"/>
                          <a:ea typeface="+mn-ea"/>
                          <a:cs typeface="+mn-cs"/>
                        </a:rPr>
                        <a:t>26-Apr-18</a:t>
                      </a:r>
                      <a:endParaRPr lang="en-US" sz="1400" kern="1200" dirty="0">
                        <a:solidFill>
                          <a:schemeClr val="dk1"/>
                        </a:solidFill>
                        <a:latin typeface="Gill Sans MT" panose="020B0502020104020203" pitchFamily="34" charset="0"/>
                        <a:ea typeface="+mn-ea"/>
                        <a:cs typeface="+mn-cs"/>
                      </a:endParaRPr>
                    </a:p>
                  </a:txBody>
                  <a:tcPr/>
                </a:tc>
                <a:tc>
                  <a:txBody>
                    <a:bodyPr/>
                    <a:lstStyle/>
                    <a:p>
                      <a:r>
                        <a:rPr lang="en-US" sz="1400" kern="1200" dirty="0" smtClean="0">
                          <a:solidFill>
                            <a:schemeClr val="dk1"/>
                          </a:solidFill>
                          <a:latin typeface="Gill Sans MT" panose="020B0502020104020203" pitchFamily="34" charset="0"/>
                          <a:ea typeface="+mn-ea"/>
                          <a:cs typeface="+mn-cs"/>
                        </a:rPr>
                        <a:t>Start</a:t>
                      </a:r>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915895731"/>
                  </a:ext>
                </a:extLst>
              </a:tr>
              <a:tr h="314475">
                <a:tc>
                  <a:txBody>
                    <a:bodyPr/>
                    <a:lstStyle/>
                    <a:p>
                      <a:r>
                        <a:rPr lang="en-US" sz="1400" kern="1200" dirty="0" smtClean="0">
                          <a:solidFill>
                            <a:schemeClr val="dk1"/>
                          </a:solidFill>
                          <a:latin typeface="Gill Sans MT" panose="020B0502020104020203" pitchFamily="34" charset="0"/>
                          <a:ea typeface="+mn-ea"/>
                          <a:cs typeface="+mn-cs"/>
                        </a:rPr>
                        <a:t>27-Apr-18</a:t>
                      </a:r>
                      <a:endParaRPr lang="en-US" sz="1400" kern="1200" dirty="0">
                        <a:solidFill>
                          <a:schemeClr val="dk1"/>
                        </a:solidFill>
                        <a:latin typeface="Gill Sans MT" panose="020B0502020104020203" pitchFamily="34" charset="0"/>
                        <a:ea typeface="+mn-ea"/>
                        <a:cs typeface="+mn-cs"/>
                      </a:endParaRPr>
                    </a:p>
                  </a:txBody>
                  <a:tcPr/>
                </a:tc>
                <a:tc>
                  <a:txBody>
                    <a:bodyPr/>
                    <a:lstStyle/>
                    <a:p>
                      <a:r>
                        <a:rPr lang="en-US" sz="1400" kern="1200" dirty="0" smtClean="0">
                          <a:solidFill>
                            <a:schemeClr val="dk1"/>
                          </a:solidFill>
                          <a:latin typeface="Gill Sans MT" panose="020B0502020104020203" pitchFamily="34" charset="0"/>
                          <a:ea typeface="+mn-ea"/>
                          <a:cs typeface="+mn-cs"/>
                        </a:rPr>
                        <a:t>39</a:t>
                      </a:r>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1126986426"/>
                  </a:ext>
                </a:extLst>
              </a:tr>
              <a:tr h="314475">
                <a:tc>
                  <a:txBody>
                    <a:bodyPr/>
                    <a:lstStyle/>
                    <a:p>
                      <a:r>
                        <a:rPr lang="en-US" sz="1400" kern="1200" dirty="0" smtClean="0">
                          <a:solidFill>
                            <a:schemeClr val="dk1"/>
                          </a:solidFill>
                          <a:latin typeface="Gill Sans MT" panose="020B0502020104020203" pitchFamily="34" charset="0"/>
                          <a:ea typeface="+mn-ea"/>
                          <a:cs typeface="+mn-cs"/>
                        </a:rPr>
                        <a:t>29-Apr-18</a:t>
                      </a:r>
                      <a:endParaRPr lang="en-US" sz="1400" kern="1200" dirty="0">
                        <a:solidFill>
                          <a:schemeClr val="dk1"/>
                        </a:solidFill>
                        <a:latin typeface="Gill Sans MT" panose="020B0502020104020203" pitchFamily="34" charset="0"/>
                        <a:ea typeface="+mn-ea"/>
                        <a:cs typeface="+mn-cs"/>
                      </a:endParaRPr>
                    </a:p>
                  </a:txBody>
                  <a:tcPr/>
                </a:tc>
                <a:tc>
                  <a:txBody>
                    <a:bodyPr/>
                    <a:lstStyle/>
                    <a:p>
                      <a:r>
                        <a:rPr lang="en-US" sz="1400" kern="1200" dirty="0" smtClean="0">
                          <a:solidFill>
                            <a:schemeClr val="dk1"/>
                          </a:solidFill>
                          <a:latin typeface="Gill Sans MT" panose="020B0502020104020203" pitchFamily="34" charset="0"/>
                          <a:ea typeface="+mn-ea"/>
                          <a:cs typeface="+mn-cs"/>
                        </a:rPr>
                        <a:t>41</a:t>
                      </a:r>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283472548"/>
                  </a:ext>
                </a:extLst>
              </a:tr>
              <a:tr h="314475">
                <a:tc>
                  <a:txBody>
                    <a:bodyPr/>
                    <a:lstStyle/>
                    <a:p>
                      <a:r>
                        <a:rPr lang="en-US" sz="1400" kern="1200" smtClean="0">
                          <a:solidFill>
                            <a:schemeClr val="dk1"/>
                          </a:solidFill>
                          <a:latin typeface="Gill Sans MT" panose="020B0502020104020203" pitchFamily="34" charset="0"/>
                          <a:ea typeface="+mn-ea"/>
                          <a:cs typeface="+mn-cs"/>
                        </a:rPr>
                        <a:t>30-Apr-18</a:t>
                      </a:r>
                      <a:endParaRPr lang="en-US" sz="1400" kern="1200" dirty="0">
                        <a:solidFill>
                          <a:schemeClr val="dk1"/>
                        </a:solidFill>
                        <a:latin typeface="Gill Sans MT" panose="020B0502020104020203" pitchFamily="34" charset="0"/>
                        <a:ea typeface="+mn-ea"/>
                        <a:cs typeface="+mn-cs"/>
                      </a:endParaRPr>
                    </a:p>
                  </a:txBody>
                  <a:tcPr/>
                </a:tc>
                <a:tc>
                  <a:txBody>
                    <a:bodyPr/>
                    <a:lstStyle/>
                    <a:p>
                      <a:r>
                        <a:rPr lang="en-US" sz="1400" kern="1200" dirty="0" smtClean="0">
                          <a:solidFill>
                            <a:schemeClr val="dk1"/>
                          </a:solidFill>
                          <a:latin typeface="Gill Sans MT" panose="020B0502020104020203" pitchFamily="34" charset="0"/>
                          <a:ea typeface="+mn-ea"/>
                          <a:cs typeface="+mn-cs"/>
                        </a:rPr>
                        <a:t>60</a:t>
                      </a:r>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1703458135"/>
                  </a:ext>
                </a:extLst>
              </a:tr>
              <a:tr h="314475">
                <a:tc>
                  <a:txBody>
                    <a:bodyPr/>
                    <a:lstStyle/>
                    <a:p>
                      <a:r>
                        <a:rPr lang="en-US" sz="1400" kern="1200" dirty="0" smtClean="0">
                          <a:solidFill>
                            <a:schemeClr val="dk1"/>
                          </a:solidFill>
                          <a:latin typeface="Gill Sans MT" panose="020B0502020104020203" pitchFamily="34" charset="0"/>
                          <a:ea typeface="+mn-ea"/>
                          <a:cs typeface="+mn-cs"/>
                        </a:rPr>
                        <a:t>07 May 18</a:t>
                      </a:r>
                      <a:endParaRPr lang="en-US" sz="1400" kern="1200" dirty="0">
                        <a:solidFill>
                          <a:schemeClr val="dk1"/>
                        </a:solidFill>
                        <a:latin typeface="Gill Sans MT" panose="020B0502020104020203" pitchFamily="34" charset="0"/>
                        <a:ea typeface="+mn-ea"/>
                        <a:cs typeface="+mn-cs"/>
                      </a:endParaRPr>
                    </a:p>
                  </a:txBody>
                  <a:tcPr/>
                </a:tc>
                <a:tc>
                  <a:txBody>
                    <a:bodyPr/>
                    <a:lstStyle/>
                    <a:p>
                      <a:r>
                        <a:rPr lang="en-US" sz="1400" kern="1200" smtClean="0">
                          <a:solidFill>
                            <a:schemeClr val="dk1"/>
                          </a:solidFill>
                          <a:latin typeface="Gill Sans MT" panose="020B0502020104020203" pitchFamily="34" charset="0"/>
                          <a:ea typeface="+mn-ea"/>
                          <a:cs typeface="+mn-cs"/>
                        </a:rPr>
                        <a:t>93</a:t>
                      </a:r>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733363448"/>
                  </a:ext>
                </a:extLst>
              </a:tr>
              <a:tr h="314475">
                <a:tc>
                  <a:txBody>
                    <a:bodyPr/>
                    <a:lstStyle/>
                    <a:p>
                      <a:r>
                        <a:rPr lang="en-US" sz="1400" kern="1200" dirty="0" smtClean="0">
                          <a:solidFill>
                            <a:schemeClr val="dk1"/>
                          </a:solidFill>
                          <a:latin typeface="Gill Sans MT" panose="020B0502020104020203" pitchFamily="34" charset="0"/>
                          <a:ea typeface="+mn-ea"/>
                          <a:cs typeface="+mn-cs"/>
                        </a:rPr>
                        <a:t>08 May 18</a:t>
                      </a:r>
                      <a:endParaRPr lang="en-US" sz="1400" kern="1200" dirty="0">
                        <a:solidFill>
                          <a:schemeClr val="dk1"/>
                        </a:solidFill>
                        <a:latin typeface="Gill Sans MT" panose="020B0502020104020203" pitchFamily="34" charset="0"/>
                        <a:ea typeface="+mn-ea"/>
                        <a:cs typeface="+mn-cs"/>
                      </a:endParaRPr>
                    </a:p>
                  </a:txBody>
                  <a:tcPr/>
                </a:tc>
                <a:tc>
                  <a:txBody>
                    <a:bodyPr/>
                    <a:lstStyle/>
                    <a:p>
                      <a:r>
                        <a:rPr lang="en-US" sz="1400" kern="1200" dirty="0" smtClean="0">
                          <a:solidFill>
                            <a:schemeClr val="dk1"/>
                          </a:solidFill>
                          <a:latin typeface="Gill Sans MT" panose="020B0502020104020203" pitchFamily="34" charset="0"/>
                          <a:ea typeface="+mn-ea"/>
                          <a:cs typeface="+mn-cs"/>
                        </a:rPr>
                        <a:t>116</a:t>
                      </a:r>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274355365"/>
                  </a:ext>
                </a:extLst>
              </a:tr>
              <a:tr h="314475">
                <a:tc>
                  <a:txBody>
                    <a:bodyPr/>
                    <a:lstStyle/>
                    <a:p>
                      <a:r>
                        <a:rPr lang="en-US" sz="1400" kern="1200" dirty="0" smtClean="0">
                          <a:solidFill>
                            <a:schemeClr val="dk1"/>
                          </a:solidFill>
                          <a:latin typeface="Gill Sans MT" panose="020B0502020104020203" pitchFamily="34" charset="0"/>
                          <a:ea typeface="+mn-ea"/>
                          <a:cs typeface="+mn-cs"/>
                        </a:rPr>
                        <a:t>22 May 18</a:t>
                      </a:r>
                      <a:endParaRPr lang="en-US" sz="1400" kern="1200" dirty="0">
                        <a:solidFill>
                          <a:schemeClr val="dk1"/>
                        </a:solidFill>
                        <a:latin typeface="Gill Sans MT" panose="020B0502020104020203" pitchFamily="34" charset="0"/>
                        <a:ea typeface="+mn-ea"/>
                        <a:cs typeface="+mn-cs"/>
                      </a:endParaRPr>
                    </a:p>
                  </a:txBody>
                  <a:tcPr/>
                </a:tc>
                <a:tc>
                  <a:txBody>
                    <a:bodyPr/>
                    <a:lstStyle/>
                    <a:p>
                      <a:r>
                        <a:rPr lang="en-US" sz="1400" kern="1200" dirty="0" smtClean="0">
                          <a:solidFill>
                            <a:schemeClr val="dk1"/>
                          </a:solidFill>
                          <a:latin typeface="Gill Sans MT" panose="020B0502020104020203" pitchFamily="34" charset="0"/>
                          <a:ea typeface="+mn-ea"/>
                          <a:cs typeface="+mn-cs"/>
                        </a:rPr>
                        <a:t>3: 117-128</a:t>
                      </a:r>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587235144"/>
                  </a:ext>
                </a:extLst>
              </a:tr>
              <a:tr h="314475">
                <a:tc>
                  <a:txBody>
                    <a:bodyPr/>
                    <a:lstStyle/>
                    <a:p>
                      <a:r>
                        <a:rPr lang="en-US" sz="1400" kern="1200" dirty="0" smtClean="0">
                          <a:solidFill>
                            <a:schemeClr val="dk1"/>
                          </a:solidFill>
                          <a:latin typeface="Gill Sans MT" panose="020B0502020104020203" pitchFamily="34" charset="0"/>
                          <a:ea typeface="+mn-ea"/>
                          <a:cs typeface="+mn-cs"/>
                        </a:rPr>
                        <a:t>23 May</a:t>
                      </a:r>
                      <a:r>
                        <a:rPr lang="en-US" sz="1400" kern="1200" baseline="0" dirty="0" smtClean="0">
                          <a:solidFill>
                            <a:schemeClr val="dk1"/>
                          </a:solidFill>
                          <a:latin typeface="Gill Sans MT" panose="020B0502020104020203" pitchFamily="34" charset="0"/>
                          <a:ea typeface="+mn-ea"/>
                          <a:cs typeface="+mn-cs"/>
                        </a:rPr>
                        <a:t> 18</a:t>
                      </a:r>
                      <a:endParaRPr lang="en-US" sz="1400" kern="1200" dirty="0">
                        <a:solidFill>
                          <a:schemeClr val="dk1"/>
                        </a:solidFill>
                        <a:latin typeface="Gill Sans MT" panose="020B0502020104020203" pitchFamily="34" charset="0"/>
                        <a:ea typeface="+mn-ea"/>
                        <a:cs typeface="+mn-cs"/>
                      </a:endParaRPr>
                    </a:p>
                  </a:txBody>
                  <a:tcPr/>
                </a:tc>
                <a:tc>
                  <a:txBody>
                    <a:bodyPr/>
                    <a:lstStyle/>
                    <a:p>
                      <a:r>
                        <a:rPr lang="en-US" sz="1400" kern="1200" dirty="0" smtClean="0">
                          <a:solidFill>
                            <a:schemeClr val="dk1"/>
                          </a:solidFill>
                          <a:latin typeface="Gill Sans MT" panose="020B0502020104020203" pitchFamily="34" charset="0"/>
                          <a:ea typeface="+mn-ea"/>
                          <a:cs typeface="+mn-cs"/>
                        </a:rPr>
                        <a:t>3: 129-132</a:t>
                      </a:r>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656554897"/>
                  </a:ext>
                </a:extLst>
              </a:tr>
              <a:tr h="314475">
                <a:tc>
                  <a:txBody>
                    <a:bodyPr/>
                    <a:lstStyle/>
                    <a:p>
                      <a:r>
                        <a:rPr lang="en-US" sz="1400" kern="1200" dirty="0" smtClean="0">
                          <a:solidFill>
                            <a:schemeClr val="dk1"/>
                          </a:solidFill>
                          <a:latin typeface="Gill Sans MT" panose="020B0502020104020203" pitchFamily="34" charset="0"/>
                          <a:ea typeface="+mn-ea"/>
                          <a:cs typeface="+mn-cs"/>
                        </a:rPr>
                        <a:t>21 Jun 18</a:t>
                      </a:r>
                      <a:endParaRPr lang="en-US" sz="1400" kern="1200" dirty="0">
                        <a:solidFill>
                          <a:schemeClr val="dk1"/>
                        </a:solidFill>
                        <a:latin typeface="Gill Sans MT" panose="020B0502020104020203" pitchFamily="34" charset="0"/>
                        <a:ea typeface="+mn-ea"/>
                        <a:cs typeface="+mn-cs"/>
                      </a:endParaRPr>
                    </a:p>
                  </a:txBody>
                  <a:tcPr/>
                </a:tc>
                <a:tc>
                  <a:txBody>
                    <a:bodyPr/>
                    <a:lstStyle/>
                    <a:p>
                      <a:r>
                        <a:rPr lang="en-US" sz="1400" kern="1200" dirty="0" smtClean="0">
                          <a:solidFill>
                            <a:schemeClr val="dk1"/>
                          </a:solidFill>
                          <a:latin typeface="Gill Sans MT" panose="020B0502020104020203" pitchFamily="34" charset="0"/>
                          <a:ea typeface="+mn-ea"/>
                          <a:cs typeface="+mn-cs"/>
                        </a:rPr>
                        <a:t>3: 133-139</a:t>
                      </a:r>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757839300"/>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898270671"/>
              </p:ext>
            </p:extLst>
          </p:nvPr>
        </p:nvGraphicFramePr>
        <p:xfrm>
          <a:off x="9350479" y="3340662"/>
          <a:ext cx="2392788" cy="2830275"/>
        </p:xfrm>
        <a:graphic>
          <a:graphicData uri="http://schemas.openxmlformats.org/drawingml/2006/table">
            <a:tbl>
              <a:tblPr>
                <a:tableStyleId>{69CF1AB2-1976-4502-BF36-3FF5EA218861}</a:tableStyleId>
              </a:tblPr>
              <a:tblGrid>
                <a:gridCol w="1058938">
                  <a:extLst>
                    <a:ext uri="{9D8B030D-6E8A-4147-A177-3AD203B41FA5}">
                      <a16:colId xmlns:a16="http://schemas.microsoft.com/office/drawing/2014/main" val="1331477486"/>
                    </a:ext>
                  </a:extLst>
                </a:gridCol>
                <a:gridCol w="1333850">
                  <a:extLst>
                    <a:ext uri="{9D8B030D-6E8A-4147-A177-3AD203B41FA5}">
                      <a16:colId xmlns:a16="http://schemas.microsoft.com/office/drawing/2014/main" val="508486208"/>
                    </a:ext>
                  </a:extLst>
                </a:gridCol>
              </a:tblGrid>
              <a:tr h="314475">
                <a:tc>
                  <a:txBody>
                    <a:bodyPr/>
                    <a:lstStyle/>
                    <a:p>
                      <a:r>
                        <a:rPr lang="en-US" sz="1400" kern="1200" dirty="0" smtClean="0">
                          <a:solidFill>
                            <a:schemeClr val="dk1"/>
                          </a:solidFill>
                          <a:latin typeface="Gill Sans MT" panose="020B0502020104020203" pitchFamily="34" charset="0"/>
                          <a:ea typeface="+mn-ea"/>
                          <a:cs typeface="+mn-cs"/>
                        </a:rPr>
                        <a:t>29 </a:t>
                      </a:r>
                      <a:r>
                        <a:rPr lang="en-US" sz="1400" kern="1200" dirty="0" smtClean="0">
                          <a:solidFill>
                            <a:schemeClr val="dk1"/>
                          </a:solidFill>
                          <a:latin typeface="Gill Sans MT" panose="020B0502020104020203" pitchFamily="34" charset="0"/>
                          <a:ea typeface="+mn-ea"/>
                          <a:cs typeface="+mn-cs"/>
                        </a:rPr>
                        <a:t>Jun 18</a:t>
                      </a:r>
                      <a:endParaRPr lang="en-US" sz="1400" kern="1200" dirty="0">
                        <a:solidFill>
                          <a:schemeClr val="dk1"/>
                        </a:solidFill>
                        <a:latin typeface="Gill Sans MT" panose="020B0502020104020203" pitchFamily="34" charset="0"/>
                        <a:ea typeface="+mn-ea"/>
                        <a:cs typeface="+mn-cs"/>
                      </a:endParaRPr>
                    </a:p>
                  </a:txBody>
                  <a:tcPr/>
                </a:tc>
                <a:tc>
                  <a:txBody>
                    <a:bodyPr/>
                    <a:lstStyle/>
                    <a:p>
                      <a:r>
                        <a:rPr lang="en-US" sz="1400" kern="1200" dirty="0" smtClean="0">
                          <a:solidFill>
                            <a:schemeClr val="dk1"/>
                          </a:solidFill>
                          <a:latin typeface="Gill Sans MT" panose="020B0502020104020203" pitchFamily="34" charset="0"/>
                          <a:ea typeface="+mn-ea"/>
                          <a:cs typeface="+mn-cs"/>
                        </a:rPr>
                        <a:t>3</a:t>
                      </a:r>
                      <a:r>
                        <a:rPr lang="en-US" sz="1400" kern="1200" smtClean="0">
                          <a:solidFill>
                            <a:schemeClr val="dk1"/>
                          </a:solidFill>
                          <a:latin typeface="Gill Sans MT" panose="020B0502020104020203" pitchFamily="34" charset="0"/>
                          <a:ea typeface="+mn-ea"/>
                          <a:cs typeface="+mn-cs"/>
                        </a:rPr>
                        <a:t>: </a:t>
                      </a:r>
                      <a:r>
                        <a:rPr lang="en-US" sz="1400" kern="1200" smtClean="0">
                          <a:solidFill>
                            <a:schemeClr val="dk1"/>
                          </a:solidFill>
                          <a:latin typeface="Gill Sans MT" panose="020B0502020104020203" pitchFamily="34" charset="0"/>
                          <a:ea typeface="+mn-ea"/>
                          <a:cs typeface="+mn-cs"/>
                        </a:rPr>
                        <a:t>140-145</a:t>
                      </a:r>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915895731"/>
                  </a:ext>
                </a:extLst>
              </a:tr>
              <a:tr h="314475">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1126986426"/>
                  </a:ext>
                </a:extLst>
              </a:tr>
              <a:tr h="314475">
                <a:tc>
                  <a:txBody>
                    <a:bodyPr/>
                    <a:lstStyle/>
                    <a:p>
                      <a:pPr marL="0" algn="l" defTabSz="914400" rtl="0" eaLnBrk="1" latinLnBrk="0" hangingPunct="1"/>
                      <a:endParaRPr lang="en-US" sz="1400" kern="1200" dirty="0" smtClean="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283472548"/>
                  </a:ext>
                </a:extLst>
              </a:tr>
              <a:tr h="314475">
                <a:tc>
                  <a:txBody>
                    <a:bodyPr/>
                    <a:lstStyle/>
                    <a:p>
                      <a:pPr marL="0" algn="l" defTabSz="914400" rtl="0" eaLnBrk="1" latinLnBrk="0" hangingPunct="1"/>
                      <a:endParaRPr lang="en-US" sz="1400" kern="1200" dirty="0" smtClean="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1703458135"/>
                  </a:ext>
                </a:extLst>
              </a:tr>
              <a:tr h="314475">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733363448"/>
                  </a:ext>
                </a:extLst>
              </a:tr>
              <a:tr h="314475">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274355365"/>
                  </a:ext>
                </a:extLst>
              </a:tr>
              <a:tr h="314475">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587235144"/>
                  </a:ext>
                </a:extLst>
              </a:tr>
              <a:tr h="314475">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656554897"/>
                  </a:ext>
                </a:extLst>
              </a:tr>
              <a:tr h="314475">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757839300"/>
                  </a:ext>
                </a:extLst>
              </a:tr>
            </a:tbl>
          </a:graphicData>
        </a:graphic>
      </p:graphicFrame>
    </p:spTree>
    <p:extLst>
      <p:ext uri="{BB962C8B-B14F-4D97-AF65-F5344CB8AC3E}">
        <p14:creationId xmlns:p14="http://schemas.microsoft.com/office/powerpoint/2010/main" val="17670427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Section 1</a:t>
            </a:r>
            <a:endParaRPr lang="en-US" dirty="0"/>
          </a:p>
        </p:txBody>
      </p:sp>
      <p:sp>
        <p:nvSpPr>
          <p:cNvPr id="4" name="Content Placeholder 3"/>
          <p:cNvSpPr>
            <a:spLocks noGrp="1"/>
          </p:cNvSpPr>
          <p:nvPr>
            <p:ph idx="1"/>
          </p:nvPr>
        </p:nvSpPr>
        <p:spPr/>
        <p:txBody>
          <a:bodyPr>
            <a:noAutofit/>
          </a:bodyPr>
          <a:lstStyle/>
          <a:p>
            <a:pPr>
              <a:buFont typeface="Wingdings" panose="05000000000000000000" pitchFamily="2" charset="2"/>
              <a:buChar char="v"/>
            </a:pPr>
            <a:r>
              <a:rPr lang="en-US" dirty="0"/>
              <a:t>The roles in the ALM process include, but aren’t limited to, the following: </a:t>
            </a:r>
          </a:p>
          <a:p>
            <a:pPr marL="457200">
              <a:buFont typeface="Wingdings" panose="05000000000000000000" pitchFamily="2" charset="2"/>
              <a:buChar char="§"/>
            </a:pPr>
            <a:r>
              <a:rPr lang="en-US" dirty="0" smtClean="0">
                <a:solidFill>
                  <a:srgbClr val="0070C0"/>
                </a:solidFill>
              </a:rPr>
              <a:t>Stakeholders</a:t>
            </a:r>
            <a:r>
              <a:rPr lang="en-US" dirty="0">
                <a:solidFill>
                  <a:srgbClr val="0070C0"/>
                </a:solidFill>
              </a:rPr>
              <a:t>:</a:t>
            </a:r>
            <a:r>
              <a:rPr lang="en-US" dirty="0"/>
              <a:t> Stakeholders are usually the people who either </a:t>
            </a:r>
            <a:r>
              <a:rPr lang="en-US" dirty="0">
                <a:solidFill>
                  <a:srgbClr val="FF0000"/>
                </a:solidFill>
              </a:rPr>
              <a:t>pay </a:t>
            </a:r>
            <a:r>
              <a:rPr lang="en-US" dirty="0">
                <a:solidFill>
                  <a:srgbClr val="0070C0"/>
                </a:solidFill>
              </a:rPr>
              <a:t>for the </a:t>
            </a:r>
            <a:r>
              <a:rPr lang="en-US" dirty="0">
                <a:solidFill>
                  <a:srgbClr val="FF0000"/>
                </a:solidFill>
              </a:rPr>
              <a:t>project </a:t>
            </a:r>
            <a:r>
              <a:rPr lang="en-US" dirty="0"/>
              <a:t>or have </a:t>
            </a:r>
            <a:r>
              <a:rPr lang="en-US" dirty="0">
                <a:solidFill>
                  <a:srgbClr val="FF0000"/>
                </a:solidFill>
              </a:rPr>
              <a:t>decision-making</a:t>
            </a:r>
            <a:r>
              <a:rPr lang="en-US" dirty="0"/>
              <a:t> rights about </a:t>
            </a:r>
            <a:r>
              <a:rPr lang="en-US" dirty="0">
                <a:solidFill>
                  <a:srgbClr val="FF0000"/>
                </a:solidFill>
              </a:rPr>
              <a:t>what</a:t>
            </a:r>
            <a:r>
              <a:rPr lang="en-US" dirty="0"/>
              <a:t> to </a:t>
            </a:r>
            <a:r>
              <a:rPr lang="en-US" dirty="0" smtClean="0">
                <a:solidFill>
                  <a:srgbClr val="FF0000"/>
                </a:solidFill>
              </a:rPr>
              <a:t>build</a:t>
            </a:r>
            <a:r>
              <a:rPr lang="en-US" dirty="0" smtClean="0"/>
              <a:t>.</a:t>
            </a:r>
          </a:p>
          <a:p>
            <a:pPr marL="457200" indent="0">
              <a:buNone/>
            </a:pPr>
            <a:r>
              <a:rPr lang="en-US" dirty="0" smtClean="0"/>
              <a:t>We </a:t>
            </a:r>
            <a:r>
              <a:rPr lang="en-US" dirty="0"/>
              <a:t>like to also include </a:t>
            </a:r>
            <a:r>
              <a:rPr lang="en-US" dirty="0">
                <a:solidFill>
                  <a:srgbClr val="FF0000"/>
                </a:solidFill>
              </a:rPr>
              <a:t>end users</a:t>
            </a:r>
            <a:r>
              <a:rPr lang="en-US" dirty="0"/>
              <a:t> in this group so not only management has a stake in a </a:t>
            </a:r>
            <a:r>
              <a:rPr lang="en-US" dirty="0" smtClean="0"/>
              <a:t>project.</a:t>
            </a:r>
          </a:p>
          <a:p>
            <a:pPr marL="457200">
              <a:buFont typeface="Wingdings" panose="05000000000000000000" pitchFamily="2" charset="2"/>
              <a:buChar char="§"/>
            </a:pPr>
            <a:r>
              <a:rPr lang="en-US" dirty="0" smtClean="0">
                <a:solidFill>
                  <a:srgbClr val="0070C0"/>
                </a:solidFill>
              </a:rPr>
              <a:t>Business </a:t>
            </a:r>
            <a:r>
              <a:rPr lang="en-US" dirty="0">
                <a:solidFill>
                  <a:srgbClr val="0070C0"/>
                </a:solidFill>
              </a:rPr>
              <a:t>manager:</a:t>
            </a:r>
            <a:r>
              <a:rPr lang="en-US" dirty="0"/>
              <a:t> Somebody has to decide that a development activity is going to start. After initial analysis of the business needs, a </a:t>
            </a:r>
            <a:r>
              <a:rPr lang="en-US" dirty="0">
                <a:solidFill>
                  <a:srgbClr val="FF0000"/>
                </a:solidFill>
              </a:rPr>
              <a:t>business manager</a:t>
            </a:r>
            <a:r>
              <a:rPr lang="en-US" dirty="0"/>
              <a:t> decides to </a:t>
            </a:r>
            <a:r>
              <a:rPr lang="en-US" dirty="0">
                <a:solidFill>
                  <a:srgbClr val="FF0000"/>
                </a:solidFill>
              </a:rPr>
              <a:t>initiate</a:t>
            </a:r>
            <a:r>
              <a:rPr lang="en-US" dirty="0"/>
              <a:t> a </a:t>
            </a:r>
            <a:r>
              <a:rPr lang="en-US" dirty="0">
                <a:solidFill>
                  <a:srgbClr val="FF0000"/>
                </a:solidFill>
              </a:rPr>
              <a:t>project</a:t>
            </a:r>
            <a:r>
              <a:rPr lang="en-US" dirty="0"/>
              <a:t> to </a:t>
            </a:r>
            <a:r>
              <a:rPr lang="en-US" dirty="0">
                <a:solidFill>
                  <a:srgbClr val="FF0000"/>
                </a:solidFill>
              </a:rPr>
              <a:t>develop</a:t>
            </a:r>
            <a:r>
              <a:rPr lang="en-US" dirty="0"/>
              <a:t> an application or system that will deliver the </a:t>
            </a:r>
            <a:r>
              <a:rPr lang="en-US" dirty="0">
                <a:solidFill>
                  <a:srgbClr val="0070C0"/>
                </a:solidFill>
              </a:rPr>
              <a:t>expected</a:t>
            </a:r>
            <a:r>
              <a:rPr lang="en-US" dirty="0"/>
              <a:t> </a:t>
            </a:r>
            <a:r>
              <a:rPr lang="en-US" dirty="0">
                <a:solidFill>
                  <a:srgbClr val="FF0000"/>
                </a:solidFill>
              </a:rPr>
              <a:t>business </a:t>
            </a:r>
            <a:r>
              <a:rPr lang="en-US" dirty="0" smtClean="0">
                <a:solidFill>
                  <a:srgbClr val="FF0000"/>
                </a:solidFill>
              </a:rPr>
              <a:t>value</a:t>
            </a:r>
            <a:r>
              <a:rPr lang="en-US" dirty="0" smtClean="0"/>
              <a:t>.</a:t>
            </a:r>
          </a:p>
          <a:p>
            <a:pPr marL="457200" indent="0">
              <a:buNone/>
            </a:pPr>
            <a:r>
              <a:rPr lang="en-US" dirty="0" smtClean="0"/>
              <a:t>A </a:t>
            </a:r>
            <a:r>
              <a:rPr lang="en-US" dirty="0"/>
              <a:t>business manager, for instance, must be involved in the approval process for a new suggested project, including </a:t>
            </a:r>
            <a:r>
              <a:rPr lang="en-US" dirty="0">
                <a:solidFill>
                  <a:srgbClr val="FF0000"/>
                </a:solidFill>
              </a:rPr>
              <a:t>portfolio rationalization</a:t>
            </a:r>
            <a:r>
              <a:rPr lang="en-US" dirty="0"/>
              <a:t>, before the company makes a decision to go </a:t>
            </a:r>
            <a:r>
              <a:rPr lang="en-US" dirty="0" smtClean="0"/>
              <a:t>ahead.</a:t>
            </a:r>
          </a:p>
          <a:p>
            <a:pPr marL="457200" indent="0">
              <a:buNone/>
            </a:pPr>
            <a:r>
              <a:rPr lang="en-US" dirty="0" smtClean="0">
                <a:solidFill>
                  <a:srgbClr val="FF0000"/>
                </a:solidFill>
              </a:rPr>
              <a:t>IT </a:t>
            </a:r>
            <a:r>
              <a:rPr lang="en-US" dirty="0">
                <a:solidFill>
                  <a:srgbClr val="FF0000"/>
                </a:solidFill>
              </a:rPr>
              <a:t>managers</a:t>
            </a:r>
            <a:r>
              <a:rPr lang="en-US" dirty="0"/>
              <a:t> are also part of this process, of course, because IT staff will probably be involved in the project’s development and deployment into the </a:t>
            </a:r>
            <a:r>
              <a:rPr lang="en-US" dirty="0" smtClean="0"/>
              <a:t>infrastructure.</a:t>
            </a:r>
          </a:p>
          <a:p>
            <a:pPr marL="457200">
              <a:buFont typeface="Wingdings" panose="05000000000000000000" pitchFamily="2" charset="2"/>
              <a:buChar char="§"/>
            </a:pPr>
            <a:r>
              <a:rPr lang="en-US" dirty="0" smtClean="0">
                <a:solidFill>
                  <a:srgbClr val="0070C0"/>
                </a:solidFill>
              </a:rPr>
              <a:t>Project </a:t>
            </a:r>
            <a:r>
              <a:rPr lang="en-US" dirty="0">
                <a:solidFill>
                  <a:srgbClr val="0070C0"/>
                </a:solidFill>
              </a:rPr>
              <a:t>manager, product owner, or Scrum master:</a:t>
            </a:r>
            <a:r>
              <a:rPr lang="en-US" dirty="0"/>
              <a:t> Suitable individuals are selected to fill these roles, and they set to work on the project after the company decides to go ahead with the </a:t>
            </a:r>
            <a:r>
              <a:rPr lang="en-US" dirty="0" smtClean="0"/>
              <a:t>project.</a:t>
            </a:r>
          </a:p>
          <a:p>
            <a:pPr marL="457200" indent="0">
              <a:buNone/>
            </a:pPr>
            <a:r>
              <a:rPr lang="en-US" dirty="0" smtClean="0"/>
              <a:t>Ideally</a:t>
            </a:r>
            <a:r>
              <a:rPr lang="en-US" dirty="0"/>
              <a:t>, these people continue leading the project all the way through, so that you have continuity in project </a:t>
            </a:r>
            <a:r>
              <a:rPr lang="en-US" dirty="0" smtClean="0"/>
              <a:t>management.</a:t>
            </a:r>
          </a:p>
        </p:txBody>
      </p:sp>
      <p:sp>
        <p:nvSpPr>
          <p:cNvPr id="3" name="Date Placeholder 2"/>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10</a:t>
            </a:fld>
            <a:endParaRPr lang="en-US"/>
          </a:p>
        </p:txBody>
      </p:sp>
    </p:spTree>
    <p:extLst>
      <p:ext uri="{BB962C8B-B14F-4D97-AF65-F5344CB8AC3E}">
        <p14:creationId xmlns:p14="http://schemas.microsoft.com/office/powerpoint/2010/main" val="6608080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Automation of High-Level </a:t>
            </a:r>
            <a:r>
              <a:rPr lang="en-US" dirty="0" smtClean="0"/>
              <a:t>Processes</a:t>
            </a:r>
            <a:endParaRPr lang="en-US" dirty="0"/>
          </a:p>
        </p:txBody>
      </p:sp>
      <p:sp>
        <p:nvSpPr>
          <p:cNvPr id="3" name="Content Placeholder 2"/>
          <p:cNvSpPr>
            <a:spLocks noGrp="1"/>
          </p:cNvSpPr>
          <p:nvPr>
            <p:ph idx="1"/>
          </p:nvPr>
        </p:nvSpPr>
        <p:spPr/>
        <p:txBody>
          <a:bodyPr/>
          <a:lstStyle/>
          <a:p>
            <a:r>
              <a:rPr lang="en-US" dirty="0"/>
              <a:t>Without one or more templates, TFS will not be used to its full potential, as you saw earlier in this </a:t>
            </a:r>
            <a:r>
              <a:rPr lang="en-US" dirty="0" smtClean="0"/>
              <a:t>chapter.</a:t>
            </a:r>
          </a:p>
          <a:p>
            <a:pPr lvl="1"/>
            <a:r>
              <a:rPr lang="en-US" dirty="0" smtClean="0"/>
              <a:t>You </a:t>
            </a:r>
            <a:r>
              <a:rPr lang="en-US" dirty="0"/>
              <a:t>could still use its version-control system and some other tools, but the real value comes from using it to </a:t>
            </a:r>
            <a:r>
              <a:rPr lang="en-US" dirty="0">
                <a:solidFill>
                  <a:srgbClr val="FF0000"/>
                </a:solidFill>
              </a:rPr>
              <a:t>automate</a:t>
            </a:r>
            <a:r>
              <a:rPr lang="en-US" dirty="0"/>
              <a:t> your </a:t>
            </a:r>
            <a:r>
              <a:rPr lang="en-US" dirty="0">
                <a:solidFill>
                  <a:srgbClr val="FF0000"/>
                </a:solidFill>
              </a:rPr>
              <a:t>ALM </a:t>
            </a:r>
            <a:r>
              <a:rPr lang="en-US" dirty="0" smtClean="0">
                <a:solidFill>
                  <a:srgbClr val="FF0000"/>
                </a:solidFill>
              </a:rPr>
              <a:t>process</a:t>
            </a:r>
            <a:r>
              <a:rPr lang="en-US" dirty="0" smtClean="0"/>
              <a:t>.</a:t>
            </a:r>
          </a:p>
          <a:p>
            <a:pPr lvl="1"/>
            <a:r>
              <a:rPr lang="en-US" dirty="0" smtClean="0"/>
              <a:t>In </a:t>
            </a:r>
            <a:r>
              <a:rPr lang="en-US" dirty="0"/>
              <a:t>the </a:t>
            </a:r>
            <a:r>
              <a:rPr lang="en-US" dirty="0">
                <a:solidFill>
                  <a:srgbClr val="FF0000"/>
                </a:solidFill>
              </a:rPr>
              <a:t>process template</a:t>
            </a:r>
            <a:r>
              <a:rPr lang="en-US" dirty="0"/>
              <a:t>, your whole ALM process is </a:t>
            </a:r>
            <a:r>
              <a:rPr lang="en-US" dirty="0" smtClean="0"/>
              <a:t>defined.</a:t>
            </a:r>
          </a:p>
          <a:p>
            <a:pPr lvl="1"/>
            <a:r>
              <a:rPr lang="en-US" dirty="0" smtClean="0"/>
              <a:t>Chapters </a:t>
            </a:r>
            <a:r>
              <a:rPr lang="en-US" dirty="0"/>
              <a:t>5 and 6 cover a lot more on this topic as </a:t>
            </a:r>
            <a:r>
              <a:rPr lang="en-US" dirty="0" smtClean="0"/>
              <a:t>well.</a:t>
            </a:r>
          </a:p>
          <a:p>
            <a:pPr lvl="1"/>
            <a:r>
              <a:rPr lang="en-US" dirty="0" smtClean="0"/>
              <a:t>The </a:t>
            </a:r>
            <a:r>
              <a:rPr lang="en-US" dirty="0"/>
              <a:t>template defines the following</a:t>
            </a:r>
            <a:r>
              <a:rPr lang="en-US" dirty="0" smtClean="0"/>
              <a:t>:</a:t>
            </a:r>
          </a:p>
          <a:p>
            <a:pPr lvl="2"/>
            <a:r>
              <a:rPr lang="en-US" dirty="0">
                <a:solidFill>
                  <a:srgbClr val="0070C0"/>
                </a:solidFill>
              </a:rPr>
              <a:t>Work item </a:t>
            </a:r>
            <a:r>
              <a:rPr lang="en-US" dirty="0" smtClean="0">
                <a:solidFill>
                  <a:srgbClr val="0070C0"/>
                </a:solidFill>
              </a:rPr>
              <a:t>types:</a:t>
            </a:r>
            <a:r>
              <a:rPr lang="en-US" dirty="0" smtClean="0"/>
              <a:t> </a:t>
            </a:r>
            <a:r>
              <a:rPr lang="en-US" dirty="0"/>
              <a:t>Which work item types are necessary and what information they should have attached to </a:t>
            </a:r>
            <a:r>
              <a:rPr lang="en-US" dirty="0" smtClean="0"/>
              <a:t>them.</a:t>
            </a:r>
          </a:p>
          <a:p>
            <a:pPr marL="690563" lvl="2" indent="0">
              <a:buNone/>
            </a:pPr>
            <a:r>
              <a:rPr lang="en-US" dirty="0" smtClean="0"/>
              <a:t>You </a:t>
            </a:r>
            <a:r>
              <a:rPr lang="en-US" dirty="0"/>
              <a:t>can also define the workflow for a work </a:t>
            </a:r>
            <a:r>
              <a:rPr lang="en-US" dirty="0" smtClean="0"/>
              <a:t>item. For </a:t>
            </a:r>
            <a:r>
              <a:rPr lang="en-US" dirty="0"/>
              <a:t>a bug, you might have different states the item flows through, such as Active, Resolved, Closed, and so </a:t>
            </a:r>
            <a:r>
              <a:rPr lang="en-US" dirty="0" smtClean="0"/>
              <a:t>on.</a:t>
            </a:r>
          </a:p>
          <a:p>
            <a:pPr lvl="2"/>
            <a:r>
              <a:rPr lang="en-US" dirty="0" smtClean="0">
                <a:solidFill>
                  <a:srgbClr val="0070C0"/>
                </a:solidFill>
              </a:rPr>
              <a:t>Project phases:</a:t>
            </a:r>
            <a:r>
              <a:rPr lang="en-US" dirty="0" smtClean="0"/>
              <a:t> </a:t>
            </a:r>
            <a:r>
              <a:rPr lang="en-US" dirty="0"/>
              <a:t>By using areas and iterations, you can define the initial project phase setup of your projects. </a:t>
            </a:r>
            <a:endParaRPr lang="en-US" dirty="0" smtClean="0"/>
          </a:p>
          <a:p>
            <a:pPr marL="690563" lvl="2" indent="0">
              <a:buNone/>
            </a:pPr>
            <a:r>
              <a:rPr lang="en-US" dirty="0" smtClean="0"/>
              <a:t>If </a:t>
            </a:r>
            <a:r>
              <a:rPr lang="en-US" dirty="0"/>
              <a:t>you use RUP ( https://</a:t>
            </a:r>
            <a:r>
              <a:rPr lang="en-US" dirty="0" smtClean="0"/>
              <a:t>en.wikipedia.org/wiki/Rational_Unified_Process </a:t>
            </a:r>
            <a:r>
              <a:rPr lang="en-US" dirty="0"/>
              <a:t>), you can define the process phases in that model, or you can create the first sprints of a Scrum </a:t>
            </a:r>
            <a:r>
              <a:rPr lang="en-US" dirty="0" smtClean="0"/>
              <a:t>project.</a:t>
            </a:r>
          </a:p>
          <a:p>
            <a:pPr marL="690563" lvl="2" indent="0">
              <a:buNone/>
            </a:pPr>
            <a:r>
              <a:rPr lang="en-US" dirty="0" smtClean="0"/>
              <a:t>Areas </a:t>
            </a:r>
            <a:r>
              <a:rPr lang="en-US" dirty="0"/>
              <a:t>and iterations are flexible, and you can create your own way of working through these </a:t>
            </a:r>
            <a:r>
              <a:rPr lang="en-US" dirty="0" smtClean="0"/>
              <a:t>concepts.</a:t>
            </a:r>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100</a:t>
            </a:fld>
            <a:endParaRPr lang="en-US" dirty="0"/>
          </a:p>
        </p:txBody>
      </p:sp>
    </p:spTree>
    <p:extLst>
      <p:ext uri="{BB962C8B-B14F-4D97-AF65-F5344CB8AC3E}">
        <p14:creationId xmlns:p14="http://schemas.microsoft.com/office/powerpoint/2010/main" val="36777112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Automation of High-Level </a:t>
            </a:r>
            <a:r>
              <a:rPr lang="en-US" dirty="0" smtClean="0"/>
              <a:t>Processes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2"/>
            <a:r>
              <a:rPr lang="en-US" dirty="0" smtClean="0">
                <a:solidFill>
                  <a:srgbClr val="0070C0"/>
                </a:solidFill>
              </a:rPr>
              <a:t>Document </a:t>
            </a:r>
            <a:r>
              <a:rPr lang="en-US" dirty="0">
                <a:solidFill>
                  <a:srgbClr val="0070C0"/>
                </a:solidFill>
              </a:rPr>
              <a:t>structure and </a:t>
            </a:r>
            <a:r>
              <a:rPr lang="en-US" dirty="0" smtClean="0">
                <a:solidFill>
                  <a:srgbClr val="0070C0"/>
                </a:solidFill>
              </a:rPr>
              <a:t>templates:</a:t>
            </a:r>
            <a:r>
              <a:rPr lang="en-US" dirty="0" smtClean="0"/>
              <a:t> </a:t>
            </a:r>
            <a:r>
              <a:rPr lang="en-US" dirty="0"/>
              <a:t>The number of documents that should be produced during a project will differ depending on your </a:t>
            </a:r>
            <a:r>
              <a:rPr lang="en-US" dirty="0">
                <a:solidFill>
                  <a:srgbClr val="FF0000"/>
                </a:solidFill>
              </a:rPr>
              <a:t>process </a:t>
            </a:r>
            <a:r>
              <a:rPr lang="en-US" dirty="0" smtClean="0">
                <a:solidFill>
                  <a:srgbClr val="FF0000"/>
                </a:solidFill>
              </a:rPr>
              <a:t>model</a:t>
            </a:r>
            <a:r>
              <a:rPr lang="en-US" dirty="0" smtClean="0"/>
              <a:t>.</a:t>
            </a:r>
          </a:p>
          <a:p>
            <a:pPr marL="690563" lvl="2" indent="0">
              <a:buNone/>
            </a:pPr>
            <a:r>
              <a:rPr lang="en-US" dirty="0" smtClean="0"/>
              <a:t>In </a:t>
            </a:r>
            <a:r>
              <a:rPr lang="en-US" dirty="0"/>
              <a:t>the process template, you define the </a:t>
            </a:r>
            <a:r>
              <a:rPr lang="en-US" dirty="0">
                <a:solidFill>
                  <a:srgbClr val="FF0000"/>
                </a:solidFill>
              </a:rPr>
              <a:t>document structure</a:t>
            </a:r>
            <a:r>
              <a:rPr lang="en-US" dirty="0"/>
              <a:t> you need and the </a:t>
            </a:r>
            <a:r>
              <a:rPr lang="en-US" dirty="0">
                <a:solidFill>
                  <a:srgbClr val="FF0000"/>
                </a:solidFill>
              </a:rPr>
              <a:t>templates</a:t>
            </a:r>
            <a:r>
              <a:rPr lang="en-US" dirty="0"/>
              <a:t> you should use. </a:t>
            </a:r>
            <a:endParaRPr lang="en-US" dirty="0" smtClean="0"/>
          </a:p>
          <a:p>
            <a:pPr marL="690563" lvl="2" indent="0">
              <a:buNone/>
            </a:pPr>
            <a:r>
              <a:rPr lang="en-US" dirty="0" smtClean="0"/>
              <a:t>For </a:t>
            </a:r>
            <a:r>
              <a:rPr lang="en-US" dirty="0"/>
              <a:t>instance, you can add templates for requirement specifications or acceptance testing </a:t>
            </a:r>
            <a:r>
              <a:rPr lang="en-US" dirty="0" smtClean="0"/>
              <a:t>here.</a:t>
            </a:r>
          </a:p>
          <a:p>
            <a:pPr lvl="2"/>
            <a:r>
              <a:rPr lang="en-US" dirty="0" smtClean="0">
                <a:solidFill>
                  <a:srgbClr val="0070C0"/>
                </a:solidFill>
              </a:rPr>
              <a:t>Reports and queries:</a:t>
            </a:r>
            <a:r>
              <a:rPr lang="en-US" dirty="0" smtClean="0"/>
              <a:t> In </a:t>
            </a:r>
            <a:r>
              <a:rPr lang="en-US" dirty="0"/>
              <a:t>the process template, you can specify which </a:t>
            </a:r>
            <a:r>
              <a:rPr lang="en-US" dirty="0">
                <a:solidFill>
                  <a:srgbClr val="FF0000"/>
                </a:solidFill>
              </a:rPr>
              <a:t>reports</a:t>
            </a:r>
            <a:r>
              <a:rPr lang="en-US" dirty="0"/>
              <a:t> and </a:t>
            </a:r>
            <a:r>
              <a:rPr lang="en-US" dirty="0">
                <a:solidFill>
                  <a:srgbClr val="FF0000"/>
                </a:solidFill>
              </a:rPr>
              <a:t>work item</a:t>
            </a:r>
            <a:r>
              <a:rPr lang="en-US" dirty="0"/>
              <a:t> </a:t>
            </a:r>
            <a:r>
              <a:rPr lang="en-US" dirty="0">
                <a:solidFill>
                  <a:srgbClr val="0070C0"/>
                </a:solidFill>
              </a:rPr>
              <a:t>queries</a:t>
            </a:r>
            <a:r>
              <a:rPr lang="en-US" dirty="0"/>
              <a:t> you need to have as defaults in your </a:t>
            </a:r>
            <a:r>
              <a:rPr lang="en-US" dirty="0" smtClean="0"/>
              <a:t>projects.</a:t>
            </a:r>
          </a:p>
          <a:p>
            <a:pPr marL="690563" lvl="2" indent="0">
              <a:buNone/>
            </a:pPr>
            <a:r>
              <a:rPr lang="en-US" dirty="0" smtClean="0"/>
              <a:t>You </a:t>
            </a:r>
            <a:r>
              <a:rPr lang="en-US" dirty="0"/>
              <a:t>probably want reports and queries showing the </a:t>
            </a:r>
            <a:r>
              <a:rPr lang="en-US" dirty="0">
                <a:solidFill>
                  <a:srgbClr val="FF0000"/>
                </a:solidFill>
              </a:rPr>
              <a:t>progress</a:t>
            </a:r>
            <a:r>
              <a:rPr lang="en-US" dirty="0"/>
              <a:t> of your </a:t>
            </a:r>
            <a:r>
              <a:rPr lang="en-US" dirty="0">
                <a:solidFill>
                  <a:srgbClr val="FF0000"/>
                </a:solidFill>
              </a:rPr>
              <a:t>project</a:t>
            </a:r>
            <a:r>
              <a:rPr lang="en-US" dirty="0"/>
              <a:t>, such as the status of bugs or work </a:t>
            </a:r>
            <a:r>
              <a:rPr lang="en-US" dirty="0" smtClean="0"/>
              <a:t>remaining.</a:t>
            </a:r>
          </a:p>
          <a:p>
            <a:pPr marL="690563" lvl="2" indent="0">
              <a:buNone/>
            </a:pPr>
            <a:r>
              <a:rPr lang="en-US" dirty="0" smtClean="0"/>
              <a:t>You </a:t>
            </a:r>
            <a:r>
              <a:rPr lang="en-US" dirty="0"/>
              <a:t>can create your own reports by using SQL Server Reporting Services or Excel and add them to all projects by adjusting the process </a:t>
            </a:r>
            <a:r>
              <a:rPr lang="en-US" dirty="0" smtClean="0"/>
              <a:t>template.</a:t>
            </a:r>
          </a:p>
          <a:p>
            <a:pPr lvl="2"/>
            <a:r>
              <a:rPr lang="en-US" dirty="0" smtClean="0">
                <a:solidFill>
                  <a:srgbClr val="0070C0"/>
                </a:solidFill>
              </a:rPr>
              <a:t>Security:</a:t>
            </a:r>
            <a:r>
              <a:rPr lang="en-US" dirty="0" smtClean="0"/>
              <a:t> </a:t>
            </a:r>
            <a:r>
              <a:rPr lang="en-US" dirty="0"/>
              <a:t>The template also adds information about which users or user groups have access to what </a:t>
            </a:r>
            <a:r>
              <a:rPr lang="en-US" dirty="0" smtClean="0"/>
              <a:t>information.</a:t>
            </a:r>
          </a:p>
          <a:p>
            <a:pPr marL="690563" lvl="2" indent="0">
              <a:buNone/>
            </a:pPr>
            <a:r>
              <a:rPr lang="en-US" dirty="0" smtClean="0"/>
              <a:t>You </a:t>
            </a:r>
            <a:r>
              <a:rPr lang="en-US" dirty="0"/>
              <a:t>can connect TFS groups to your </a:t>
            </a:r>
            <a:r>
              <a:rPr lang="en-US" dirty="0">
                <a:solidFill>
                  <a:srgbClr val="FF0000"/>
                </a:solidFill>
              </a:rPr>
              <a:t>Active Directory </a:t>
            </a:r>
            <a:r>
              <a:rPr lang="en-US" dirty="0">
                <a:solidFill>
                  <a:srgbClr val="0070C0"/>
                </a:solidFill>
              </a:rPr>
              <a:t>accounts</a:t>
            </a:r>
            <a:r>
              <a:rPr lang="en-US" dirty="0"/>
              <a:t>, for instance</a:t>
            </a:r>
            <a:r>
              <a:rPr lang="en-US" dirty="0" smtClean="0"/>
              <a:t>.</a:t>
            </a:r>
          </a:p>
          <a:p>
            <a:pPr marL="466726" lvl="1" indent="-233363"/>
            <a:r>
              <a:rPr lang="en-US" dirty="0"/>
              <a:t>The process template is the overall process for your ALM </a:t>
            </a:r>
            <a:r>
              <a:rPr lang="en-US" dirty="0" smtClean="0"/>
              <a:t>implementation.</a:t>
            </a:r>
          </a:p>
          <a:p>
            <a:pPr marL="466726" lvl="1" indent="-233363"/>
            <a:r>
              <a:rPr lang="en-US" dirty="0" smtClean="0"/>
              <a:t>Many </a:t>
            </a:r>
            <a:r>
              <a:rPr lang="en-US" dirty="0"/>
              <a:t>of our customers create different templates for different kinds of projects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101</a:t>
            </a:fld>
            <a:endParaRPr lang="en-US" dirty="0"/>
          </a:p>
        </p:txBody>
      </p:sp>
    </p:spTree>
    <p:extLst>
      <p:ext uri="{BB962C8B-B14F-4D97-AF65-F5344CB8AC3E}">
        <p14:creationId xmlns:p14="http://schemas.microsoft.com/office/powerpoint/2010/main" val="28921757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Automation of High-Level </a:t>
            </a:r>
            <a:r>
              <a:rPr lang="en-US" dirty="0" smtClean="0"/>
              <a:t>Processes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marL="466726" lvl="1" indent="-233363"/>
            <a:r>
              <a:rPr lang="en-US" dirty="0" smtClean="0"/>
              <a:t>They </a:t>
            </a:r>
            <a:r>
              <a:rPr lang="en-US" dirty="0"/>
              <a:t>also create </a:t>
            </a:r>
            <a:r>
              <a:rPr lang="en-US" dirty="0">
                <a:solidFill>
                  <a:srgbClr val="FF0000"/>
                </a:solidFill>
              </a:rPr>
              <a:t>templates</a:t>
            </a:r>
            <a:r>
              <a:rPr lang="en-US" dirty="0"/>
              <a:t> for </a:t>
            </a:r>
            <a:r>
              <a:rPr lang="en-US" dirty="0">
                <a:solidFill>
                  <a:srgbClr val="FF0000"/>
                </a:solidFill>
              </a:rPr>
              <a:t>operations</a:t>
            </a:r>
            <a:r>
              <a:rPr lang="en-US" dirty="0"/>
              <a:t>, so that when a development project is finished and deployed, the operations staff can use their template to run the system until the system </a:t>
            </a:r>
            <a:r>
              <a:rPr lang="en-US" dirty="0" smtClean="0"/>
              <a:t>dies.</a:t>
            </a:r>
          </a:p>
          <a:p>
            <a:pPr marL="466726" lvl="1" indent="-233363"/>
            <a:r>
              <a:rPr lang="en-US" dirty="0" smtClean="0"/>
              <a:t>A </a:t>
            </a:r>
            <a:r>
              <a:rPr lang="en-US" dirty="0"/>
              <a:t>few customers have started creating a template for Information Technology Infrastructure Library (</a:t>
            </a:r>
            <a:r>
              <a:rPr lang="en-US" dirty="0">
                <a:solidFill>
                  <a:srgbClr val="FF0000"/>
                </a:solidFill>
              </a:rPr>
              <a:t>ITIL</a:t>
            </a:r>
            <a:r>
              <a:rPr lang="en-US" dirty="0"/>
              <a:t>), for instance, and we are looking forward to seeing the result of that </a:t>
            </a:r>
            <a:r>
              <a:rPr lang="en-US" dirty="0" smtClean="0"/>
              <a:t>work.</a:t>
            </a:r>
          </a:p>
          <a:p>
            <a:pPr marL="466726" lvl="1" indent="-233363"/>
            <a:r>
              <a:rPr lang="en-US" dirty="0" smtClean="0"/>
              <a:t>It </a:t>
            </a:r>
            <a:r>
              <a:rPr lang="en-US" dirty="0"/>
              <a:t>is important to remember that you can adjust the process to your </a:t>
            </a:r>
            <a:r>
              <a:rPr lang="en-US" dirty="0" smtClean="0"/>
              <a:t>needs.</a:t>
            </a:r>
          </a:p>
          <a:p>
            <a:pPr marL="466726" lvl="1" indent="-233363"/>
            <a:r>
              <a:rPr lang="en-US" dirty="0" smtClean="0"/>
              <a:t>You </a:t>
            </a:r>
            <a:r>
              <a:rPr lang="en-US" dirty="0"/>
              <a:t>should consider </a:t>
            </a:r>
            <a:r>
              <a:rPr lang="en-US" dirty="0">
                <a:solidFill>
                  <a:srgbClr val="FF0000"/>
                </a:solidFill>
              </a:rPr>
              <a:t>changing</a:t>
            </a:r>
            <a:r>
              <a:rPr lang="en-US" dirty="0"/>
              <a:t> the </a:t>
            </a:r>
            <a:r>
              <a:rPr lang="en-US" dirty="0">
                <a:solidFill>
                  <a:srgbClr val="FF0000"/>
                </a:solidFill>
              </a:rPr>
              <a:t>default templates</a:t>
            </a:r>
            <a:r>
              <a:rPr lang="en-US" dirty="0"/>
              <a:t> or even </a:t>
            </a:r>
            <a:r>
              <a:rPr lang="en-US" dirty="0">
                <a:solidFill>
                  <a:srgbClr val="FF0000"/>
                </a:solidFill>
              </a:rPr>
              <a:t>replacing</a:t>
            </a:r>
            <a:r>
              <a:rPr lang="en-US" dirty="0"/>
              <a:t> them, rather than adjusting your own way of working to the templates that come with TFS out of the </a:t>
            </a:r>
            <a:r>
              <a:rPr lang="en-US" dirty="0" smtClean="0"/>
              <a:t>box.</a:t>
            </a:r>
          </a:p>
          <a:p>
            <a:pPr marL="466726" lvl="1" indent="-233363"/>
            <a:r>
              <a:rPr lang="en-US" dirty="0" smtClean="0"/>
              <a:t>Microsoft </a:t>
            </a:r>
            <a:r>
              <a:rPr lang="en-US" dirty="0"/>
              <a:t>enables this flexibility by letting you easily access the process templates to adjust them or to add new templates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102</a:t>
            </a:fld>
            <a:endParaRPr lang="en-US" dirty="0"/>
          </a:p>
        </p:txBody>
      </p:sp>
    </p:spTree>
    <p:extLst>
      <p:ext uri="{BB962C8B-B14F-4D97-AF65-F5344CB8AC3E}">
        <p14:creationId xmlns:p14="http://schemas.microsoft.com/office/powerpoint/2010/main" val="13929921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Visibility</a:t>
            </a:r>
            <a:endParaRPr lang="en-US" dirty="0">
              <a:solidFill>
                <a:schemeClr val="bg1"/>
              </a:solidFill>
            </a:endParaRPr>
          </a:p>
        </p:txBody>
      </p:sp>
      <p:sp>
        <p:nvSpPr>
          <p:cNvPr id="4" name="Content Placeholder 3"/>
          <p:cNvSpPr>
            <a:spLocks noGrp="1"/>
          </p:cNvSpPr>
          <p:nvPr>
            <p:ph idx="1"/>
          </p:nvPr>
        </p:nvSpPr>
        <p:spPr/>
        <p:txBody>
          <a:bodyPr/>
          <a:lstStyle/>
          <a:p>
            <a:r>
              <a:rPr lang="en-US" dirty="0"/>
              <a:t>Information about </a:t>
            </a:r>
            <a:r>
              <a:rPr lang="en-US" dirty="0">
                <a:solidFill>
                  <a:srgbClr val="FF0000"/>
                </a:solidFill>
              </a:rPr>
              <a:t>project status</a:t>
            </a:r>
            <a:r>
              <a:rPr lang="en-US" dirty="0"/>
              <a:t> is important to all participants of a project—and we don’t mean team members only, but stakeholders and decision makers as </a:t>
            </a:r>
            <a:r>
              <a:rPr lang="en-US" dirty="0" smtClean="0"/>
              <a:t>well.</a:t>
            </a:r>
          </a:p>
          <a:p>
            <a:pPr lvl="1"/>
            <a:r>
              <a:rPr lang="en-US" dirty="0" smtClean="0"/>
              <a:t>As </a:t>
            </a:r>
            <a:r>
              <a:rPr lang="en-US" dirty="0"/>
              <a:t>project managers, we have spent too much time chasing down information to answer questions about the status of projects, how much work remains, and what the latest bug status </a:t>
            </a:r>
            <a:r>
              <a:rPr lang="en-US" dirty="0" smtClean="0"/>
              <a:t>is.</a:t>
            </a:r>
          </a:p>
          <a:p>
            <a:pPr lvl="1"/>
            <a:r>
              <a:rPr lang="en-US" dirty="0" smtClean="0"/>
              <a:t>TFS </a:t>
            </a:r>
            <a:r>
              <a:rPr lang="en-US" dirty="0"/>
              <a:t>provides two primary ways of enabling </a:t>
            </a:r>
            <a:r>
              <a:rPr lang="en-US" dirty="0" smtClean="0"/>
              <a:t>visibility:</a:t>
            </a:r>
          </a:p>
          <a:p>
            <a:pPr lvl="2"/>
            <a:r>
              <a:rPr lang="en-US" dirty="0" smtClean="0">
                <a:solidFill>
                  <a:srgbClr val="0070C0"/>
                </a:solidFill>
              </a:rPr>
              <a:t>Reports:</a:t>
            </a:r>
            <a:r>
              <a:rPr lang="en-US" dirty="0" smtClean="0"/>
              <a:t> </a:t>
            </a:r>
            <a:r>
              <a:rPr lang="en-US" dirty="0"/>
              <a:t>Reports are created by using </a:t>
            </a:r>
            <a:r>
              <a:rPr lang="en-US" dirty="0">
                <a:solidFill>
                  <a:srgbClr val="FF0000"/>
                </a:solidFill>
              </a:rPr>
              <a:t>SQL Server Reporting Services</a:t>
            </a:r>
            <a:r>
              <a:rPr lang="en-US" dirty="0"/>
              <a:t> (for more information, check out Pro SQL Server 2012 Reporting Services, 3rd Edition, by Apress) and accessing the TFS data tier directly. </a:t>
            </a:r>
            <a:endParaRPr lang="en-US" dirty="0" smtClean="0"/>
          </a:p>
          <a:p>
            <a:pPr marL="690563" lvl="2" indent="0">
              <a:buNone/>
            </a:pPr>
            <a:r>
              <a:rPr lang="en-US" dirty="0" smtClean="0"/>
              <a:t>You </a:t>
            </a:r>
            <a:r>
              <a:rPr lang="en-US" dirty="0"/>
              <a:t>can define and adjust these as you want. You can also use Excel to create reports if you </a:t>
            </a:r>
            <a:r>
              <a:rPr lang="en-US" dirty="0" smtClean="0"/>
              <a:t>prefer.</a:t>
            </a:r>
          </a:p>
          <a:p>
            <a:pPr lvl="2"/>
            <a:r>
              <a:rPr lang="en-US" dirty="0" smtClean="0">
                <a:solidFill>
                  <a:srgbClr val="0070C0"/>
                </a:solidFill>
              </a:rPr>
              <a:t>Queries:</a:t>
            </a:r>
            <a:r>
              <a:rPr lang="en-US" dirty="0" smtClean="0"/>
              <a:t> </a:t>
            </a:r>
            <a:r>
              <a:rPr lang="en-US" dirty="0"/>
              <a:t>Queries are used to ask </a:t>
            </a:r>
            <a:r>
              <a:rPr lang="en-US" dirty="0">
                <a:solidFill>
                  <a:srgbClr val="FF0000"/>
                </a:solidFill>
              </a:rPr>
              <a:t>questions</a:t>
            </a:r>
            <a:r>
              <a:rPr lang="en-US" dirty="0"/>
              <a:t> of the </a:t>
            </a:r>
            <a:r>
              <a:rPr lang="en-US" dirty="0">
                <a:solidFill>
                  <a:srgbClr val="FF0000"/>
                </a:solidFill>
              </a:rPr>
              <a:t>work item tracking </a:t>
            </a:r>
            <a:r>
              <a:rPr lang="en-US" dirty="0" smtClean="0">
                <a:solidFill>
                  <a:srgbClr val="FF0000"/>
                </a:solidFill>
              </a:rPr>
              <a:t>service</a:t>
            </a:r>
            <a:r>
              <a:rPr lang="en-US" dirty="0" smtClean="0"/>
              <a:t>.</a:t>
            </a:r>
          </a:p>
          <a:p>
            <a:pPr marL="690563" lvl="2" indent="0">
              <a:buNone/>
            </a:pPr>
            <a:r>
              <a:rPr lang="en-US" dirty="0" smtClean="0"/>
              <a:t>One </a:t>
            </a:r>
            <a:r>
              <a:rPr lang="en-US" dirty="0"/>
              <a:t>question might be how many bug work items you </a:t>
            </a:r>
            <a:r>
              <a:rPr lang="en-US" dirty="0" smtClean="0"/>
              <a:t>have. How </a:t>
            </a:r>
            <a:r>
              <a:rPr lang="en-US" dirty="0"/>
              <a:t>many and which are dedicated to me? How many bugs are there? And so </a:t>
            </a:r>
            <a:r>
              <a:rPr lang="en-US" dirty="0" smtClean="0"/>
              <a:t>on.</a:t>
            </a:r>
          </a:p>
          <a:p>
            <a:pPr marL="690563" lvl="2" indent="0">
              <a:buNone/>
            </a:pPr>
            <a:r>
              <a:rPr lang="en-US" dirty="0"/>
              <a:t>Y</a:t>
            </a:r>
            <a:r>
              <a:rPr lang="en-US" dirty="0" smtClean="0"/>
              <a:t>ou </a:t>
            </a:r>
            <a:r>
              <a:rPr lang="en-US" dirty="0"/>
              <a:t>can create new queries when </a:t>
            </a:r>
            <a:r>
              <a:rPr lang="en-US" dirty="0" smtClean="0"/>
              <a:t>necessary.</a:t>
            </a:r>
          </a:p>
          <a:p>
            <a:pPr lvl="1"/>
            <a:r>
              <a:rPr lang="en-US" dirty="0" smtClean="0"/>
              <a:t>By </a:t>
            </a:r>
            <a:r>
              <a:rPr lang="en-US" dirty="0"/>
              <a:t>using these two components, it will be easier to gather the information you need for your status reports for a steering group meeting or project </a:t>
            </a:r>
            <a:r>
              <a:rPr lang="en-US" dirty="0" smtClean="0"/>
              <a:t>meeting.</a:t>
            </a:r>
          </a:p>
          <a:p>
            <a:pPr lvl="1"/>
            <a:r>
              <a:rPr lang="en-US" dirty="0" smtClean="0"/>
              <a:t>You </a:t>
            </a:r>
            <a:r>
              <a:rPr lang="en-US" dirty="0"/>
              <a:t>won’t have to look around in several places and in several applications for this information anymore; instead, you can use the automated reports and queries from inside TFS. </a:t>
            </a:r>
          </a:p>
        </p:txBody>
      </p:sp>
      <p:sp>
        <p:nvSpPr>
          <p:cNvPr id="3" name="Date Placeholder 2"/>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103</a:t>
            </a:fld>
            <a:endParaRPr lang="en-US"/>
          </a:p>
        </p:txBody>
      </p:sp>
    </p:spTree>
    <p:extLst>
      <p:ext uri="{BB962C8B-B14F-4D97-AF65-F5344CB8AC3E}">
        <p14:creationId xmlns:p14="http://schemas.microsoft.com/office/powerpoint/2010/main" val="325412058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Visibility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lstStyle/>
          <a:p>
            <a:pPr lvl="1"/>
            <a:r>
              <a:rPr lang="en-US" dirty="0" smtClean="0"/>
              <a:t>Project </a:t>
            </a:r>
            <a:r>
              <a:rPr lang="en-US" dirty="0"/>
              <a:t>owners, project managers, and Scrum masters will certainly benefit from </a:t>
            </a:r>
            <a:r>
              <a:rPr lang="en-US" dirty="0" smtClean="0"/>
              <a:t>TFS.</a:t>
            </a:r>
          </a:p>
          <a:p>
            <a:pPr lvl="1"/>
            <a:r>
              <a:rPr lang="en-US" dirty="0" smtClean="0"/>
              <a:t>Because </a:t>
            </a:r>
            <a:r>
              <a:rPr lang="en-US" dirty="0"/>
              <a:t>TFS has all data in the same repository, you can more easily retrieve the correct information when you want </a:t>
            </a:r>
            <a:r>
              <a:rPr lang="en-US" dirty="0" smtClean="0"/>
              <a:t>it.</a:t>
            </a:r>
          </a:p>
          <a:p>
            <a:pPr lvl="1"/>
            <a:r>
              <a:rPr lang="en-US" dirty="0" smtClean="0"/>
              <a:t>The </a:t>
            </a:r>
            <a:r>
              <a:rPr lang="en-US" dirty="0"/>
              <a:t>flexibility of the SQL Server database that stores all information is </a:t>
            </a:r>
            <a:r>
              <a:rPr lang="en-US" dirty="0" smtClean="0"/>
              <a:t>great.</a:t>
            </a:r>
          </a:p>
          <a:p>
            <a:pPr lvl="1"/>
            <a:r>
              <a:rPr lang="en-US" dirty="0" smtClean="0"/>
              <a:t>You </a:t>
            </a:r>
            <a:r>
              <a:rPr lang="en-US" dirty="0"/>
              <a:t>can work with the data warehouse information just as you would with any other </a:t>
            </a:r>
            <a:r>
              <a:rPr lang="en-US" dirty="0" smtClean="0"/>
              <a:t>database.</a:t>
            </a:r>
          </a:p>
          <a:p>
            <a:pPr lvl="1"/>
            <a:r>
              <a:rPr lang="en-US" dirty="0" smtClean="0"/>
              <a:t>By </a:t>
            </a:r>
            <a:r>
              <a:rPr lang="en-US" dirty="0"/>
              <a:t>using the </a:t>
            </a:r>
            <a:r>
              <a:rPr lang="en-US" dirty="0">
                <a:solidFill>
                  <a:srgbClr val="FF0000"/>
                </a:solidFill>
              </a:rPr>
              <a:t>project portal</a:t>
            </a:r>
            <a:r>
              <a:rPr lang="en-US" dirty="0"/>
              <a:t> or </a:t>
            </a:r>
            <a:r>
              <a:rPr lang="en-US" dirty="0">
                <a:solidFill>
                  <a:srgbClr val="FF0000"/>
                </a:solidFill>
              </a:rPr>
              <a:t>TFS Web</a:t>
            </a:r>
            <a:r>
              <a:rPr lang="en-US" dirty="0"/>
              <a:t> (see </a:t>
            </a:r>
            <a:r>
              <a:rPr lang="en-US" dirty="0">
                <a:solidFill>
                  <a:srgbClr val="FF0000"/>
                </a:solidFill>
              </a:rPr>
              <a:t>Figure 2-6</a:t>
            </a:r>
            <a:r>
              <a:rPr lang="en-US" dirty="0"/>
              <a:t> ), you can </a:t>
            </a:r>
            <a:r>
              <a:rPr lang="en-US" dirty="0">
                <a:solidFill>
                  <a:srgbClr val="FF0000"/>
                </a:solidFill>
              </a:rPr>
              <a:t>publish information</a:t>
            </a:r>
            <a:r>
              <a:rPr lang="en-US" dirty="0"/>
              <a:t> (in the form of custom-built controls that users cannot change at this time) so that everybody who has privileges can see </a:t>
            </a:r>
            <a:r>
              <a:rPr lang="en-US" dirty="0" smtClean="0"/>
              <a:t>them.</a:t>
            </a:r>
          </a:p>
          <a:p>
            <a:pPr lvl="1"/>
            <a:r>
              <a:rPr lang="en-US" dirty="0" smtClean="0"/>
              <a:t>This </a:t>
            </a:r>
            <a:r>
              <a:rPr lang="en-US" dirty="0"/>
              <a:t>is an easy way to make sure that information is available all the </a:t>
            </a:r>
            <a:r>
              <a:rPr lang="en-US" dirty="0" smtClean="0"/>
              <a:t>time.</a:t>
            </a:r>
          </a:p>
          <a:p>
            <a:pPr lvl="1"/>
            <a:r>
              <a:rPr lang="en-US" dirty="0" smtClean="0"/>
              <a:t>Just </a:t>
            </a:r>
            <a:r>
              <a:rPr lang="en-US" dirty="0"/>
              <a:t>this little, relatively non-technical improvement will off-load work from the project manager, freeing some of the PM’s or PO’s time for better things</a:t>
            </a:r>
            <a:r>
              <a:rPr lang="en-US" dirty="0" smtClean="0"/>
              <a:t>.</a:t>
            </a:r>
            <a:endParaRPr lang="en-US" dirty="0"/>
          </a:p>
        </p:txBody>
      </p:sp>
      <p:sp>
        <p:nvSpPr>
          <p:cNvPr id="3" name="Date Placeholder 2"/>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104</a:t>
            </a:fld>
            <a:endParaRPr lang="en-US"/>
          </a:p>
        </p:txBody>
      </p:sp>
    </p:spTree>
    <p:extLst>
      <p:ext uri="{BB962C8B-B14F-4D97-AF65-F5344CB8AC3E}">
        <p14:creationId xmlns:p14="http://schemas.microsoft.com/office/powerpoint/2010/main" val="230744826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2-6</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105</a:t>
            </a:fld>
            <a:endParaRPr lang="en-US" dirty="0"/>
          </a:p>
        </p:txBody>
      </p:sp>
      <p:pic>
        <p:nvPicPr>
          <p:cNvPr id="6" name="Picture 5"/>
          <p:cNvPicPr>
            <a:picLocks noChangeAspect="1"/>
          </p:cNvPicPr>
          <p:nvPr/>
        </p:nvPicPr>
        <p:blipFill>
          <a:blip r:embed="rId2"/>
          <a:stretch>
            <a:fillRect/>
          </a:stretch>
        </p:blipFill>
        <p:spPr>
          <a:xfrm>
            <a:off x="152399" y="1250899"/>
            <a:ext cx="5496013" cy="4822097"/>
          </a:xfrm>
          <a:prstGeom prst="rect">
            <a:avLst/>
          </a:prstGeom>
          <a:ln>
            <a:solidFill>
              <a:schemeClr val="accent1"/>
            </a:solidFill>
          </a:ln>
        </p:spPr>
      </p:pic>
    </p:spTree>
    <p:extLst>
      <p:ext uri="{BB962C8B-B14F-4D97-AF65-F5344CB8AC3E}">
        <p14:creationId xmlns:p14="http://schemas.microsoft.com/office/powerpoint/2010/main" val="33471757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Collaboration</a:t>
            </a:r>
            <a:endParaRPr lang="en-US" dirty="0">
              <a:solidFill>
                <a:schemeClr val="bg1"/>
              </a:solidFill>
            </a:endParaRPr>
          </a:p>
        </p:txBody>
      </p:sp>
      <p:sp>
        <p:nvSpPr>
          <p:cNvPr id="4" name="Content Placeholder 3"/>
          <p:cNvSpPr>
            <a:spLocks noGrp="1"/>
          </p:cNvSpPr>
          <p:nvPr>
            <p:ph idx="1"/>
          </p:nvPr>
        </p:nvSpPr>
        <p:spPr/>
        <p:txBody>
          <a:bodyPr/>
          <a:lstStyle/>
          <a:p>
            <a:r>
              <a:rPr lang="en-US" dirty="0"/>
              <a:t>As you know, TFS comes with </a:t>
            </a:r>
            <a:r>
              <a:rPr lang="en-US" dirty="0">
                <a:solidFill>
                  <a:srgbClr val="FF0000"/>
                </a:solidFill>
              </a:rPr>
              <a:t>Team Explorer</a:t>
            </a:r>
            <a:r>
              <a:rPr lang="en-US" dirty="0"/>
              <a:t>, which is an </a:t>
            </a:r>
            <a:r>
              <a:rPr lang="en-US" dirty="0">
                <a:solidFill>
                  <a:srgbClr val="FF0000"/>
                </a:solidFill>
              </a:rPr>
              <a:t>add-on</a:t>
            </a:r>
            <a:r>
              <a:rPr lang="en-US" dirty="0"/>
              <a:t> to Visual </a:t>
            </a:r>
            <a:r>
              <a:rPr lang="en-US" dirty="0" smtClean="0"/>
              <a:t>Studio.</a:t>
            </a:r>
          </a:p>
          <a:p>
            <a:pPr lvl="1"/>
            <a:r>
              <a:rPr lang="en-US" dirty="0" smtClean="0"/>
              <a:t>With </a:t>
            </a:r>
            <a:r>
              <a:rPr lang="en-US" dirty="0"/>
              <a:t>this tool, the developer can access every aspect of a </a:t>
            </a:r>
            <a:r>
              <a:rPr lang="en-US" dirty="0">
                <a:solidFill>
                  <a:srgbClr val="FF0000"/>
                </a:solidFill>
              </a:rPr>
              <a:t>TFS </a:t>
            </a:r>
            <a:r>
              <a:rPr lang="en-US" dirty="0" smtClean="0">
                <a:solidFill>
                  <a:srgbClr val="FF0000"/>
                </a:solidFill>
              </a:rPr>
              <a:t>project</a:t>
            </a:r>
            <a:r>
              <a:rPr lang="en-US" dirty="0" smtClean="0"/>
              <a:t>.</a:t>
            </a:r>
          </a:p>
          <a:p>
            <a:pPr lvl="2"/>
            <a:r>
              <a:rPr lang="en-US" dirty="0" smtClean="0"/>
              <a:t>The </a:t>
            </a:r>
            <a:r>
              <a:rPr lang="en-US" dirty="0"/>
              <a:t>developer can view reports and queries , for instance, as well as access the document in the </a:t>
            </a:r>
            <a:r>
              <a:rPr lang="en-US" dirty="0" smtClean="0"/>
              <a:t>project.</a:t>
            </a:r>
          </a:p>
          <a:p>
            <a:pPr lvl="2"/>
            <a:r>
              <a:rPr lang="en-US" dirty="0" smtClean="0"/>
              <a:t>The </a:t>
            </a:r>
            <a:r>
              <a:rPr lang="en-US" dirty="0"/>
              <a:t>developer can access the version control system as well as build systems, tests, and so </a:t>
            </a:r>
            <a:r>
              <a:rPr lang="en-US" dirty="0" smtClean="0"/>
              <a:t>on.</a:t>
            </a:r>
          </a:p>
          <a:p>
            <a:pPr lvl="1"/>
            <a:r>
              <a:rPr lang="en-US" dirty="0" smtClean="0"/>
              <a:t>The </a:t>
            </a:r>
            <a:r>
              <a:rPr lang="en-US" dirty="0"/>
              <a:t>Team Explorer is full featured but is still a </a:t>
            </a:r>
            <a:r>
              <a:rPr lang="en-US" dirty="0">
                <a:solidFill>
                  <a:srgbClr val="FF0000"/>
                </a:solidFill>
              </a:rPr>
              <a:t>tool</a:t>
            </a:r>
            <a:r>
              <a:rPr lang="en-US" dirty="0"/>
              <a:t> for </a:t>
            </a:r>
            <a:r>
              <a:rPr lang="en-US" dirty="0">
                <a:solidFill>
                  <a:srgbClr val="FF0000"/>
                </a:solidFill>
              </a:rPr>
              <a:t>people</a:t>
            </a:r>
            <a:r>
              <a:rPr lang="en-US" dirty="0"/>
              <a:t> used to working in </a:t>
            </a:r>
            <a:r>
              <a:rPr lang="en-US" dirty="0">
                <a:solidFill>
                  <a:srgbClr val="FF0000"/>
                </a:solidFill>
              </a:rPr>
              <a:t>Visual </a:t>
            </a:r>
            <a:r>
              <a:rPr lang="en-US" dirty="0" smtClean="0">
                <a:solidFill>
                  <a:srgbClr val="FF0000"/>
                </a:solidFill>
              </a:rPr>
              <a:t>Studio</a:t>
            </a:r>
            <a:r>
              <a:rPr lang="en-US" dirty="0" smtClean="0"/>
              <a:t>.</a:t>
            </a:r>
          </a:p>
          <a:p>
            <a:pPr lvl="1"/>
            <a:r>
              <a:rPr lang="en-US" dirty="0" smtClean="0"/>
              <a:t>For </a:t>
            </a:r>
            <a:r>
              <a:rPr lang="en-US" dirty="0"/>
              <a:t>us that is no problem, but for most project managers and stakeholders, the GUI is </a:t>
            </a:r>
            <a:r>
              <a:rPr lang="en-US" dirty="0" smtClean="0"/>
              <a:t>confusing.</a:t>
            </a:r>
          </a:p>
          <a:p>
            <a:pPr lvl="2"/>
            <a:r>
              <a:rPr lang="en-US" dirty="0" smtClean="0"/>
              <a:t>They </a:t>
            </a:r>
            <a:r>
              <a:rPr lang="en-US" dirty="0"/>
              <a:t>want to have an </a:t>
            </a:r>
            <a:r>
              <a:rPr lang="en-US" dirty="0">
                <a:solidFill>
                  <a:srgbClr val="FF0000"/>
                </a:solidFill>
              </a:rPr>
              <a:t>easier-to-use</a:t>
            </a:r>
            <a:r>
              <a:rPr lang="en-US" dirty="0"/>
              <a:t> </a:t>
            </a:r>
            <a:r>
              <a:rPr lang="en-US" dirty="0">
                <a:solidFill>
                  <a:srgbClr val="0070C0"/>
                </a:solidFill>
              </a:rPr>
              <a:t>tool</a:t>
            </a:r>
            <a:r>
              <a:rPr lang="en-US" dirty="0"/>
              <a:t> to access the relevant </a:t>
            </a:r>
            <a:r>
              <a:rPr lang="en-US" dirty="0" smtClean="0"/>
              <a:t>information.</a:t>
            </a:r>
          </a:p>
          <a:p>
            <a:pPr lvl="2"/>
            <a:r>
              <a:rPr lang="en-US" dirty="0" smtClean="0">
                <a:solidFill>
                  <a:srgbClr val="FF0000"/>
                </a:solidFill>
              </a:rPr>
              <a:t>Each </a:t>
            </a:r>
            <a:r>
              <a:rPr lang="en-US" dirty="0">
                <a:solidFill>
                  <a:srgbClr val="FF0000"/>
                </a:solidFill>
              </a:rPr>
              <a:t>project</a:t>
            </a:r>
            <a:r>
              <a:rPr lang="en-US" dirty="0"/>
              <a:t> that is created with </a:t>
            </a:r>
            <a:r>
              <a:rPr lang="en-US" dirty="0">
                <a:solidFill>
                  <a:srgbClr val="FF0000"/>
                </a:solidFill>
              </a:rPr>
              <a:t>TFS</a:t>
            </a:r>
            <a:r>
              <a:rPr lang="en-US" dirty="0"/>
              <a:t> has a </a:t>
            </a:r>
            <a:r>
              <a:rPr lang="en-US" dirty="0">
                <a:solidFill>
                  <a:srgbClr val="FF0000"/>
                </a:solidFill>
              </a:rPr>
              <a:t>project portal</a:t>
            </a:r>
            <a:r>
              <a:rPr lang="en-US" dirty="0"/>
              <a:t> created as </a:t>
            </a:r>
            <a:r>
              <a:rPr lang="en-US" dirty="0" smtClean="0"/>
              <a:t>well.</a:t>
            </a:r>
          </a:p>
          <a:p>
            <a:pPr lvl="2"/>
            <a:r>
              <a:rPr lang="en-US" dirty="0" smtClean="0"/>
              <a:t>This </a:t>
            </a:r>
            <a:r>
              <a:rPr lang="en-US" dirty="0"/>
              <a:t>portal provides access to reports, documents, project process guidance, and other project-related information through a web </a:t>
            </a:r>
            <a:r>
              <a:rPr lang="en-US" dirty="0" smtClean="0"/>
              <a:t>interface.</a:t>
            </a:r>
          </a:p>
          <a:p>
            <a:pPr lvl="2"/>
            <a:r>
              <a:rPr lang="en-US" dirty="0" smtClean="0"/>
              <a:t>This </a:t>
            </a:r>
            <a:r>
              <a:rPr lang="en-US" dirty="0"/>
              <a:t>enables people who are not used to the Visual Studio interface to easily retrieve the information they </a:t>
            </a:r>
            <a:r>
              <a:rPr lang="en-US" dirty="0" smtClean="0"/>
              <a:t>need.</a:t>
            </a:r>
          </a:p>
          <a:p>
            <a:pPr lvl="1"/>
            <a:r>
              <a:rPr lang="en-US" dirty="0" smtClean="0"/>
              <a:t>There </a:t>
            </a:r>
            <a:r>
              <a:rPr lang="en-US" dirty="0"/>
              <a:t>is also a collaboration site called </a:t>
            </a:r>
            <a:r>
              <a:rPr lang="en-US" dirty="0">
                <a:solidFill>
                  <a:srgbClr val="FF0000"/>
                </a:solidFill>
              </a:rPr>
              <a:t>team room</a:t>
            </a:r>
            <a:r>
              <a:rPr lang="en-US" dirty="0"/>
              <a:t> (see </a:t>
            </a:r>
            <a:r>
              <a:rPr lang="en-US" dirty="0">
                <a:solidFill>
                  <a:srgbClr val="FF0000"/>
                </a:solidFill>
              </a:rPr>
              <a:t>Figure 2-7</a:t>
            </a:r>
            <a:r>
              <a:rPr lang="en-US" dirty="0"/>
              <a:t> ) that is created for each TFS Team </a:t>
            </a:r>
            <a:r>
              <a:rPr lang="en-US" dirty="0" smtClean="0"/>
              <a:t>Project.</a:t>
            </a:r>
          </a:p>
        </p:txBody>
      </p:sp>
      <p:sp>
        <p:nvSpPr>
          <p:cNvPr id="3" name="Date Placeholder 2"/>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106</a:t>
            </a:fld>
            <a:endParaRPr lang="en-US"/>
          </a:p>
        </p:txBody>
      </p:sp>
    </p:spTree>
    <p:extLst>
      <p:ext uri="{BB962C8B-B14F-4D97-AF65-F5344CB8AC3E}">
        <p14:creationId xmlns:p14="http://schemas.microsoft.com/office/powerpoint/2010/main" val="196189195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Collaboration</a:t>
            </a:r>
            <a:endParaRPr lang="en-US" dirty="0">
              <a:solidFill>
                <a:schemeClr val="bg1"/>
              </a:solidFill>
            </a:endParaRPr>
          </a:p>
        </p:txBody>
      </p:sp>
      <p:sp>
        <p:nvSpPr>
          <p:cNvPr id="4" name="Content Placeholder 3"/>
          <p:cNvSpPr>
            <a:spLocks noGrp="1"/>
          </p:cNvSpPr>
          <p:nvPr>
            <p:ph idx="1"/>
          </p:nvPr>
        </p:nvSpPr>
        <p:spPr/>
        <p:txBody>
          <a:bodyPr/>
          <a:lstStyle/>
          <a:p>
            <a:pPr lvl="2"/>
            <a:r>
              <a:rPr lang="en-US" dirty="0" smtClean="0"/>
              <a:t>This </a:t>
            </a:r>
            <a:r>
              <a:rPr lang="en-US" dirty="0"/>
              <a:t>is a collaboration area where team members can chat, share information, and let TFS display information about different status aspects (such as how the nightly build went</a:t>
            </a:r>
            <a:r>
              <a:rPr lang="en-US" dirty="0" smtClean="0"/>
              <a:t>).</a:t>
            </a:r>
          </a:p>
          <a:p>
            <a:pPr lvl="1"/>
            <a:r>
              <a:rPr lang="en-US" dirty="0"/>
              <a:t>Collaboration, of course, does not only mean giving access to information, even though this is as important as any other means of </a:t>
            </a:r>
            <a:r>
              <a:rPr lang="en-US" dirty="0" smtClean="0"/>
              <a:t>collaboration.</a:t>
            </a:r>
          </a:p>
          <a:p>
            <a:pPr lvl="1"/>
            <a:r>
              <a:rPr lang="en-US" dirty="0" smtClean="0"/>
              <a:t>Collaboration </a:t>
            </a:r>
            <a:r>
              <a:rPr lang="en-US" dirty="0"/>
              <a:t>also means that you should be able to work together to fulfill one or more goals</a:t>
            </a:r>
            <a:r>
              <a:rPr lang="en-US" dirty="0" smtClean="0"/>
              <a:t>.</a:t>
            </a:r>
            <a:endParaRPr lang="en-US" dirty="0"/>
          </a:p>
        </p:txBody>
      </p:sp>
      <p:sp>
        <p:nvSpPr>
          <p:cNvPr id="3" name="Date Placeholder 2"/>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062D6987-FB6D-4DB8-81B8-AD0F35E3BB5F}" type="slidenum">
              <a:rPr lang="en-US" smtClean="0"/>
              <a:t>107</a:t>
            </a:fld>
            <a:endParaRPr lang="en-US"/>
          </a:p>
        </p:txBody>
      </p:sp>
    </p:spTree>
    <p:extLst>
      <p:ext uri="{BB962C8B-B14F-4D97-AF65-F5344CB8AC3E}">
        <p14:creationId xmlns:p14="http://schemas.microsoft.com/office/powerpoint/2010/main" val="333352790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2-7</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108</a:t>
            </a:fld>
            <a:endParaRPr lang="en-US" dirty="0"/>
          </a:p>
        </p:txBody>
      </p:sp>
      <p:pic>
        <p:nvPicPr>
          <p:cNvPr id="6" name="Picture 5"/>
          <p:cNvPicPr>
            <a:picLocks noChangeAspect="1"/>
          </p:cNvPicPr>
          <p:nvPr/>
        </p:nvPicPr>
        <p:blipFill>
          <a:blip r:embed="rId2"/>
          <a:stretch>
            <a:fillRect/>
          </a:stretch>
        </p:blipFill>
        <p:spPr>
          <a:xfrm>
            <a:off x="152400" y="1269374"/>
            <a:ext cx="7735199" cy="4719564"/>
          </a:xfrm>
          <a:prstGeom prst="rect">
            <a:avLst/>
          </a:prstGeom>
          <a:ln>
            <a:solidFill>
              <a:schemeClr val="accent1"/>
            </a:solidFill>
          </a:ln>
        </p:spPr>
      </p:pic>
    </p:spTree>
    <p:extLst>
      <p:ext uri="{BB962C8B-B14F-4D97-AF65-F5344CB8AC3E}">
        <p14:creationId xmlns:p14="http://schemas.microsoft.com/office/powerpoint/2010/main" val="179045866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Work Items for </a:t>
            </a:r>
            <a:r>
              <a:rPr lang="en-US" dirty="0" smtClean="0"/>
              <a:t>Collaboration</a:t>
            </a:r>
            <a:endParaRPr lang="en-US" dirty="0"/>
          </a:p>
        </p:txBody>
      </p:sp>
      <p:sp>
        <p:nvSpPr>
          <p:cNvPr id="4" name="Content Placeholder 3"/>
          <p:cNvSpPr>
            <a:spLocks noGrp="1"/>
          </p:cNvSpPr>
          <p:nvPr>
            <p:ph idx="1"/>
          </p:nvPr>
        </p:nvSpPr>
        <p:spPr/>
        <p:txBody>
          <a:bodyPr/>
          <a:lstStyle/>
          <a:p>
            <a:r>
              <a:rPr lang="en-US" dirty="0"/>
              <a:t>You can use the work item features of TFS to enable your </a:t>
            </a:r>
            <a:r>
              <a:rPr lang="en-US" dirty="0">
                <a:solidFill>
                  <a:srgbClr val="FF0000"/>
                </a:solidFill>
              </a:rPr>
              <a:t>process </a:t>
            </a:r>
            <a:r>
              <a:rPr lang="en-US" dirty="0" smtClean="0">
                <a:solidFill>
                  <a:srgbClr val="FF0000"/>
                </a:solidFill>
              </a:rPr>
              <a:t>workflows</a:t>
            </a:r>
            <a:r>
              <a:rPr lang="en-US" dirty="0" smtClean="0"/>
              <a:t>.</a:t>
            </a:r>
          </a:p>
          <a:p>
            <a:pPr lvl="1"/>
            <a:r>
              <a:rPr lang="en-US" dirty="0" smtClean="0"/>
              <a:t>Let’s </a:t>
            </a:r>
            <a:r>
              <a:rPr lang="en-US" dirty="0"/>
              <a:t>say a project manager, or anybody responsible for inputting requirements as work items into TFS, creates a new work item of the </a:t>
            </a:r>
            <a:r>
              <a:rPr lang="en-US" dirty="0">
                <a:solidFill>
                  <a:srgbClr val="FF0000"/>
                </a:solidFill>
              </a:rPr>
              <a:t>Scenario</a:t>
            </a:r>
            <a:r>
              <a:rPr lang="en-US" dirty="0"/>
              <a:t> </a:t>
            </a:r>
            <a:r>
              <a:rPr lang="en-US" dirty="0" smtClean="0">
                <a:solidFill>
                  <a:srgbClr val="0070C0"/>
                </a:solidFill>
              </a:rPr>
              <a:t>type</a:t>
            </a:r>
            <a:r>
              <a:rPr lang="en-US" dirty="0" smtClean="0"/>
              <a:t>.</a:t>
            </a:r>
          </a:p>
          <a:p>
            <a:pPr lvl="1"/>
            <a:r>
              <a:rPr lang="en-US" dirty="0" smtClean="0"/>
              <a:t>This </a:t>
            </a:r>
            <a:r>
              <a:rPr lang="en-US" dirty="0"/>
              <a:t>scenario should probably be assigned to a developer to </a:t>
            </a:r>
            <a:r>
              <a:rPr lang="en-US" dirty="0" smtClean="0"/>
              <a:t>implement.</a:t>
            </a:r>
          </a:p>
          <a:p>
            <a:pPr lvl="1"/>
            <a:r>
              <a:rPr lang="en-US" dirty="0" smtClean="0"/>
              <a:t>The </a:t>
            </a:r>
            <a:r>
              <a:rPr lang="en-US" dirty="0"/>
              <a:t>project manager uses the </a:t>
            </a:r>
            <a:r>
              <a:rPr lang="en-US" dirty="0">
                <a:solidFill>
                  <a:srgbClr val="FF0000"/>
                </a:solidFill>
              </a:rPr>
              <a:t>work item system</a:t>
            </a:r>
            <a:r>
              <a:rPr lang="en-US" dirty="0"/>
              <a:t> to assign (see </a:t>
            </a:r>
            <a:r>
              <a:rPr lang="en-US" dirty="0">
                <a:solidFill>
                  <a:srgbClr val="FF0000"/>
                </a:solidFill>
              </a:rPr>
              <a:t>Figure 2-8</a:t>
            </a:r>
            <a:r>
              <a:rPr lang="en-US" dirty="0"/>
              <a:t> ) the </a:t>
            </a:r>
            <a:r>
              <a:rPr lang="en-US" dirty="0">
                <a:solidFill>
                  <a:srgbClr val="FF0000"/>
                </a:solidFill>
              </a:rPr>
              <a:t>scenario</a:t>
            </a:r>
            <a:r>
              <a:rPr lang="en-US" dirty="0"/>
              <a:t> to a specific </a:t>
            </a:r>
            <a:r>
              <a:rPr lang="en-US" dirty="0">
                <a:solidFill>
                  <a:srgbClr val="FF0000"/>
                </a:solidFill>
              </a:rPr>
              <a:t>developer</a:t>
            </a:r>
            <a:r>
              <a:rPr lang="en-US" dirty="0"/>
              <a:t>, in this case </a:t>
            </a:r>
            <a:r>
              <a:rPr lang="en-US" dirty="0" smtClean="0"/>
              <a:t>Joachim.</a:t>
            </a:r>
          </a:p>
          <a:p>
            <a:pPr lvl="2"/>
            <a:r>
              <a:rPr lang="en-US" dirty="0" smtClean="0"/>
              <a:t>Joachim </a:t>
            </a:r>
            <a:r>
              <a:rPr lang="en-US" dirty="0"/>
              <a:t>continues to work on the scenario until it is ready for </a:t>
            </a:r>
            <a:r>
              <a:rPr lang="en-US" dirty="0" smtClean="0"/>
              <a:t>testing.</a:t>
            </a:r>
          </a:p>
          <a:p>
            <a:pPr lvl="2"/>
            <a:r>
              <a:rPr lang="en-US" dirty="0" smtClean="0"/>
              <a:t>He </a:t>
            </a:r>
            <a:r>
              <a:rPr lang="en-US" dirty="0"/>
              <a:t>then assigns the work item to a tester who performs the </a:t>
            </a:r>
            <a:r>
              <a:rPr lang="en-US" dirty="0" smtClean="0"/>
              <a:t>testing. When </a:t>
            </a:r>
            <a:r>
              <a:rPr lang="en-US" dirty="0"/>
              <a:t>the testing is done, the work item is perhaps </a:t>
            </a:r>
            <a:r>
              <a:rPr lang="en-US" dirty="0" smtClean="0"/>
              <a:t>closed.</a:t>
            </a:r>
          </a:p>
          <a:p>
            <a:pPr lvl="2"/>
            <a:r>
              <a:rPr lang="en-US" dirty="0" smtClean="0"/>
              <a:t>If </a:t>
            </a:r>
            <a:r>
              <a:rPr lang="en-US" dirty="0"/>
              <a:t>a bug is found, either the tester or anyone finding the bug can use the work item tracking system to see who developed the scenario implementation and reassign it to that developer, in this case, Joachim </a:t>
            </a:r>
            <a:r>
              <a:rPr lang="en-US" dirty="0" smtClean="0"/>
              <a:t>again.</a:t>
            </a:r>
          </a:p>
          <a:p>
            <a:pPr lvl="1"/>
            <a:r>
              <a:rPr lang="en-US" dirty="0" smtClean="0"/>
              <a:t>TFS </a:t>
            </a:r>
            <a:r>
              <a:rPr lang="en-US" dirty="0"/>
              <a:t>keeps track of who has worked on the work item so that you don’t have to manually keep track of this</a:t>
            </a:r>
            <a:r>
              <a:rPr lang="en-US" dirty="0" smtClean="0"/>
              <a:t>.</a:t>
            </a:r>
            <a:endParaRPr lang="en-US" dirty="0"/>
          </a:p>
        </p:txBody>
      </p:sp>
      <p:sp>
        <p:nvSpPr>
          <p:cNvPr id="3" name="Date Placeholder 2"/>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109</a:t>
            </a:fld>
            <a:endParaRPr lang="en-US"/>
          </a:p>
        </p:txBody>
      </p:sp>
    </p:spTree>
    <p:extLst>
      <p:ext uri="{BB962C8B-B14F-4D97-AF65-F5344CB8AC3E}">
        <p14:creationId xmlns:p14="http://schemas.microsoft.com/office/powerpoint/2010/main" val="3824457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Section 1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normAutofit/>
          </a:bodyPr>
          <a:lstStyle/>
          <a:p>
            <a:pPr marL="457200">
              <a:buFont typeface="Wingdings" panose="05000000000000000000" pitchFamily="2" charset="2"/>
              <a:buChar char="§"/>
            </a:pPr>
            <a:r>
              <a:rPr lang="en-US" dirty="0">
                <a:solidFill>
                  <a:srgbClr val="0070C0"/>
                </a:solidFill>
              </a:rPr>
              <a:t>Project Management Office (PMO) decision makers:</a:t>
            </a:r>
            <a:r>
              <a:rPr lang="en-US" dirty="0"/>
              <a:t> These individuals are also involved in </a:t>
            </a:r>
            <a:r>
              <a:rPr lang="en-US" dirty="0">
                <a:solidFill>
                  <a:srgbClr val="FF0000"/>
                </a:solidFill>
              </a:rPr>
              <a:t>planning</a:t>
            </a:r>
            <a:r>
              <a:rPr lang="en-US" dirty="0"/>
              <a:t>, because a new project may change or expand the </a:t>
            </a:r>
            <a:r>
              <a:rPr lang="en-US" dirty="0">
                <a:solidFill>
                  <a:srgbClr val="FF0000"/>
                </a:solidFill>
              </a:rPr>
              <a:t>company’s portfolio</a:t>
            </a:r>
            <a:r>
              <a:rPr lang="en-US" dirty="0"/>
              <a:t>.</a:t>
            </a:r>
            <a:endParaRPr lang="en-US" sz="2000" dirty="0" smtClean="0">
              <a:solidFill>
                <a:srgbClr val="0070C0"/>
              </a:solidFill>
            </a:endParaRPr>
          </a:p>
          <a:p>
            <a:pPr marL="457200">
              <a:buFont typeface="Wingdings" panose="05000000000000000000" pitchFamily="2" charset="2"/>
              <a:buChar char="§"/>
            </a:pPr>
            <a:r>
              <a:rPr lang="en-US" sz="2000" dirty="0" smtClean="0">
                <a:solidFill>
                  <a:srgbClr val="0070C0"/>
                </a:solidFill>
              </a:rPr>
              <a:t>Business </a:t>
            </a:r>
            <a:r>
              <a:rPr lang="en-US" sz="2000" dirty="0">
                <a:solidFill>
                  <a:srgbClr val="0070C0"/>
                </a:solidFill>
              </a:rPr>
              <a:t>analyst:</a:t>
            </a:r>
            <a:r>
              <a:rPr lang="en-US" sz="2000" dirty="0"/>
              <a:t> After requirements collection starts, the business analyst has much to </a:t>
            </a:r>
            <a:r>
              <a:rPr lang="en-US" sz="2000" dirty="0" smtClean="0"/>
              <a:t>do.</a:t>
            </a:r>
          </a:p>
          <a:p>
            <a:pPr marL="457200" indent="0">
              <a:buNone/>
            </a:pPr>
            <a:r>
              <a:rPr lang="en-US" sz="2000" dirty="0" smtClean="0"/>
              <a:t>Usually</a:t>
            </a:r>
            <a:r>
              <a:rPr lang="en-US" sz="2000" dirty="0"/>
              <a:t>, </a:t>
            </a:r>
            <a:r>
              <a:rPr lang="en-US" sz="2000" dirty="0">
                <a:solidFill>
                  <a:srgbClr val="FF0000"/>
                </a:solidFill>
              </a:rPr>
              <a:t>initial requirements</a:t>
            </a:r>
            <a:r>
              <a:rPr lang="en-US" sz="2000" dirty="0"/>
              <a:t> are gathered when the business need arises, but the real work often begins after portfolio </a:t>
            </a:r>
            <a:r>
              <a:rPr lang="en-US" sz="2000" dirty="0" smtClean="0"/>
              <a:t>rationalization.</a:t>
            </a:r>
          </a:p>
          <a:p>
            <a:pPr marL="457200" indent="0">
              <a:buNone/>
            </a:pPr>
            <a:r>
              <a:rPr lang="en-US" sz="2000" dirty="0" smtClean="0"/>
              <a:t>A </a:t>
            </a:r>
            <a:r>
              <a:rPr lang="en-US" sz="2000" dirty="0"/>
              <a:t>business analyst is responsible for </a:t>
            </a:r>
            <a:r>
              <a:rPr lang="en-US" sz="2000" dirty="0">
                <a:solidFill>
                  <a:srgbClr val="FF0000"/>
                </a:solidFill>
              </a:rPr>
              <a:t>analyzing</a:t>
            </a:r>
            <a:r>
              <a:rPr lang="en-US" sz="2000" dirty="0"/>
              <a:t> the business needs and </a:t>
            </a:r>
            <a:r>
              <a:rPr lang="en-US" sz="2000" dirty="0">
                <a:solidFill>
                  <a:srgbClr val="FF0000"/>
                </a:solidFill>
              </a:rPr>
              <a:t>requirements</a:t>
            </a:r>
            <a:r>
              <a:rPr lang="en-US" sz="2000" dirty="0"/>
              <a:t> of the stakeholders, to help </a:t>
            </a:r>
            <a:r>
              <a:rPr lang="en-US" sz="2000" dirty="0">
                <a:solidFill>
                  <a:srgbClr val="FF0000"/>
                </a:solidFill>
              </a:rPr>
              <a:t>identify</a:t>
            </a:r>
            <a:r>
              <a:rPr lang="en-US" sz="2000" dirty="0"/>
              <a:t> </a:t>
            </a:r>
            <a:r>
              <a:rPr lang="en-US" sz="2000" dirty="0">
                <a:solidFill>
                  <a:srgbClr val="0070C0"/>
                </a:solidFill>
              </a:rPr>
              <a:t>business problems and propose </a:t>
            </a:r>
            <a:r>
              <a:rPr lang="en-US" sz="2000" dirty="0" smtClean="0">
                <a:solidFill>
                  <a:srgbClr val="FF0000"/>
                </a:solidFill>
              </a:rPr>
              <a:t>solutions</a:t>
            </a:r>
            <a:r>
              <a:rPr lang="en-US" sz="2000" dirty="0" smtClean="0"/>
              <a:t>.</a:t>
            </a:r>
          </a:p>
          <a:p>
            <a:pPr marL="457200" indent="0">
              <a:buNone/>
            </a:pPr>
            <a:r>
              <a:rPr lang="en-US" sz="2000" dirty="0" smtClean="0"/>
              <a:t>Within </a:t>
            </a:r>
            <a:r>
              <a:rPr lang="en-US" sz="2000" dirty="0"/>
              <a:t>the </a:t>
            </a:r>
            <a:r>
              <a:rPr lang="en-US" sz="2000" dirty="0">
                <a:solidFill>
                  <a:srgbClr val="FF0000"/>
                </a:solidFill>
              </a:rPr>
              <a:t>system’s development lifecycle</a:t>
            </a:r>
            <a:r>
              <a:rPr lang="en-US" sz="2000" dirty="0"/>
              <a:t>, the business analyst typically performs a collaborative function between the business side of an enterprise and the providers of services to the enterprise.</a:t>
            </a:r>
          </a:p>
          <a:p>
            <a:pPr marL="457200">
              <a:buFont typeface="Wingdings" panose="05000000000000000000" pitchFamily="2" charset="2"/>
              <a:buChar char="§"/>
            </a:pPr>
            <a:r>
              <a:rPr lang="en-US" sz="2000" dirty="0">
                <a:solidFill>
                  <a:srgbClr val="0070C0"/>
                </a:solidFill>
              </a:rPr>
              <a:t>Architect:</a:t>
            </a:r>
            <a:r>
              <a:rPr lang="en-US" sz="2000" dirty="0"/>
              <a:t> The architect </a:t>
            </a:r>
            <a:r>
              <a:rPr lang="en-US" sz="2000" dirty="0">
                <a:solidFill>
                  <a:srgbClr val="FF0000"/>
                </a:solidFill>
              </a:rPr>
              <a:t>draws</a:t>
            </a:r>
            <a:r>
              <a:rPr lang="en-US" sz="2000" dirty="0"/>
              <a:t> an </a:t>
            </a:r>
            <a:r>
              <a:rPr lang="en-US" sz="2000" dirty="0">
                <a:solidFill>
                  <a:srgbClr val="0070C0"/>
                </a:solidFill>
              </a:rPr>
              <a:t>initial</a:t>
            </a:r>
            <a:r>
              <a:rPr lang="en-US" sz="2000" dirty="0">
                <a:solidFill>
                  <a:srgbClr val="FF0000"/>
                </a:solidFill>
              </a:rPr>
              <a:t> picture</a:t>
            </a:r>
            <a:r>
              <a:rPr lang="en-US" sz="2000" dirty="0"/>
              <a:t> of the </a:t>
            </a:r>
            <a:r>
              <a:rPr lang="en-US" sz="2000" dirty="0" smtClean="0">
                <a:solidFill>
                  <a:srgbClr val="FF0000"/>
                </a:solidFill>
              </a:rPr>
              <a:t>solution</a:t>
            </a:r>
            <a:r>
              <a:rPr lang="en-US" sz="2000" dirty="0" smtClean="0"/>
              <a:t>.</a:t>
            </a:r>
          </a:p>
          <a:p>
            <a:pPr marL="457200" indent="0">
              <a:buNone/>
            </a:pPr>
            <a:r>
              <a:rPr lang="en-US" sz="2000" dirty="0" smtClean="0"/>
              <a:t>We </a:t>
            </a:r>
            <a:r>
              <a:rPr lang="en-US" sz="2000" dirty="0"/>
              <a:t>don’t go into detail here, because Chapter 4 does </a:t>
            </a:r>
            <a:r>
              <a:rPr lang="en-US" sz="2000" dirty="0" smtClean="0"/>
              <a:t>that. But </a:t>
            </a:r>
            <a:r>
              <a:rPr lang="en-US" sz="2000" dirty="0"/>
              <a:t>briefly, the architect draws the </a:t>
            </a:r>
            <a:r>
              <a:rPr lang="en-US" sz="2000" dirty="0">
                <a:solidFill>
                  <a:srgbClr val="FF0000"/>
                </a:solidFill>
              </a:rPr>
              <a:t>blueprint</a:t>
            </a:r>
            <a:r>
              <a:rPr lang="en-US" sz="2000" dirty="0"/>
              <a:t> of the system, and the system designers or engineers use this </a:t>
            </a:r>
            <a:r>
              <a:rPr lang="en-US" sz="2000" dirty="0" smtClean="0"/>
              <a:t>blueprint.</a:t>
            </a:r>
          </a:p>
          <a:p>
            <a:pPr marL="457200" indent="0">
              <a:buNone/>
            </a:pPr>
            <a:r>
              <a:rPr lang="en-US" sz="2000" dirty="0" smtClean="0"/>
              <a:t>The </a:t>
            </a:r>
            <a:r>
              <a:rPr lang="en-US" sz="2000" dirty="0"/>
              <a:t>blueprint includes the level of freedom necessary in the system: scalability, hardware replacement, new user interfaces, and so on. The architect must consider all these </a:t>
            </a:r>
            <a:r>
              <a:rPr lang="en-US" sz="2000" dirty="0" smtClean="0"/>
              <a:t>issues. </a:t>
            </a:r>
            <a:endParaRPr lang="en-US" sz="2000" dirty="0"/>
          </a:p>
        </p:txBody>
      </p:sp>
      <p:sp>
        <p:nvSpPr>
          <p:cNvPr id="3" name="Date Placeholder 2"/>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11</a:t>
            </a:fld>
            <a:endParaRPr lang="en-US"/>
          </a:p>
        </p:txBody>
      </p:sp>
    </p:spTree>
    <p:extLst>
      <p:ext uri="{BB962C8B-B14F-4D97-AF65-F5344CB8AC3E}">
        <p14:creationId xmlns:p14="http://schemas.microsoft.com/office/powerpoint/2010/main" val="344635017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Figure 2-8</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110</a:t>
            </a:fld>
            <a:endParaRPr lang="en-US" dirty="0"/>
          </a:p>
        </p:txBody>
      </p:sp>
      <p:pic>
        <p:nvPicPr>
          <p:cNvPr id="8" name="Picture 7"/>
          <p:cNvPicPr>
            <a:picLocks noChangeAspect="1"/>
          </p:cNvPicPr>
          <p:nvPr/>
        </p:nvPicPr>
        <p:blipFill>
          <a:blip r:embed="rId2"/>
          <a:stretch>
            <a:fillRect/>
          </a:stretch>
        </p:blipFill>
        <p:spPr>
          <a:xfrm>
            <a:off x="184749" y="1289304"/>
            <a:ext cx="5911251" cy="4267702"/>
          </a:xfrm>
          <a:prstGeom prst="rect">
            <a:avLst/>
          </a:prstGeom>
          <a:ln>
            <a:solidFill>
              <a:schemeClr val="accent1"/>
            </a:solidFill>
          </a:ln>
        </p:spPr>
      </p:pic>
    </p:spTree>
    <p:extLst>
      <p:ext uri="{BB962C8B-B14F-4D97-AF65-F5344CB8AC3E}">
        <p14:creationId xmlns:p14="http://schemas.microsoft.com/office/powerpoint/2010/main" val="42179963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The Gap Between IT and </a:t>
            </a:r>
            <a:r>
              <a:rPr lang="en-US" dirty="0" smtClean="0"/>
              <a:t>Business</a:t>
            </a:r>
            <a:endParaRPr lang="en-US" dirty="0"/>
          </a:p>
        </p:txBody>
      </p:sp>
      <p:sp>
        <p:nvSpPr>
          <p:cNvPr id="4" name="Content Placeholder 3"/>
          <p:cNvSpPr>
            <a:spLocks noGrp="1"/>
          </p:cNvSpPr>
          <p:nvPr>
            <p:ph idx="1"/>
          </p:nvPr>
        </p:nvSpPr>
        <p:spPr/>
        <p:txBody>
          <a:bodyPr/>
          <a:lstStyle/>
          <a:p>
            <a:r>
              <a:rPr lang="en-US" dirty="0">
                <a:solidFill>
                  <a:srgbClr val="FF0000"/>
                </a:solidFill>
              </a:rPr>
              <a:t>Closing</a:t>
            </a:r>
            <a:r>
              <a:rPr lang="en-US" dirty="0"/>
              <a:t> the </a:t>
            </a:r>
            <a:r>
              <a:rPr lang="en-US" dirty="0">
                <a:solidFill>
                  <a:srgbClr val="FF0000"/>
                </a:solidFill>
              </a:rPr>
              <a:t>gap</a:t>
            </a:r>
            <a:r>
              <a:rPr lang="en-US" dirty="0"/>
              <a:t> between IT and business is obviously a very tough problem to </a:t>
            </a:r>
            <a:r>
              <a:rPr lang="en-US" dirty="0" smtClean="0"/>
              <a:t>solve. TFS </a:t>
            </a:r>
            <a:r>
              <a:rPr lang="en-US" dirty="0"/>
              <a:t>won’t get you all the way, that’s for </a:t>
            </a:r>
            <a:r>
              <a:rPr lang="en-US" dirty="0" smtClean="0"/>
              <a:t>sure.</a:t>
            </a:r>
          </a:p>
          <a:p>
            <a:pPr lvl="1"/>
            <a:r>
              <a:rPr lang="en-US" dirty="0" smtClean="0"/>
              <a:t>We </a:t>
            </a:r>
            <a:r>
              <a:rPr lang="en-US" dirty="0"/>
              <a:t>don’t think any tool ever will because so much depends on the people in the organizations, which is an important </a:t>
            </a:r>
            <a:r>
              <a:rPr lang="en-US" dirty="0" smtClean="0"/>
              <a:t>consideration.</a:t>
            </a:r>
          </a:p>
          <a:p>
            <a:pPr lvl="1"/>
            <a:r>
              <a:rPr lang="en-US" dirty="0" smtClean="0"/>
              <a:t>But </a:t>
            </a:r>
            <a:r>
              <a:rPr lang="en-US" dirty="0"/>
              <a:t>tools can help you bridge the gap, so you should carefully consider how you can use them for </a:t>
            </a:r>
            <a:r>
              <a:rPr lang="en-US" dirty="0" smtClean="0"/>
              <a:t>this. We </a:t>
            </a:r>
            <a:r>
              <a:rPr lang="en-US" dirty="0"/>
              <a:t>need to improve on our ALM process and way of working to start solving </a:t>
            </a:r>
            <a:r>
              <a:rPr lang="en-US" dirty="0" smtClean="0"/>
              <a:t>this.</a:t>
            </a:r>
          </a:p>
          <a:p>
            <a:pPr lvl="1"/>
            <a:r>
              <a:rPr lang="en-US" dirty="0" smtClean="0"/>
              <a:t>When </a:t>
            </a:r>
            <a:r>
              <a:rPr lang="en-US" dirty="0"/>
              <a:t>we have a new way of working, TFS can support much of our efforts using, for instance, the process template to implement this new way of </a:t>
            </a:r>
            <a:r>
              <a:rPr lang="en-US" dirty="0" smtClean="0"/>
              <a:t>working.</a:t>
            </a:r>
          </a:p>
          <a:p>
            <a:pPr lvl="1"/>
            <a:r>
              <a:rPr lang="en-US" dirty="0" smtClean="0"/>
              <a:t>The </a:t>
            </a:r>
            <a:r>
              <a:rPr lang="en-US" dirty="0"/>
              <a:t>gap between the IT and business sides is often a question of work </a:t>
            </a:r>
            <a:r>
              <a:rPr lang="en-US" dirty="0" smtClean="0"/>
              <a:t>process.</a:t>
            </a:r>
          </a:p>
          <a:p>
            <a:pPr lvl="1"/>
            <a:r>
              <a:rPr lang="en-US" dirty="0" smtClean="0"/>
              <a:t>It </a:t>
            </a:r>
            <a:r>
              <a:rPr lang="en-US" dirty="0"/>
              <a:t>requires considering many things, and when you have a solution or start working toward a solution, you must evaluate which parts of this work process you can automate and use tools for </a:t>
            </a:r>
            <a:r>
              <a:rPr lang="en-US" dirty="0" smtClean="0"/>
              <a:t>solving.</a:t>
            </a:r>
          </a:p>
          <a:p>
            <a:pPr lvl="1"/>
            <a:r>
              <a:rPr lang="en-US" dirty="0" smtClean="0"/>
              <a:t>One </a:t>
            </a:r>
            <a:r>
              <a:rPr lang="en-US" dirty="0"/>
              <a:t>thing worth mentioning here is that the use of the </a:t>
            </a:r>
            <a:r>
              <a:rPr lang="en-US" dirty="0">
                <a:solidFill>
                  <a:srgbClr val="FF0000"/>
                </a:solidFill>
              </a:rPr>
              <a:t>TFS Project Server Connector</a:t>
            </a:r>
            <a:r>
              <a:rPr lang="en-US" dirty="0"/>
              <a:t> with TFS lets you integrate TFS with </a:t>
            </a:r>
            <a:r>
              <a:rPr lang="en-US" dirty="0">
                <a:solidFill>
                  <a:srgbClr val="FF0000"/>
                </a:solidFill>
              </a:rPr>
              <a:t>Microsoft Office Project </a:t>
            </a:r>
            <a:r>
              <a:rPr lang="en-US" dirty="0" smtClean="0">
                <a:solidFill>
                  <a:srgbClr val="FF0000"/>
                </a:solidFill>
              </a:rPr>
              <a:t>Server</a:t>
            </a:r>
            <a:r>
              <a:rPr lang="en-US" dirty="0" smtClean="0"/>
              <a:t>.</a:t>
            </a:r>
          </a:p>
          <a:p>
            <a:pPr lvl="1"/>
            <a:r>
              <a:rPr lang="en-US" dirty="0" smtClean="0"/>
              <a:t>Having </a:t>
            </a:r>
            <a:r>
              <a:rPr lang="en-US" dirty="0"/>
              <a:t>this integration will allow you to better control your resources and better automate this process as </a:t>
            </a:r>
            <a:r>
              <a:rPr lang="en-US" dirty="0" smtClean="0"/>
              <a:t>well.</a:t>
            </a:r>
          </a:p>
          <a:p>
            <a:pPr lvl="1"/>
            <a:r>
              <a:rPr lang="en-US" dirty="0" smtClean="0"/>
              <a:t>This </a:t>
            </a:r>
            <a:r>
              <a:rPr lang="en-US" dirty="0"/>
              <a:t>way, you can </a:t>
            </a:r>
            <a:r>
              <a:rPr lang="en-US" dirty="0">
                <a:solidFill>
                  <a:srgbClr val="FF0000"/>
                </a:solidFill>
              </a:rPr>
              <a:t>align</a:t>
            </a:r>
            <a:r>
              <a:rPr lang="en-US" dirty="0"/>
              <a:t> your </a:t>
            </a:r>
            <a:r>
              <a:rPr lang="en-US" dirty="0">
                <a:solidFill>
                  <a:srgbClr val="FF0000"/>
                </a:solidFill>
              </a:rPr>
              <a:t>portfolio management process</a:t>
            </a:r>
            <a:r>
              <a:rPr lang="en-US" dirty="0"/>
              <a:t> better so that you can choose which things to work on more effectively</a:t>
            </a:r>
            <a:r>
              <a:rPr lang="en-US" dirty="0" smtClean="0"/>
              <a:t>.</a:t>
            </a:r>
            <a:endParaRPr lang="en-US" dirty="0"/>
          </a:p>
        </p:txBody>
      </p:sp>
      <p:sp>
        <p:nvSpPr>
          <p:cNvPr id="3" name="Date Placeholder 2"/>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111</a:t>
            </a:fld>
            <a:endParaRPr lang="en-US"/>
          </a:p>
        </p:txBody>
      </p:sp>
    </p:spTree>
    <p:extLst>
      <p:ext uri="{BB962C8B-B14F-4D97-AF65-F5344CB8AC3E}">
        <p14:creationId xmlns:p14="http://schemas.microsoft.com/office/powerpoint/2010/main" val="267940552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Office/MS Project </a:t>
            </a:r>
            <a:r>
              <a:rPr lang="en-US" dirty="0" smtClean="0"/>
              <a:t>Integration</a:t>
            </a:r>
            <a:endParaRPr lang="en-US" dirty="0"/>
          </a:p>
        </p:txBody>
      </p:sp>
      <p:sp>
        <p:nvSpPr>
          <p:cNvPr id="3" name="Content Placeholder 2"/>
          <p:cNvSpPr>
            <a:spLocks noGrp="1"/>
          </p:cNvSpPr>
          <p:nvPr>
            <p:ph idx="1"/>
          </p:nvPr>
        </p:nvSpPr>
        <p:spPr/>
        <p:txBody>
          <a:bodyPr/>
          <a:lstStyle/>
          <a:p>
            <a:r>
              <a:rPr lang="en-US" dirty="0"/>
              <a:t>When we have run projects in the past, we mostly used </a:t>
            </a:r>
            <a:r>
              <a:rPr lang="en-US" dirty="0">
                <a:solidFill>
                  <a:srgbClr val="FF0000"/>
                </a:solidFill>
              </a:rPr>
              <a:t>Microsoft Office Project</a:t>
            </a:r>
            <a:r>
              <a:rPr lang="en-US" dirty="0"/>
              <a:t> to handle </a:t>
            </a:r>
            <a:r>
              <a:rPr lang="en-US" dirty="0">
                <a:solidFill>
                  <a:srgbClr val="FF0000"/>
                </a:solidFill>
              </a:rPr>
              <a:t>project planning</a:t>
            </a:r>
            <a:r>
              <a:rPr lang="en-US" dirty="0"/>
              <a:t>, especially the </a:t>
            </a:r>
            <a:r>
              <a:rPr lang="en-US" dirty="0">
                <a:solidFill>
                  <a:srgbClr val="FF0000"/>
                </a:solidFill>
              </a:rPr>
              <a:t>Gantt </a:t>
            </a:r>
            <a:r>
              <a:rPr lang="en-US" dirty="0" smtClean="0">
                <a:solidFill>
                  <a:srgbClr val="FF0000"/>
                </a:solidFill>
              </a:rPr>
              <a:t>diagram</a:t>
            </a:r>
            <a:r>
              <a:rPr lang="en-US" dirty="0" smtClean="0"/>
              <a:t>.</a:t>
            </a:r>
          </a:p>
          <a:p>
            <a:pPr lvl="1"/>
            <a:r>
              <a:rPr lang="en-US" dirty="0" smtClean="0"/>
              <a:t>We </a:t>
            </a:r>
            <a:r>
              <a:rPr lang="en-US" dirty="0"/>
              <a:t>suspect that this is the case for many of our fellow project managers as </a:t>
            </a:r>
            <a:r>
              <a:rPr lang="en-US" dirty="0" smtClean="0"/>
              <a:t>well.</a:t>
            </a:r>
          </a:p>
          <a:p>
            <a:pPr lvl="1"/>
            <a:r>
              <a:rPr lang="en-US" dirty="0" smtClean="0"/>
              <a:t>In </a:t>
            </a:r>
            <a:r>
              <a:rPr lang="en-US" dirty="0"/>
              <a:t>many cases, we have used this product not primarily because of the tool itself but because so many of our </a:t>
            </a:r>
            <a:r>
              <a:rPr lang="en-US" dirty="0">
                <a:solidFill>
                  <a:srgbClr val="FF0000"/>
                </a:solidFill>
              </a:rPr>
              <a:t>customers</a:t>
            </a:r>
            <a:r>
              <a:rPr lang="en-US" dirty="0"/>
              <a:t> use </a:t>
            </a:r>
            <a:r>
              <a:rPr lang="en-US" dirty="0">
                <a:solidFill>
                  <a:srgbClr val="FF0000"/>
                </a:solidFill>
              </a:rPr>
              <a:t>Microsoft Office</a:t>
            </a:r>
            <a:r>
              <a:rPr lang="en-US" dirty="0"/>
              <a:t> that it becomes natural for them to also use </a:t>
            </a:r>
            <a:r>
              <a:rPr lang="en-US" dirty="0" smtClean="0">
                <a:solidFill>
                  <a:srgbClr val="FF0000"/>
                </a:solidFill>
              </a:rPr>
              <a:t>Project</a:t>
            </a:r>
            <a:r>
              <a:rPr lang="en-US" dirty="0" smtClean="0"/>
              <a:t>.</a:t>
            </a:r>
          </a:p>
          <a:p>
            <a:pPr lvl="1"/>
            <a:r>
              <a:rPr lang="en-US" dirty="0" smtClean="0"/>
              <a:t>Project </a:t>
            </a:r>
            <a:r>
              <a:rPr lang="en-US" dirty="0"/>
              <a:t>has its strengths and weaknesses, as all tools do, and we cannot say that we don’t like it, but we have never become friends with </a:t>
            </a:r>
            <a:r>
              <a:rPr lang="en-US" dirty="0" smtClean="0"/>
              <a:t>it.</a:t>
            </a:r>
          </a:p>
          <a:p>
            <a:pPr lvl="2"/>
            <a:r>
              <a:rPr lang="en-US" dirty="0" smtClean="0"/>
              <a:t>Sometimes </a:t>
            </a:r>
            <a:r>
              <a:rPr lang="en-US" dirty="0"/>
              <a:t>it does things that we don’t expect, and even though we know this is because we are not very familiar with its features, we still blame the product from time to time—unfair, but that’s life </a:t>
            </a:r>
            <a:r>
              <a:rPr lang="en-US" dirty="0" smtClean="0"/>
              <a:t>sometimes.</a:t>
            </a:r>
          </a:p>
          <a:p>
            <a:pPr lvl="1"/>
            <a:r>
              <a:rPr lang="en-US" dirty="0" smtClean="0"/>
              <a:t>Excel </a:t>
            </a:r>
            <a:r>
              <a:rPr lang="en-US" dirty="0"/>
              <a:t>and Project are two tools that most companies use on both the business and the IT sides of the </a:t>
            </a:r>
            <a:r>
              <a:rPr lang="en-US" dirty="0" smtClean="0"/>
              <a:t>company.</a:t>
            </a:r>
          </a:p>
          <a:p>
            <a:pPr lvl="1"/>
            <a:r>
              <a:rPr lang="en-US" dirty="0" smtClean="0"/>
              <a:t>By </a:t>
            </a:r>
            <a:r>
              <a:rPr lang="en-US" dirty="0"/>
              <a:t>being able to use these tools, business people can more easily be a part of the ALM process, because they can use a tool they are already used to working </a:t>
            </a:r>
            <a:r>
              <a:rPr lang="en-US" dirty="0" smtClean="0"/>
              <a:t>with.</a:t>
            </a:r>
          </a:p>
          <a:p>
            <a:pPr lvl="1"/>
            <a:r>
              <a:rPr lang="en-US" dirty="0" smtClean="0"/>
              <a:t>A </a:t>
            </a:r>
            <a:r>
              <a:rPr lang="en-US" dirty="0"/>
              <a:t>nice feature here is that the communication between </a:t>
            </a:r>
            <a:r>
              <a:rPr lang="en-US" dirty="0">
                <a:solidFill>
                  <a:srgbClr val="FF0000"/>
                </a:solidFill>
              </a:rPr>
              <a:t>Office</a:t>
            </a:r>
            <a:r>
              <a:rPr lang="en-US" dirty="0"/>
              <a:t> and </a:t>
            </a:r>
            <a:r>
              <a:rPr lang="en-US" dirty="0">
                <a:solidFill>
                  <a:srgbClr val="FF0000"/>
                </a:solidFill>
              </a:rPr>
              <a:t>TFS</a:t>
            </a:r>
            <a:r>
              <a:rPr lang="en-US" dirty="0"/>
              <a:t> is </a:t>
            </a:r>
            <a:r>
              <a:rPr lang="en-US" dirty="0">
                <a:solidFill>
                  <a:srgbClr val="FF0000"/>
                </a:solidFill>
              </a:rPr>
              <a:t>two-way</a:t>
            </a:r>
            <a:r>
              <a:rPr lang="en-US" dirty="0"/>
              <a:t>. This means that an update in TFS will be reflected in Office and the other way </a:t>
            </a:r>
            <a:r>
              <a:rPr lang="en-US" dirty="0" smtClean="0"/>
              <a:t>around.</a:t>
            </a:r>
          </a:p>
          <a:p>
            <a:pPr lvl="1"/>
            <a:r>
              <a:rPr lang="en-US" dirty="0" smtClean="0"/>
              <a:t>This </a:t>
            </a:r>
            <a:r>
              <a:rPr lang="en-US" dirty="0"/>
              <a:t>allows for a dynamic way of working with TFS information</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112</a:t>
            </a:fld>
            <a:endParaRPr lang="en-US" dirty="0"/>
          </a:p>
        </p:txBody>
      </p:sp>
    </p:spTree>
    <p:extLst>
      <p:ext uri="{BB962C8B-B14F-4D97-AF65-F5344CB8AC3E}">
        <p14:creationId xmlns:p14="http://schemas.microsoft.com/office/powerpoint/2010/main" val="91532943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Use of One Role-Based </a:t>
            </a:r>
            <a:r>
              <a:rPr lang="en-US" dirty="0" smtClean="0">
                <a:solidFill>
                  <a:schemeClr val="bg1"/>
                </a:solidFill>
              </a:rPr>
              <a:t>Tool</a:t>
            </a:r>
            <a:endParaRPr lang="en-US" dirty="0">
              <a:solidFill>
                <a:schemeClr val="bg1"/>
              </a:solidFill>
            </a:endParaRPr>
          </a:p>
        </p:txBody>
      </p:sp>
      <p:sp>
        <p:nvSpPr>
          <p:cNvPr id="4" name="Content Placeholder 3"/>
          <p:cNvSpPr>
            <a:spLocks noGrp="1"/>
          </p:cNvSpPr>
          <p:nvPr>
            <p:ph idx="1"/>
          </p:nvPr>
        </p:nvSpPr>
        <p:spPr/>
        <p:txBody>
          <a:bodyPr/>
          <a:lstStyle/>
          <a:p>
            <a:r>
              <a:rPr lang="en-US" dirty="0"/>
              <a:t>A good </a:t>
            </a:r>
            <a:r>
              <a:rPr lang="en-US" dirty="0">
                <a:solidFill>
                  <a:srgbClr val="FF0000"/>
                </a:solidFill>
              </a:rPr>
              <a:t>ALM tool</a:t>
            </a:r>
            <a:r>
              <a:rPr lang="en-US" dirty="0"/>
              <a:t> should enable you to use </a:t>
            </a:r>
            <a:r>
              <a:rPr lang="en-US" dirty="0">
                <a:solidFill>
                  <a:srgbClr val="FF0000"/>
                </a:solidFill>
              </a:rPr>
              <a:t>add-ons</a:t>
            </a:r>
            <a:r>
              <a:rPr lang="en-US" dirty="0"/>
              <a:t> that will provide </a:t>
            </a:r>
            <a:r>
              <a:rPr lang="en-US" dirty="0">
                <a:solidFill>
                  <a:srgbClr val="FF0000"/>
                </a:solidFill>
              </a:rPr>
              <a:t>new features</a:t>
            </a:r>
            <a:r>
              <a:rPr lang="en-US" dirty="0"/>
              <a:t> inside one </a:t>
            </a:r>
            <a:r>
              <a:rPr lang="en-US" dirty="0" smtClean="0">
                <a:solidFill>
                  <a:srgbClr val="FF0000"/>
                </a:solidFill>
              </a:rPr>
              <a:t>interface</a:t>
            </a:r>
            <a:r>
              <a:rPr lang="en-US" dirty="0" smtClean="0"/>
              <a:t>.</a:t>
            </a:r>
          </a:p>
          <a:p>
            <a:pPr lvl="1"/>
            <a:r>
              <a:rPr lang="en-US" dirty="0" smtClean="0"/>
              <a:t>If </a:t>
            </a:r>
            <a:r>
              <a:rPr lang="en-US" dirty="0"/>
              <a:t>a developer needs testing features, you should be able to integrate them into the development </a:t>
            </a:r>
            <a:r>
              <a:rPr lang="en-US" dirty="0" smtClean="0"/>
              <a:t>tool.</a:t>
            </a:r>
          </a:p>
          <a:p>
            <a:pPr lvl="2"/>
            <a:r>
              <a:rPr lang="en-US" dirty="0" smtClean="0"/>
              <a:t>The </a:t>
            </a:r>
            <a:r>
              <a:rPr lang="en-US" dirty="0"/>
              <a:t>developer should not have to </a:t>
            </a:r>
            <a:r>
              <a:rPr lang="en-US" dirty="0">
                <a:solidFill>
                  <a:srgbClr val="FF0000"/>
                </a:solidFill>
              </a:rPr>
              <a:t>switch tools</a:t>
            </a:r>
            <a:r>
              <a:rPr lang="en-US" dirty="0"/>
              <a:t> to do testing </a:t>
            </a:r>
            <a:r>
              <a:rPr lang="en-US" dirty="0" smtClean="0"/>
              <a:t>tasks.</a:t>
            </a:r>
          </a:p>
          <a:p>
            <a:pPr lvl="1"/>
            <a:r>
              <a:rPr lang="en-US" dirty="0" smtClean="0"/>
              <a:t>This </a:t>
            </a:r>
            <a:r>
              <a:rPr lang="en-US" dirty="0"/>
              <a:t>is also what Visual Studio </a:t>
            </a:r>
            <a:r>
              <a:rPr lang="en-US" dirty="0" smtClean="0"/>
              <a:t>offers.</a:t>
            </a:r>
          </a:p>
          <a:p>
            <a:pPr lvl="1"/>
            <a:r>
              <a:rPr lang="en-US" dirty="0" smtClean="0"/>
              <a:t>There </a:t>
            </a:r>
            <a:r>
              <a:rPr lang="en-US" dirty="0"/>
              <a:t>is </a:t>
            </a:r>
            <a:r>
              <a:rPr lang="en-US" dirty="0">
                <a:solidFill>
                  <a:srgbClr val="FF0000"/>
                </a:solidFill>
              </a:rPr>
              <a:t>no context switching</a:t>
            </a:r>
            <a:r>
              <a:rPr lang="en-US" dirty="0"/>
              <a:t> as team members can use the </a:t>
            </a:r>
            <a:r>
              <a:rPr lang="en-US" dirty="0">
                <a:solidFill>
                  <a:srgbClr val="FF0000"/>
                </a:solidFill>
              </a:rPr>
              <a:t>same GUI</a:t>
            </a:r>
            <a:r>
              <a:rPr lang="en-US" dirty="0"/>
              <a:t> no matter what role they are performing at the </a:t>
            </a:r>
            <a:r>
              <a:rPr lang="en-US" dirty="0" smtClean="0"/>
              <a:t>moment.</a:t>
            </a:r>
          </a:p>
          <a:p>
            <a:pPr lvl="1"/>
            <a:r>
              <a:rPr lang="en-US" dirty="0" smtClean="0"/>
              <a:t>TFS </a:t>
            </a:r>
            <a:r>
              <a:rPr lang="en-US" dirty="0"/>
              <a:t>is also extensible and lets you create your own add-ons as well as purchase third-party add-ons that will be accessible from inside of TFS</a:t>
            </a:r>
            <a:r>
              <a:rPr lang="en-US" dirty="0" smtClean="0"/>
              <a:t>.</a:t>
            </a:r>
            <a:endParaRPr lang="en-US" dirty="0"/>
          </a:p>
        </p:txBody>
      </p:sp>
      <p:sp>
        <p:nvSpPr>
          <p:cNvPr id="3" name="Date Placeholder 2"/>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113</a:t>
            </a:fld>
            <a:endParaRPr lang="en-US"/>
          </a:p>
        </p:txBody>
      </p:sp>
    </p:spTree>
    <p:extLst>
      <p:ext uri="{BB962C8B-B14F-4D97-AF65-F5344CB8AC3E}">
        <p14:creationId xmlns:p14="http://schemas.microsoft.com/office/powerpoint/2010/main" val="423462282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Extensibility</a:t>
            </a:r>
            <a:endParaRPr lang="en-US" dirty="0">
              <a:solidFill>
                <a:schemeClr val="bg1"/>
              </a:solidFill>
            </a:endParaRPr>
          </a:p>
        </p:txBody>
      </p:sp>
      <p:sp>
        <p:nvSpPr>
          <p:cNvPr id="4" name="Content Placeholder 3"/>
          <p:cNvSpPr>
            <a:spLocks noGrp="1"/>
          </p:cNvSpPr>
          <p:nvPr>
            <p:ph idx="1"/>
          </p:nvPr>
        </p:nvSpPr>
        <p:spPr/>
        <p:txBody>
          <a:bodyPr/>
          <a:lstStyle/>
          <a:p>
            <a:r>
              <a:rPr lang="en-US" dirty="0"/>
              <a:t>When the built-in features of TFS are not enough, you can use the </a:t>
            </a:r>
            <a:r>
              <a:rPr lang="en-US" dirty="0">
                <a:solidFill>
                  <a:srgbClr val="FF0000"/>
                </a:solidFill>
              </a:rPr>
              <a:t>extensibility</a:t>
            </a:r>
            <a:r>
              <a:rPr lang="en-US" dirty="0"/>
              <a:t> features to expand and enhance </a:t>
            </a:r>
            <a:r>
              <a:rPr lang="en-US" dirty="0" smtClean="0"/>
              <a:t>it.</a:t>
            </a:r>
          </a:p>
          <a:p>
            <a:pPr lvl="1"/>
            <a:r>
              <a:rPr lang="en-US" dirty="0" smtClean="0"/>
              <a:t>TFS </a:t>
            </a:r>
            <a:r>
              <a:rPr lang="en-US" dirty="0"/>
              <a:t>is often seen as a </a:t>
            </a:r>
            <a:r>
              <a:rPr lang="en-US" dirty="0">
                <a:solidFill>
                  <a:srgbClr val="FF0000"/>
                </a:solidFill>
              </a:rPr>
              <a:t>closed black box</a:t>
            </a:r>
            <a:r>
              <a:rPr lang="en-US" dirty="0"/>
              <a:t> that Microsoft ships, when it’s more like an </a:t>
            </a:r>
            <a:r>
              <a:rPr lang="en-US" dirty="0">
                <a:solidFill>
                  <a:srgbClr val="FF0000"/>
                </a:solidFill>
              </a:rPr>
              <a:t>enterprise resource planning </a:t>
            </a:r>
            <a:r>
              <a:rPr lang="en-US" dirty="0"/>
              <a:t>(ERP) system for </a:t>
            </a:r>
            <a:r>
              <a:rPr lang="en-US" dirty="0" smtClean="0"/>
              <a:t>ALM.</a:t>
            </a:r>
          </a:p>
          <a:p>
            <a:pPr lvl="1"/>
            <a:r>
              <a:rPr lang="en-US" dirty="0" smtClean="0"/>
              <a:t>Any </a:t>
            </a:r>
            <a:r>
              <a:rPr lang="en-US" dirty="0">
                <a:solidFill>
                  <a:srgbClr val="FF0000"/>
                </a:solidFill>
              </a:rPr>
              <a:t>ALM environment</a:t>
            </a:r>
            <a:r>
              <a:rPr lang="en-US" dirty="0"/>
              <a:t> must be </a:t>
            </a:r>
            <a:r>
              <a:rPr lang="en-US" dirty="0">
                <a:solidFill>
                  <a:srgbClr val="FF0000"/>
                </a:solidFill>
              </a:rPr>
              <a:t>customized</a:t>
            </a:r>
            <a:r>
              <a:rPr lang="en-US" dirty="0"/>
              <a:t> for an </a:t>
            </a:r>
            <a:r>
              <a:rPr lang="en-US" dirty="0">
                <a:solidFill>
                  <a:srgbClr val="0070C0"/>
                </a:solidFill>
              </a:rPr>
              <a:t>organization’s</a:t>
            </a:r>
            <a:r>
              <a:rPr lang="en-US" dirty="0"/>
              <a:t> </a:t>
            </a:r>
            <a:r>
              <a:rPr lang="en-US" dirty="0">
                <a:solidFill>
                  <a:srgbClr val="FF0000"/>
                </a:solidFill>
              </a:rPr>
              <a:t>processes</a:t>
            </a:r>
            <a:r>
              <a:rPr lang="en-US" dirty="0"/>
              <a:t> and the </a:t>
            </a:r>
            <a:r>
              <a:rPr lang="en-US" dirty="0">
                <a:solidFill>
                  <a:srgbClr val="0070C0"/>
                </a:solidFill>
              </a:rPr>
              <a:t>existing</a:t>
            </a:r>
            <a:r>
              <a:rPr lang="en-US" dirty="0"/>
              <a:t> </a:t>
            </a:r>
            <a:r>
              <a:rPr lang="en-US" dirty="0">
                <a:solidFill>
                  <a:srgbClr val="FF0000"/>
                </a:solidFill>
              </a:rPr>
              <a:t>applications</a:t>
            </a:r>
            <a:r>
              <a:rPr lang="en-US" dirty="0"/>
              <a:t> and </a:t>
            </a:r>
            <a:r>
              <a:rPr lang="en-US" dirty="0" smtClean="0">
                <a:solidFill>
                  <a:srgbClr val="FF0000"/>
                </a:solidFill>
              </a:rPr>
              <a:t>services</a:t>
            </a:r>
            <a:r>
              <a:rPr lang="en-US" dirty="0" smtClean="0"/>
              <a:t>.</a:t>
            </a:r>
          </a:p>
          <a:p>
            <a:pPr lvl="1"/>
            <a:r>
              <a:rPr lang="en-US" dirty="0" smtClean="0"/>
              <a:t>Many </a:t>
            </a:r>
            <a:r>
              <a:rPr lang="en-US" dirty="0"/>
              <a:t>of our customers have been a bit reluctant to customize </a:t>
            </a:r>
            <a:r>
              <a:rPr lang="en-US" dirty="0" smtClean="0"/>
              <a:t>TFS.</a:t>
            </a:r>
          </a:p>
          <a:p>
            <a:pPr lvl="2"/>
            <a:r>
              <a:rPr lang="en-US" dirty="0" smtClean="0"/>
              <a:t>They </a:t>
            </a:r>
            <a:r>
              <a:rPr lang="en-US" dirty="0"/>
              <a:t>have instead tried to squeeze their way of working into the templates Microsoft provides with </a:t>
            </a:r>
            <a:r>
              <a:rPr lang="en-US" dirty="0" smtClean="0"/>
              <a:t>TFS.</a:t>
            </a:r>
          </a:p>
          <a:p>
            <a:pPr lvl="2"/>
            <a:r>
              <a:rPr lang="en-US" dirty="0" smtClean="0"/>
              <a:t>We </a:t>
            </a:r>
            <a:r>
              <a:rPr lang="en-US" dirty="0"/>
              <a:t>think this is the wrong way to do it. Our suggestion is that you start the other way </a:t>
            </a:r>
            <a:r>
              <a:rPr lang="en-US" dirty="0" smtClean="0"/>
              <a:t>around.</a:t>
            </a:r>
          </a:p>
          <a:p>
            <a:pPr lvl="2"/>
            <a:r>
              <a:rPr lang="en-US" dirty="0" smtClean="0"/>
              <a:t>Start </a:t>
            </a:r>
            <a:r>
              <a:rPr lang="en-US" dirty="0"/>
              <a:t>by asking yourself how your organization wants to </a:t>
            </a:r>
            <a:r>
              <a:rPr lang="en-US" dirty="0" smtClean="0"/>
              <a:t>work.</a:t>
            </a:r>
          </a:p>
          <a:p>
            <a:pPr lvl="1"/>
            <a:r>
              <a:rPr lang="en-US" dirty="0" smtClean="0"/>
              <a:t>This </a:t>
            </a:r>
            <a:r>
              <a:rPr lang="en-US" dirty="0"/>
              <a:t>process involves all parts of the organization, from the business side to </a:t>
            </a:r>
            <a:r>
              <a:rPr lang="en-US" dirty="0" smtClean="0"/>
              <a:t>operations.</a:t>
            </a:r>
          </a:p>
          <a:p>
            <a:pPr lvl="2"/>
            <a:r>
              <a:rPr lang="en-US" dirty="0" smtClean="0"/>
              <a:t>Try </a:t>
            </a:r>
            <a:r>
              <a:rPr lang="en-US" dirty="0"/>
              <a:t>to find agreement on how to work in the ALM process. By doing so, you will see that this also is a good start for collaboration in the </a:t>
            </a:r>
            <a:r>
              <a:rPr lang="en-US" dirty="0" smtClean="0"/>
              <a:t>company.</a:t>
            </a:r>
          </a:p>
          <a:p>
            <a:pPr lvl="2"/>
            <a:r>
              <a:rPr lang="en-US" dirty="0" smtClean="0"/>
              <a:t>For </a:t>
            </a:r>
            <a:r>
              <a:rPr lang="en-US" dirty="0"/>
              <a:t>instance, consider the work items and the information in them. If the fields and information in the MSF templates are not enough, extend or edit </a:t>
            </a:r>
            <a:r>
              <a:rPr lang="en-US" dirty="0" smtClean="0"/>
              <a:t>them.</a:t>
            </a:r>
          </a:p>
          <a:p>
            <a:pPr lvl="1"/>
            <a:r>
              <a:rPr lang="en-US" dirty="0" smtClean="0"/>
              <a:t>TFS </a:t>
            </a:r>
            <a:r>
              <a:rPr lang="en-US" dirty="0"/>
              <a:t>lets you do this by </a:t>
            </a:r>
            <a:r>
              <a:rPr lang="en-US" dirty="0">
                <a:solidFill>
                  <a:srgbClr val="FF0000"/>
                </a:solidFill>
              </a:rPr>
              <a:t>changing</a:t>
            </a:r>
            <a:r>
              <a:rPr lang="en-US" dirty="0"/>
              <a:t> the </a:t>
            </a:r>
            <a:r>
              <a:rPr lang="en-US" dirty="0">
                <a:solidFill>
                  <a:srgbClr val="FF0000"/>
                </a:solidFill>
              </a:rPr>
              <a:t>process template</a:t>
            </a:r>
            <a:r>
              <a:rPr lang="en-US" dirty="0"/>
              <a:t>. </a:t>
            </a:r>
          </a:p>
        </p:txBody>
      </p:sp>
      <p:sp>
        <p:nvSpPr>
          <p:cNvPr id="3" name="Date Placeholder 2"/>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114</a:t>
            </a:fld>
            <a:endParaRPr lang="en-US"/>
          </a:p>
        </p:txBody>
      </p:sp>
    </p:spTree>
    <p:extLst>
      <p:ext uri="{BB962C8B-B14F-4D97-AF65-F5344CB8AC3E}">
        <p14:creationId xmlns:p14="http://schemas.microsoft.com/office/powerpoint/2010/main" val="211098079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Extensibility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lstStyle/>
          <a:p>
            <a:pPr lvl="2"/>
            <a:r>
              <a:rPr lang="en-US" dirty="0" smtClean="0"/>
              <a:t>You </a:t>
            </a:r>
            <a:r>
              <a:rPr lang="en-US" dirty="0"/>
              <a:t>can choose to add the information that you need, and it will be stored in the TFS databases, so you can have access to it from within your reports and </a:t>
            </a:r>
            <a:r>
              <a:rPr lang="en-US" dirty="0" smtClean="0"/>
              <a:t>queries.</a:t>
            </a:r>
          </a:p>
          <a:p>
            <a:pPr lvl="2"/>
            <a:r>
              <a:rPr lang="en-US" dirty="0" smtClean="0"/>
              <a:t>Don’t </a:t>
            </a:r>
            <a:r>
              <a:rPr lang="en-US" dirty="0"/>
              <a:t>forget to change the reports or queries, as well; otherwise, you will not see your </a:t>
            </a:r>
            <a:r>
              <a:rPr lang="en-US" dirty="0" smtClean="0"/>
              <a:t>information.</a:t>
            </a:r>
          </a:p>
          <a:p>
            <a:pPr lvl="1"/>
            <a:r>
              <a:rPr lang="en-US" dirty="0" smtClean="0"/>
              <a:t>Some </a:t>
            </a:r>
            <a:r>
              <a:rPr lang="en-US" dirty="0"/>
              <a:t>of our customers have changed the workflow of a work item by adding more states to it, when the ones supplied have not been </a:t>
            </a:r>
            <a:r>
              <a:rPr lang="en-US" dirty="0" smtClean="0"/>
              <a:t>enough.</a:t>
            </a:r>
          </a:p>
          <a:p>
            <a:pPr lvl="2"/>
            <a:r>
              <a:rPr lang="en-US" dirty="0" smtClean="0"/>
              <a:t>Often </a:t>
            </a:r>
            <a:r>
              <a:rPr lang="en-US" dirty="0"/>
              <a:t>we have used the </a:t>
            </a:r>
            <a:r>
              <a:rPr lang="en-US" dirty="0">
                <a:solidFill>
                  <a:srgbClr val="FF0000"/>
                </a:solidFill>
              </a:rPr>
              <a:t>TFS Power Tools</a:t>
            </a:r>
            <a:r>
              <a:rPr lang="en-US" dirty="0"/>
              <a:t> to do </a:t>
            </a:r>
            <a:r>
              <a:rPr lang="en-US" dirty="0" smtClean="0"/>
              <a:t>this.</a:t>
            </a:r>
          </a:p>
          <a:p>
            <a:pPr lvl="1"/>
            <a:r>
              <a:rPr lang="en-US" dirty="0" smtClean="0"/>
              <a:t>When </a:t>
            </a:r>
            <a:r>
              <a:rPr lang="en-US" dirty="0"/>
              <a:t>you have an initial idea of how you want to conduct the ALM process, start looking into what TFS gives you out of the </a:t>
            </a:r>
            <a:r>
              <a:rPr lang="en-US" dirty="0" smtClean="0"/>
              <a:t>box.</a:t>
            </a:r>
          </a:p>
          <a:p>
            <a:pPr lvl="1"/>
            <a:r>
              <a:rPr lang="en-US" dirty="0" smtClean="0"/>
              <a:t>Use </a:t>
            </a:r>
            <a:r>
              <a:rPr lang="en-US" dirty="0"/>
              <a:t>what can be used, change other things, and build your own solution where </a:t>
            </a:r>
            <a:r>
              <a:rPr lang="en-US" dirty="0" smtClean="0"/>
              <a:t>needed.</a:t>
            </a:r>
          </a:p>
          <a:p>
            <a:pPr lvl="1"/>
            <a:r>
              <a:rPr lang="en-US" dirty="0" smtClean="0"/>
              <a:t>One </a:t>
            </a:r>
            <a:r>
              <a:rPr lang="en-US" dirty="0"/>
              <a:t>great strength of TFS is its extensibility and </a:t>
            </a:r>
            <a:r>
              <a:rPr lang="en-US" dirty="0" smtClean="0"/>
              <a:t>flexibility.</a:t>
            </a:r>
          </a:p>
          <a:p>
            <a:pPr lvl="1"/>
            <a:r>
              <a:rPr lang="en-US" dirty="0" smtClean="0"/>
              <a:t>You </a:t>
            </a:r>
            <a:r>
              <a:rPr lang="en-US" dirty="0"/>
              <a:t>can adjust the whole tool to fit most parts of your ALM </a:t>
            </a:r>
            <a:r>
              <a:rPr lang="en-US" dirty="0" smtClean="0"/>
              <a:t>process.</a:t>
            </a:r>
          </a:p>
          <a:p>
            <a:pPr lvl="1"/>
            <a:r>
              <a:rPr lang="en-US" dirty="0" smtClean="0"/>
              <a:t>If </a:t>
            </a:r>
            <a:r>
              <a:rPr lang="en-US" dirty="0"/>
              <a:t>you want to, you can develop your own add-ons by giving support to roles not included from the </a:t>
            </a:r>
            <a:r>
              <a:rPr lang="en-US" dirty="0" smtClean="0"/>
              <a:t>start.</a:t>
            </a:r>
          </a:p>
          <a:p>
            <a:pPr lvl="1"/>
            <a:r>
              <a:rPr lang="en-US" dirty="0" smtClean="0"/>
              <a:t>We </a:t>
            </a:r>
            <a:r>
              <a:rPr lang="en-US" dirty="0"/>
              <a:t>strongly encourage you to use these extensibility features, but in the end it is your </a:t>
            </a:r>
            <a:r>
              <a:rPr lang="en-US" dirty="0" smtClean="0"/>
              <a:t>choice.</a:t>
            </a:r>
          </a:p>
          <a:p>
            <a:pPr lvl="1"/>
            <a:r>
              <a:rPr lang="en-US" dirty="0" smtClean="0"/>
              <a:t>Extensibility </a:t>
            </a:r>
            <a:r>
              <a:rPr lang="en-US" dirty="0"/>
              <a:t>is a great way to integrate existing systems and potentially migrate some of them into TFS in order to reduce the toolset in the organization</a:t>
            </a:r>
            <a:r>
              <a:rPr lang="en-US" dirty="0" smtClean="0"/>
              <a:t>.</a:t>
            </a:r>
            <a:endParaRPr lang="en-US" dirty="0"/>
          </a:p>
        </p:txBody>
      </p:sp>
      <p:sp>
        <p:nvSpPr>
          <p:cNvPr id="3" name="Date Placeholder 2"/>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115</a:t>
            </a:fld>
            <a:endParaRPr lang="en-US"/>
          </a:p>
        </p:txBody>
      </p:sp>
    </p:spTree>
    <p:extLst>
      <p:ext uri="{BB962C8B-B14F-4D97-AF65-F5344CB8AC3E}">
        <p14:creationId xmlns:p14="http://schemas.microsoft.com/office/powerpoint/2010/main" val="280998875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Differences Between TFS and </a:t>
            </a:r>
            <a:r>
              <a:rPr lang="en-US" dirty="0" smtClean="0">
                <a:solidFill>
                  <a:schemeClr val="bg1"/>
                </a:solidFill>
              </a:rPr>
              <a:t>VSTS</a:t>
            </a:r>
            <a:endParaRPr lang="en-US" dirty="0">
              <a:solidFill>
                <a:schemeClr val="bg1"/>
              </a:solidFill>
            </a:endParaRPr>
          </a:p>
        </p:txBody>
      </p:sp>
      <p:sp>
        <p:nvSpPr>
          <p:cNvPr id="4" name="Content Placeholder 3"/>
          <p:cNvSpPr>
            <a:spLocks noGrp="1"/>
          </p:cNvSpPr>
          <p:nvPr>
            <p:ph idx="1"/>
          </p:nvPr>
        </p:nvSpPr>
        <p:spPr/>
        <p:txBody>
          <a:bodyPr/>
          <a:lstStyle/>
          <a:p>
            <a:r>
              <a:rPr lang="en-US" dirty="0"/>
              <a:t>VSTS is </a:t>
            </a:r>
            <a:r>
              <a:rPr lang="en-US" dirty="0" smtClean="0">
                <a:solidFill>
                  <a:srgbClr val="FF0000"/>
                </a:solidFill>
              </a:rPr>
              <a:t>cloud-based</a:t>
            </a:r>
            <a:r>
              <a:rPr lang="en-US" dirty="0" smtClean="0"/>
              <a:t>.</a:t>
            </a:r>
          </a:p>
          <a:p>
            <a:pPr lvl="1"/>
            <a:r>
              <a:rPr lang="en-US" dirty="0" smtClean="0"/>
              <a:t>This </a:t>
            </a:r>
            <a:r>
              <a:rPr lang="en-US" dirty="0"/>
              <a:t>is also the version of </a:t>
            </a:r>
            <a:r>
              <a:rPr lang="en-US" dirty="0">
                <a:solidFill>
                  <a:srgbClr val="FF0000"/>
                </a:solidFill>
              </a:rPr>
              <a:t>Team Foundation Server</a:t>
            </a:r>
            <a:r>
              <a:rPr lang="en-US" dirty="0"/>
              <a:t> where Microsoft deploys all new features </a:t>
            </a:r>
            <a:r>
              <a:rPr lang="en-US" dirty="0" smtClean="0"/>
              <a:t>first.</a:t>
            </a:r>
          </a:p>
          <a:p>
            <a:pPr lvl="1"/>
            <a:r>
              <a:rPr lang="en-US" dirty="0" smtClean="0"/>
              <a:t>Every </a:t>
            </a:r>
            <a:r>
              <a:rPr lang="en-US" dirty="0"/>
              <a:t>three weeks Microsoft aims to update </a:t>
            </a:r>
            <a:r>
              <a:rPr lang="en-US" dirty="0" smtClean="0"/>
              <a:t>VSTS.</a:t>
            </a:r>
          </a:p>
          <a:p>
            <a:pPr lvl="1"/>
            <a:r>
              <a:rPr lang="en-US" dirty="0" smtClean="0"/>
              <a:t>These </a:t>
            </a:r>
            <a:r>
              <a:rPr lang="en-US" dirty="0"/>
              <a:t>updates are then packaged to a </a:t>
            </a:r>
            <a:r>
              <a:rPr lang="en-US" dirty="0">
                <a:solidFill>
                  <a:srgbClr val="FF0000"/>
                </a:solidFill>
              </a:rPr>
              <a:t>TFS update</a:t>
            </a:r>
            <a:r>
              <a:rPr lang="en-US" dirty="0"/>
              <a:t> that is released approximately </a:t>
            </a:r>
            <a:r>
              <a:rPr lang="en-US" dirty="0">
                <a:solidFill>
                  <a:srgbClr val="0070C0"/>
                </a:solidFill>
              </a:rPr>
              <a:t>every</a:t>
            </a:r>
            <a:r>
              <a:rPr lang="en-US" dirty="0">
                <a:solidFill>
                  <a:srgbClr val="FF0000"/>
                </a:solidFill>
              </a:rPr>
              <a:t> three </a:t>
            </a:r>
            <a:r>
              <a:rPr lang="en-US" dirty="0" smtClean="0">
                <a:solidFill>
                  <a:srgbClr val="FF0000"/>
                </a:solidFill>
              </a:rPr>
              <a:t>months</a:t>
            </a:r>
            <a:r>
              <a:rPr lang="en-US" dirty="0" smtClean="0"/>
              <a:t>.</a:t>
            </a:r>
          </a:p>
          <a:p>
            <a:pPr lvl="1"/>
            <a:r>
              <a:rPr lang="en-US" dirty="0" smtClean="0">
                <a:solidFill>
                  <a:srgbClr val="FF0000"/>
                </a:solidFill>
              </a:rPr>
              <a:t>Table </a:t>
            </a:r>
            <a:r>
              <a:rPr lang="en-US" dirty="0">
                <a:solidFill>
                  <a:srgbClr val="FF0000"/>
                </a:solidFill>
              </a:rPr>
              <a:t>2-1</a:t>
            </a:r>
            <a:r>
              <a:rPr lang="en-US" dirty="0"/>
              <a:t> shows an overview of the difference in features between TFS and </a:t>
            </a:r>
            <a:r>
              <a:rPr lang="en-US" dirty="0" smtClean="0"/>
              <a:t>VSTS.</a:t>
            </a:r>
          </a:p>
          <a:p>
            <a:pPr lvl="1"/>
            <a:r>
              <a:rPr lang="en-US" dirty="0" smtClean="0"/>
              <a:t>Keep </a:t>
            </a:r>
            <a:r>
              <a:rPr lang="en-US" dirty="0"/>
              <a:t>in mind that the information in Table 2-1 will change as time goes </a:t>
            </a:r>
            <a:r>
              <a:rPr lang="en-US" dirty="0" smtClean="0"/>
              <a:t>by.</a:t>
            </a:r>
          </a:p>
          <a:p>
            <a:pPr lvl="1"/>
            <a:r>
              <a:rPr lang="en-US" dirty="0" smtClean="0"/>
              <a:t>VSTS </a:t>
            </a:r>
            <a:r>
              <a:rPr lang="en-US" dirty="0"/>
              <a:t>is updated every three weeks with new functionality and the differences between the two will probably diminish</a:t>
            </a:r>
            <a:r>
              <a:rPr lang="en-US" dirty="0" smtClean="0"/>
              <a:t>.</a:t>
            </a:r>
            <a:endParaRPr lang="en-US" dirty="0"/>
          </a:p>
        </p:txBody>
      </p:sp>
      <p:sp>
        <p:nvSpPr>
          <p:cNvPr id="3" name="Date Placeholder 2"/>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116</a:t>
            </a:fld>
            <a:endParaRPr lang="en-US"/>
          </a:p>
        </p:txBody>
      </p:sp>
    </p:spTree>
    <p:extLst>
      <p:ext uri="{BB962C8B-B14F-4D97-AF65-F5344CB8AC3E}">
        <p14:creationId xmlns:p14="http://schemas.microsoft.com/office/powerpoint/2010/main" val="6872340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Table 2-1</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117</a:t>
            </a:fld>
            <a:endParaRPr lang="en-US" dirty="0"/>
          </a:p>
        </p:txBody>
      </p:sp>
      <p:pic>
        <p:nvPicPr>
          <p:cNvPr id="8" name="Picture 7"/>
          <p:cNvPicPr>
            <a:picLocks noChangeAspect="1"/>
          </p:cNvPicPr>
          <p:nvPr/>
        </p:nvPicPr>
        <p:blipFill>
          <a:blip r:embed="rId2"/>
          <a:stretch>
            <a:fillRect/>
          </a:stretch>
        </p:blipFill>
        <p:spPr>
          <a:xfrm>
            <a:off x="152400" y="1269728"/>
            <a:ext cx="6067245" cy="4924141"/>
          </a:xfrm>
          <a:prstGeom prst="rect">
            <a:avLst/>
          </a:prstGeom>
          <a:ln>
            <a:solidFill>
              <a:schemeClr val="accent1"/>
            </a:solidFill>
          </a:ln>
        </p:spPr>
      </p:pic>
    </p:spTree>
    <p:extLst>
      <p:ext uri="{BB962C8B-B14F-4D97-AF65-F5344CB8AC3E}">
        <p14:creationId xmlns:p14="http://schemas.microsoft.com/office/powerpoint/2010/main" val="21706629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Introduction to Scrum and Agile Concepts</a:t>
            </a:r>
          </a:p>
        </p:txBody>
      </p:sp>
      <p:sp>
        <p:nvSpPr>
          <p:cNvPr id="4" name="Date Placeholder 3"/>
          <p:cNvSpPr>
            <a:spLocks noGrp="1"/>
          </p:cNvSpPr>
          <p:nvPr>
            <p:ph type="dt" sz="half" idx="2"/>
          </p:nvPr>
        </p:nvSpPr>
        <p:spPr/>
        <p:txBody>
          <a:bodyPr/>
          <a:lstStyle/>
          <a:p>
            <a:r>
              <a:rPr lang="en-US" smtClean="0"/>
              <a:t>26 Apr 2018</a:t>
            </a:r>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118</a:t>
            </a:fld>
            <a:endParaRPr lang="en-US"/>
          </a:p>
        </p:txBody>
      </p:sp>
      <p:sp>
        <p:nvSpPr>
          <p:cNvPr id="9" name="Text Placeholder 8"/>
          <p:cNvSpPr>
            <a:spLocks noGrp="1"/>
          </p:cNvSpPr>
          <p:nvPr>
            <p:ph type="body" sz="quarter" idx="16"/>
          </p:nvPr>
        </p:nvSpPr>
        <p:spPr/>
        <p:txBody>
          <a:bodyPr/>
          <a:lstStyle/>
          <a:p>
            <a:r>
              <a:rPr lang="en-US" dirty="0" smtClean="0"/>
              <a:t>3</a:t>
            </a:r>
            <a:endParaRPr lang="en-US" dirty="0"/>
          </a:p>
        </p:txBody>
      </p:sp>
      <p:pic>
        <p:nvPicPr>
          <p:cNvPr id="3" name="Picture 2"/>
          <p:cNvPicPr>
            <a:picLocks noChangeAspect="1"/>
          </p:cNvPicPr>
          <p:nvPr/>
        </p:nvPicPr>
        <p:blipFill>
          <a:blip r:embed="rId2"/>
          <a:stretch>
            <a:fillRect/>
          </a:stretch>
        </p:blipFill>
        <p:spPr>
          <a:xfrm>
            <a:off x="8010525" y="4136021"/>
            <a:ext cx="3848100" cy="2371725"/>
          </a:xfrm>
          <a:prstGeom prst="rect">
            <a:avLst/>
          </a:prstGeom>
          <a:ln>
            <a:solidFill>
              <a:schemeClr val="accent1"/>
            </a:solidFill>
          </a:ln>
        </p:spPr>
      </p:pic>
    </p:spTree>
    <p:extLst>
      <p:ext uri="{BB962C8B-B14F-4D97-AF65-F5344CB8AC3E}">
        <p14:creationId xmlns:p14="http://schemas.microsoft.com/office/powerpoint/2010/main" val="28029661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Intro</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Our experience is that there has been a great deal of </a:t>
            </a:r>
            <a:r>
              <a:rPr lang="en-US" sz="2000" dirty="0">
                <a:solidFill>
                  <a:srgbClr val="FF0000"/>
                </a:solidFill>
              </a:rPr>
              <a:t>improvement</a:t>
            </a:r>
            <a:r>
              <a:rPr lang="en-US" sz="2000" dirty="0"/>
              <a:t> in </a:t>
            </a:r>
            <a:r>
              <a:rPr lang="en-US" sz="2000" dirty="0">
                <a:solidFill>
                  <a:srgbClr val="FF0000"/>
                </a:solidFill>
              </a:rPr>
              <a:t>projects</a:t>
            </a:r>
            <a:r>
              <a:rPr lang="en-US" sz="2000" dirty="0"/>
              <a:t> over the </a:t>
            </a:r>
            <a:r>
              <a:rPr lang="en-US" sz="2000" dirty="0">
                <a:solidFill>
                  <a:srgbClr val="FF0000"/>
                </a:solidFill>
              </a:rPr>
              <a:t>last </a:t>
            </a:r>
            <a:r>
              <a:rPr lang="en-US" sz="2000" dirty="0" smtClean="0">
                <a:solidFill>
                  <a:srgbClr val="FF0000"/>
                </a:solidFill>
              </a:rPr>
              <a:t>decade</a:t>
            </a:r>
            <a:r>
              <a:rPr lang="en-US" sz="2000" dirty="0" smtClean="0"/>
              <a:t>.</a:t>
            </a:r>
          </a:p>
          <a:p>
            <a:pPr marL="457200">
              <a:buFont typeface="Wingdings" panose="05000000000000000000" pitchFamily="2" charset="2"/>
              <a:buChar char="§"/>
            </a:pPr>
            <a:r>
              <a:rPr lang="en-US" sz="2000" dirty="0" smtClean="0"/>
              <a:t>To </a:t>
            </a:r>
            <a:r>
              <a:rPr lang="en-US" sz="2000" dirty="0"/>
              <a:t>be more specific, we’ve seen the </a:t>
            </a:r>
            <a:r>
              <a:rPr lang="en-US" sz="2000" dirty="0">
                <a:solidFill>
                  <a:srgbClr val="FF0000"/>
                </a:solidFill>
              </a:rPr>
              <a:t>agile movement</a:t>
            </a:r>
            <a:r>
              <a:rPr lang="en-US" sz="2000" dirty="0"/>
              <a:t> make an impact on how projects deliver </a:t>
            </a:r>
            <a:r>
              <a:rPr lang="en-US" sz="2000" dirty="0">
                <a:solidFill>
                  <a:srgbClr val="FF0000"/>
                </a:solidFill>
              </a:rPr>
              <a:t>business value</a:t>
            </a:r>
            <a:r>
              <a:rPr lang="en-US" sz="2000" dirty="0"/>
              <a:t>. </a:t>
            </a:r>
            <a:endParaRPr lang="en-US" sz="2000" dirty="0" smtClean="0"/>
          </a:p>
          <a:p>
            <a:pPr marL="457200">
              <a:buFont typeface="Wingdings" panose="05000000000000000000" pitchFamily="2" charset="2"/>
              <a:buChar char="§"/>
            </a:pPr>
            <a:r>
              <a:rPr lang="en-US" sz="2000" dirty="0" smtClean="0"/>
              <a:t>The </a:t>
            </a:r>
            <a:r>
              <a:rPr lang="en-US" sz="2000" dirty="0"/>
              <a:t>focus of this book, when it comes to </a:t>
            </a:r>
            <a:r>
              <a:rPr lang="en-US" sz="2000" dirty="0">
                <a:solidFill>
                  <a:srgbClr val="FF0000"/>
                </a:solidFill>
              </a:rPr>
              <a:t>processes</a:t>
            </a:r>
            <a:r>
              <a:rPr lang="en-US" sz="2000" dirty="0"/>
              <a:t> </a:t>
            </a:r>
            <a:r>
              <a:rPr lang="en-US" sz="2000" dirty="0">
                <a:solidFill>
                  <a:srgbClr val="0070C0"/>
                </a:solidFill>
              </a:rPr>
              <a:t>and</a:t>
            </a:r>
            <a:r>
              <a:rPr lang="en-US" sz="2000" dirty="0"/>
              <a:t> </a:t>
            </a:r>
            <a:r>
              <a:rPr lang="en-US" sz="2000" dirty="0">
                <a:solidFill>
                  <a:srgbClr val="FF0000"/>
                </a:solidFill>
              </a:rPr>
              <a:t>frameworks</a:t>
            </a:r>
            <a:r>
              <a:rPr lang="en-US" sz="2000" dirty="0"/>
              <a:t>, is on </a:t>
            </a:r>
            <a:r>
              <a:rPr lang="en-US" sz="2000" dirty="0">
                <a:solidFill>
                  <a:srgbClr val="FF0000"/>
                </a:solidFill>
              </a:rPr>
              <a:t>agile methods</a:t>
            </a:r>
            <a:r>
              <a:rPr lang="en-US" sz="2000" dirty="0"/>
              <a:t> </a:t>
            </a:r>
            <a:r>
              <a:rPr lang="en-US" sz="2000" dirty="0" smtClean="0"/>
              <a:t>like</a:t>
            </a:r>
          </a:p>
          <a:p>
            <a:pPr marL="690563" lvl="1" indent="-233363">
              <a:buFont typeface="Wingdings" panose="05000000000000000000" pitchFamily="2" charset="2"/>
              <a:buChar char="ü"/>
            </a:pPr>
            <a:r>
              <a:rPr lang="en-US" dirty="0" smtClean="0"/>
              <a:t>Scrum</a:t>
            </a:r>
          </a:p>
          <a:p>
            <a:pPr marL="690563" lvl="1" indent="-233363">
              <a:buFont typeface="Wingdings" panose="05000000000000000000" pitchFamily="2" charset="2"/>
              <a:buChar char="ü"/>
            </a:pPr>
            <a:r>
              <a:rPr lang="en-US" dirty="0" smtClean="0"/>
              <a:t>XP</a:t>
            </a:r>
          </a:p>
          <a:p>
            <a:pPr marL="457200">
              <a:buFont typeface="Wingdings" panose="05000000000000000000" pitchFamily="2" charset="2"/>
              <a:buChar char="§"/>
            </a:pPr>
            <a:r>
              <a:rPr lang="en-US" sz="2000" dirty="0" smtClean="0"/>
              <a:t>The </a:t>
            </a:r>
            <a:r>
              <a:rPr lang="en-US" sz="2000" dirty="0"/>
              <a:t>reason is simply that </a:t>
            </a:r>
            <a:r>
              <a:rPr lang="en-US" sz="2000" dirty="0">
                <a:solidFill>
                  <a:srgbClr val="FF0000"/>
                </a:solidFill>
              </a:rPr>
              <a:t>agile</a:t>
            </a:r>
            <a:r>
              <a:rPr lang="en-US" sz="2000" dirty="0"/>
              <a:t> </a:t>
            </a:r>
            <a:r>
              <a:rPr lang="en-US" sz="2000" dirty="0">
                <a:solidFill>
                  <a:srgbClr val="0070C0"/>
                </a:solidFill>
              </a:rPr>
              <a:t>fits nicely </a:t>
            </a:r>
            <a:r>
              <a:rPr lang="en-US" sz="2000" dirty="0"/>
              <a:t>with the concept of </a:t>
            </a:r>
            <a:r>
              <a:rPr lang="en-US" sz="2000" dirty="0" smtClean="0">
                <a:solidFill>
                  <a:srgbClr val="FF0000"/>
                </a:solidFill>
              </a:rPr>
              <a:t>ALM</a:t>
            </a:r>
            <a:r>
              <a:rPr lang="en-US" sz="2000" dirty="0" smtClean="0"/>
              <a:t>.</a:t>
            </a:r>
          </a:p>
          <a:p>
            <a:pPr marL="457200">
              <a:buFont typeface="Wingdings" panose="05000000000000000000" pitchFamily="2" charset="2"/>
              <a:buChar char="§"/>
            </a:pPr>
            <a:r>
              <a:rPr lang="en-US" sz="2000" dirty="0" smtClean="0"/>
              <a:t>This </a:t>
            </a:r>
            <a:r>
              <a:rPr lang="en-US" sz="2000" dirty="0"/>
              <a:t>chapter looks at how you can use Scrum as an </a:t>
            </a:r>
            <a:r>
              <a:rPr lang="en-US" sz="2000" dirty="0">
                <a:solidFill>
                  <a:srgbClr val="FF0000"/>
                </a:solidFill>
              </a:rPr>
              <a:t>agile</a:t>
            </a:r>
            <a:r>
              <a:rPr lang="en-US" sz="2000" dirty="0"/>
              <a:t> </a:t>
            </a:r>
            <a:r>
              <a:rPr lang="en-US" sz="2000" dirty="0">
                <a:solidFill>
                  <a:srgbClr val="FF0000"/>
                </a:solidFill>
              </a:rPr>
              <a:t>project-management</a:t>
            </a:r>
            <a:r>
              <a:rPr lang="en-US" sz="2000" dirty="0"/>
              <a:t> </a:t>
            </a:r>
            <a:r>
              <a:rPr lang="en-US" sz="2000" dirty="0">
                <a:solidFill>
                  <a:srgbClr val="FF0000"/>
                </a:solidFill>
              </a:rPr>
              <a:t>model</a:t>
            </a:r>
            <a:r>
              <a:rPr lang="en-US" sz="2000" dirty="0"/>
              <a:t> to deliver </a:t>
            </a:r>
            <a:r>
              <a:rPr lang="en-US" sz="2000" dirty="0" smtClean="0">
                <a:solidFill>
                  <a:srgbClr val="0070C0"/>
                </a:solidFill>
              </a:rPr>
              <a:t>software</a:t>
            </a:r>
            <a:r>
              <a:rPr lang="en-US" sz="2000" dirty="0" smtClean="0"/>
              <a:t>.</a:t>
            </a:r>
          </a:p>
          <a:p>
            <a:pPr marL="457200">
              <a:buFont typeface="Wingdings" panose="05000000000000000000" pitchFamily="2" charset="2"/>
              <a:buChar char="§"/>
            </a:pPr>
            <a:r>
              <a:rPr lang="en-US" sz="2000" dirty="0" smtClean="0"/>
              <a:t>We </a:t>
            </a:r>
            <a:r>
              <a:rPr lang="en-US" sz="2000" dirty="0"/>
              <a:t>cover the </a:t>
            </a:r>
            <a:r>
              <a:rPr lang="en-US" sz="2000" dirty="0">
                <a:solidFill>
                  <a:srgbClr val="FF0000"/>
                </a:solidFill>
              </a:rPr>
              <a:t>Scrum</a:t>
            </a:r>
            <a:r>
              <a:rPr lang="en-US" sz="2000" dirty="0">
                <a:solidFill>
                  <a:srgbClr val="0070C0"/>
                </a:solidFill>
              </a:rPr>
              <a:t> </a:t>
            </a:r>
            <a:r>
              <a:rPr lang="en-US" sz="2000" dirty="0">
                <a:solidFill>
                  <a:srgbClr val="FF0000"/>
                </a:solidFill>
              </a:rPr>
              <a:t>process</a:t>
            </a:r>
            <a:r>
              <a:rPr lang="en-US" sz="2000" dirty="0">
                <a:solidFill>
                  <a:srgbClr val="0070C0"/>
                </a:solidFill>
              </a:rPr>
              <a:t> in-depth</a:t>
            </a:r>
            <a:r>
              <a:rPr lang="en-US" sz="2000" dirty="0"/>
              <a:t>, including how you </a:t>
            </a:r>
            <a:r>
              <a:rPr lang="en-US" sz="2000" dirty="0" smtClean="0"/>
              <a:t>can </a:t>
            </a:r>
            <a:r>
              <a:rPr lang="en-US" sz="2000" dirty="0"/>
              <a:t>use </a:t>
            </a:r>
            <a:r>
              <a:rPr lang="en-US" sz="2000" dirty="0">
                <a:solidFill>
                  <a:srgbClr val="FF0000"/>
                </a:solidFill>
              </a:rPr>
              <a:t>Scrum</a:t>
            </a:r>
            <a:r>
              <a:rPr lang="en-US" sz="2000" dirty="0"/>
              <a:t> </a:t>
            </a:r>
            <a:r>
              <a:rPr lang="en-US" sz="2000" dirty="0">
                <a:solidFill>
                  <a:srgbClr val="0070C0"/>
                </a:solidFill>
              </a:rPr>
              <a:t>and</a:t>
            </a:r>
            <a:r>
              <a:rPr lang="en-US" sz="2000" dirty="0"/>
              <a:t> </a:t>
            </a:r>
            <a:r>
              <a:rPr lang="en-US" sz="2000" dirty="0">
                <a:solidFill>
                  <a:srgbClr val="FF0000"/>
                </a:solidFill>
              </a:rPr>
              <a:t>agile</a:t>
            </a:r>
            <a:r>
              <a:rPr lang="en-US" sz="2000" dirty="0"/>
              <a:t> </a:t>
            </a:r>
            <a:r>
              <a:rPr lang="en-US" sz="2000" dirty="0">
                <a:solidFill>
                  <a:srgbClr val="0070C0"/>
                </a:solidFill>
              </a:rPr>
              <a:t>practices</a:t>
            </a:r>
            <a:r>
              <a:rPr lang="en-US" sz="2000" dirty="0"/>
              <a:t> such </a:t>
            </a:r>
            <a:r>
              <a:rPr lang="en-US" sz="2000" dirty="0" smtClean="0"/>
              <a:t>as </a:t>
            </a:r>
            <a:r>
              <a:rPr lang="en-US" sz="2000" dirty="0" smtClean="0">
                <a:solidFill>
                  <a:srgbClr val="FF0000"/>
                </a:solidFill>
              </a:rPr>
              <a:t>agile </a:t>
            </a:r>
            <a:r>
              <a:rPr lang="en-US" sz="2000" dirty="0">
                <a:solidFill>
                  <a:srgbClr val="FF0000"/>
                </a:solidFill>
              </a:rPr>
              <a:t>estimation </a:t>
            </a:r>
            <a:r>
              <a:rPr lang="en-US" sz="2000" dirty="0">
                <a:solidFill>
                  <a:srgbClr val="0070C0"/>
                </a:solidFill>
              </a:rPr>
              <a:t>and</a:t>
            </a:r>
            <a:r>
              <a:rPr lang="en-US" sz="2000" dirty="0">
                <a:solidFill>
                  <a:srgbClr val="FF0000"/>
                </a:solidFill>
              </a:rPr>
              <a:t> planning</a:t>
            </a:r>
            <a:r>
              <a:rPr lang="en-US" sz="2000" dirty="0"/>
              <a:t> in </a:t>
            </a:r>
            <a:r>
              <a:rPr lang="en-US" sz="2000" dirty="0">
                <a:solidFill>
                  <a:srgbClr val="0070C0"/>
                </a:solidFill>
              </a:rPr>
              <a:t>combination</a:t>
            </a:r>
            <a:r>
              <a:rPr lang="en-US" sz="2000" dirty="0"/>
              <a:t> with an </a:t>
            </a:r>
            <a:r>
              <a:rPr lang="en-US" sz="2000" dirty="0">
                <a:solidFill>
                  <a:srgbClr val="FF0000"/>
                </a:solidFill>
              </a:rPr>
              <a:t>ALM </a:t>
            </a:r>
            <a:r>
              <a:rPr lang="en-US" sz="2000" dirty="0" smtClean="0">
                <a:solidFill>
                  <a:srgbClr val="FF0000"/>
                </a:solidFill>
              </a:rPr>
              <a:t>tool</a:t>
            </a:r>
            <a:r>
              <a:rPr lang="en-US" sz="2000" dirty="0" smtClean="0"/>
              <a:t>.</a:t>
            </a:r>
          </a:p>
          <a:p>
            <a:pPr marL="457200">
              <a:buFont typeface="Wingdings" panose="05000000000000000000" pitchFamily="2" charset="2"/>
              <a:buChar char="§"/>
            </a:pPr>
            <a:r>
              <a:rPr lang="en-US" sz="2000" dirty="0" smtClean="0"/>
              <a:t>This </a:t>
            </a:r>
            <a:r>
              <a:rPr lang="en-US" sz="2000" dirty="0"/>
              <a:t>chapter gives you insight into why agile and ALM are a good </a:t>
            </a:r>
            <a:r>
              <a:rPr lang="en-US" sz="2000" dirty="0" smtClean="0"/>
              <a:t>match.</a:t>
            </a:r>
          </a:p>
          <a:p>
            <a:pPr marL="457200">
              <a:buFont typeface="Wingdings" panose="05000000000000000000" pitchFamily="2" charset="2"/>
              <a:buChar char="§"/>
            </a:pPr>
            <a:r>
              <a:rPr lang="en-US" sz="2000" dirty="0" smtClean="0"/>
              <a:t>This </a:t>
            </a:r>
            <a:r>
              <a:rPr lang="en-US" sz="2000" dirty="0"/>
              <a:t>chapter also shows you some other agile processes that are </a:t>
            </a:r>
            <a:r>
              <a:rPr lang="en-US" sz="2000" dirty="0" smtClean="0"/>
              <a:t>popular.</a:t>
            </a:r>
          </a:p>
          <a:p>
            <a:pPr marL="457200">
              <a:buFont typeface="Wingdings" panose="05000000000000000000" pitchFamily="2" charset="2"/>
              <a:buChar char="§"/>
            </a:pPr>
            <a:r>
              <a:rPr lang="en-US" sz="2000" dirty="0" smtClean="0"/>
              <a:t>Scrum </a:t>
            </a:r>
            <a:r>
              <a:rPr lang="en-US" sz="2000" dirty="0"/>
              <a:t>in itself is a great framework, but some projects and organizations need another process to help run their projects</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119</a:t>
            </a:fld>
            <a:endParaRPr lang="en-US"/>
          </a:p>
        </p:txBody>
      </p:sp>
    </p:spTree>
    <p:extLst>
      <p:ext uri="{BB962C8B-B14F-4D97-AF65-F5344CB8AC3E}">
        <p14:creationId xmlns:p14="http://schemas.microsoft.com/office/powerpoint/2010/main" val="3221112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Section 1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normAutofit lnSpcReduction="10000"/>
          </a:bodyPr>
          <a:lstStyle/>
          <a:p>
            <a:pPr marL="457200">
              <a:buFont typeface="Wingdings" panose="05000000000000000000" pitchFamily="2" charset="2"/>
              <a:buChar char="§"/>
            </a:pPr>
            <a:r>
              <a:rPr lang="en-US" dirty="0">
                <a:solidFill>
                  <a:srgbClr val="0070C0"/>
                </a:solidFill>
              </a:rPr>
              <a:t>User experience (UX) design team:</a:t>
            </a:r>
            <a:r>
              <a:rPr lang="en-US" dirty="0"/>
              <a:t> </a:t>
            </a:r>
            <a:r>
              <a:rPr lang="en-US" dirty="0">
                <a:solidFill>
                  <a:srgbClr val="FF0000"/>
                </a:solidFill>
              </a:rPr>
              <a:t>UX design</a:t>
            </a:r>
            <a:r>
              <a:rPr lang="en-US" dirty="0"/>
              <a:t> should be a </a:t>
            </a:r>
            <a:r>
              <a:rPr lang="en-US" dirty="0">
                <a:solidFill>
                  <a:srgbClr val="FF0000"/>
                </a:solidFill>
              </a:rPr>
              <a:t>core deliverable</a:t>
            </a:r>
            <a:r>
              <a:rPr lang="en-US" dirty="0"/>
              <a:t> and not something you leave to the developers to handle.</a:t>
            </a:r>
          </a:p>
          <a:p>
            <a:pPr marL="457200" indent="0">
              <a:buNone/>
            </a:pPr>
            <a:r>
              <a:rPr lang="en-US" dirty="0"/>
              <a:t>Unfortunately, it’s often overlooked; it should be given more consideration. It’s important to have close collaboration between the UX team (which could be just one person) and the development team.</a:t>
            </a:r>
          </a:p>
          <a:p>
            <a:pPr marL="457200" indent="0">
              <a:buNone/>
            </a:pPr>
            <a:r>
              <a:rPr lang="en-US" sz="2000" dirty="0" smtClean="0"/>
              <a:t>The </a:t>
            </a:r>
            <a:r>
              <a:rPr lang="en-US" sz="2000" dirty="0"/>
              <a:t>best solution is obviously to have a </a:t>
            </a:r>
            <a:r>
              <a:rPr lang="en-US" sz="2000" dirty="0">
                <a:solidFill>
                  <a:srgbClr val="FF0000"/>
                </a:solidFill>
              </a:rPr>
              <a:t>UX expert </a:t>
            </a:r>
            <a:r>
              <a:rPr lang="en-US" sz="2000" dirty="0"/>
              <a:t>on the development team throughout the project, but sometimes that isn’t </a:t>
            </a:r>
            <a:r>
              <a:rPr lang="en-US" sz="2000" dirty="0" smtClean="0"/>
              <a:t>possible.</a:t>
            </a:r>
          </a:p>
          <a:p>
            <a:pPr marL="457200" indent="0">
              <a:buNone/>
            </a:pPr>
            <a:r>
              <a:rPr lang="en-US" sz="2000" dirty="0" smtClean="0"/>
              <a:t>The </a:t>
            </a:r>
            <a:r>
              <a:rPr lang="en-US" sz="2000" dirty="0"/>
              <a:t>UX design is important in making sure users can perceive the value of the </a:t>
            </a:r>
            <a:r>
              <a:rPr lang="en-US" sz="2000" dirty="0" smtClean="0"/>
              <a:t>system.</a:t>
            </a:r>
          </a:p>
          <a:p>
            <a:pPr marL="457200" indent="0">
              <a:buNone/>
            </a:pPr>
            <a:r>
              <a:rPr lang="en-US" sz="2000" dirty="0" smtClean="0"/>
              <a:t>You </a:t>
            </a:r>
            <a:r>
              <a:rPr lang="en-US" sz="2000" dirty="0"/>
              <a:t>can write the best business logic in the world, but if the UX is badly designed, users probably won’t think the system is any good. </a:t>
            </a:r>
            <a:endParaRPr lang="en-US" sz="2000" dirty="0" smtClean="0"/>
          </a:p>
          <a:p>
            <a:pPr marL="457200">
              <a:buFont typeface="Wingdings" panose="05000000000000000000" pitchFamily="2" charset="2"/>
              <a:buChar char="§"/>
            </a:pPr>
            <a:r>
              <a:rPr lang="en-US" sz="2000" dirty="0">
                <a:solidFill>
                  <a:srgbClr val="0070C0"/>
                </a:solidFill>
              </a:rPr>
              <a:t>Database administrators (DBAs):</a:t>
            </a:r>
            <a:r>
              <a:rPr lang="en-US" sz="2000" dirty="0"/>
              <a:t> Almost every business system or application uses a database in some way. </a:t>
            </a:r>
            <a:endParaRPr lang="en-US" sz="2000" dirty="0" smtClean="0"/>
          </a:p>
          <a:p>
            <a:pPr marL="457200" indent="0">
              <a:buNone/>
            </a:pPr>
            <a:r>
              <a:rPr lang="en-US" sz="2000" dirty="0" smtClean="0"/>
              <a:t>DBAs </a:t>
            </a:r>
            <a:r>
              <a:rPr lang="en-US" sz="2000" dirty="0"/>
              <a:t>can make your databases run like lightning with good up-time, so it’s essential to use their expertise in any project involving a </a:t>
            </a:r>
            <a:r>
              <a:rPr lang="en-US" sz="2000" dirty="0" smtClean="0"/>
              <a:t>database.</a:t>
            </a:r>
          </a:p>
          <a:p>
            <a:pPr marL="457200" indent="0">
              <a:buNone/>
            </a:pPr>
            <a:r>
              <a:rPr lang="en-US" sz="2000" dirty="0" smtClean="0"/>
              <a:t>Be </a:t>
            </a:r>
            <a:r>
              <a:rPr lang="en-US" sz="2000" dirty="0"/>
              <a:t>nice to them; they can give you lots of tips about how to make a smarter </a:t>
            </a:r>
            <a:r>
              <a:rPr lang="en-US" sz="2000" dirty="0" smtClean="0"/>
              <a:t>system.</a:t>
            </a:r>
          </a:p>
          <a:p>
            <a:pPr marL="457200" indent="0">
              <a:buNone/>
            </a:pPr>
            <a:r>
              <a:rPr lang="en-US" sz="2000" dirty="0" smtClean="0"/>
              <a:t>Alas </a:t>
            </a:r>
            <a:r>
              <a:rPr lang="en-US" sz="2000" dirty="0"/>
              <a:t>for DBAs, developers handle this work more and more frequently. This means developers are expected to have </a:t>
            </a:r>
            <a:r>
              <a:rPr lang="en-US" sz="2000" dirty="0">
                <a:solidFill>
                  <a:srgbClr val="FF0000"/>
                </a:solidFill>
              </a:rPr>
              <a:t>vertical knowledge</a:t>
            </a:r>
            <a:r>
              <a:rPr lang="en-US" sz="2000" dirty="0"/>
              <a:t> and not just focus on </a:t>
            </a:r>
            <a:r>
              <a:rPr lang="en-US" sz="2000" dirty="0" smtClean="0"/>
              <a:t>coding.</a:t>
            </a:r>
          </a:p>
        </p:txBody>
      </p:sp>
      <p:sp>
        <p:nvSpPr>
          <p:cNvPr id="3" name="Date Placeholder 2"/>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12</a:t>
            </a:fld>
            <a:endParaRPr lang="en-US"/>
          </a:p>
        </p:txBody>
      </p:sp>
    </p:spTree>
    <p:extLst>
      <p:ext uri="{BB962C8B-B14F-4D97-AF65-F5344CB8AC3E}">
        <p14:creationId xmlns:p14="http://schemas.microsoft.com/office/powerpoint/2010/main" val="13305690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The Scrum Framework</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Next is one of our favorite </a:t>
            </a:r>
            <a:r>
              <a:rPr lang="en-US" sz="2000" dirty="0">
                <a:solidFill>
                  <a:srgbClr val="FF0000"/>
                </a:solidFill>
              </a:rPr>
              <a:t>development models</a:t>
            </a:r>
            <a:r>
              <a:rPr lang="en-US" sz="2000" dirty="0"/>
              <a:t>: </a:t>
            </a:r>
            <a:r>
              <a:rPr lang="en-US" sz="2000" dirty="0" smtClean="0">
                <a:solidFill>
                  <a:srgbClr val="FF0000"/>
                </a:solidFill>
              </a:rPr>
              <a:t>Scrum</a:t>
            </a:r>
            <a:r>
              <a:rPr lang="en-US" sz="2000" dirty="0" smtClean="0"/>
              <a:t>.</a:t>
            </a:r>
          </a:p>
          <a:p>
            <a:pPr marL="457200">
              <a:buFont typeface="Wingdings" panose="05000000000000000000" pitchFamily="2" charset="2"/>
              <a:buChar char="§"/>
            </a:pPr>
            <a:r>
              <a:rPr lang="en-US" sz="2000" dirty="0" smtClean="0"/>
              <a:t>With </a:t>
            </a:r>
            <a:r>
              <a:rPr lang="en-US" sz="2000" dirty="0"/>
              <a:t>all the attention Scrum has been getting in recent years, you may be misled into believing it’s a fairly new </a:t>
            </a:r>
            <a:r>
              <a:rPr lang="en-US" sz="2000" dirty="0" smtClean="0"/>
              <a:t>model.</a:t>
            </a:r>
          </a:p>
          <a:p>
            <a:pPr marL="457200">
              <a:buFont typeface="Wingdings" panose="05000000000000000000" pitchFamily="2" charset="2"/>
              <a:buChar char="§"/>
            </a:pPr>
            <a:r>
              <a:rPr lang="en-US" sz="2000" dirty="0" smtClean="0"/>
              <a:t>The </a:t>
            </a:r>
            <a:r>
              <a:rPr lang="en-US" sz="2000" dirty="0"/>
              <a:t>truth is that the Scrum approach, although not called Scrum at the time, was first presented as “</a:t>
            </a:r>
            <a:r>
              <a:rPr lang="en-US" sz="2000" dirty="0">
                <a:solidFill>
                  <a:srgbClr val="FF0000"/>
                </a:solidFill>
              </a:rPr>
              <a:t>the rugby approach</a:t>
            </a:r>
            <a:r>
              <a:rPr lang="en-US" sz="2000" dirty="0"/>
              <a:t>” in </a:t>
            </a:r>
            <a:r>
              <a:rPr lang="en-US" sz="2000" dirty="0" smtClean="0">
                <a:solidFill>
                  <a:srgbClr val="FF0000"/>
                </a:solidFill>
              </a:rPr>
              <a:t>1986</a:t>
            </a:r>
            <a:r>
              <a:rPr lang="en-US" sz="2000" dirty="0" smtClean="0"/>
              <a:t>.</a:t>
            </a:r>
          </a:p>
          <a:p>
            <a:pPr marL="457200">
              <a:buFont typeface="Wingdings" panose="05000000000000000000" pitchFamily="2" charset="2"/>
              <a:buChar char="§"/>
            </a:pPr>
            <a:r>
              <a:rPr lang="en-US" sz="2000" dirty="0" smtClean="0"/>
              <a:t>In </a:t>
            </a:r>
            <a:r>
              <a:rPr lang="en-US" sz="2000" dirty="0"/>
              <a:t>the </a:t>
            </a:r>
            <a:r>
              <a:rPr lang="en-US" sz="2000" dirty="0" smtClean="0"/>
              <a:t>January-February </a:t>
            </a:r>
            <a:r>
              <a:rPr lang="en-US" sz="2000" dirty="0"/>
              <a:t>1986 issue of the Harvard Business Review , Hirotaka Takeuchi and Ikujiro Nonaka described this approach for the first </a:t>
            </a:r>
            <a:r>
              <a:rPr lang="en-US" sz="2000" dirty="0" smtClean="0"/>
              <a:t>time.</a:t>
            </a:r>
          </a:p>
          <a:p>
            <a:pPr marL="457200">
              <a:buFont typeface="Wingdings" panose="05000000000000000000" pitchFamily="2" charset="2"/>
              <a:buChar char="§"/>
            </a:pPr>
            <a:r>
              <a:rPr lang="en-US" sz="2000" dirty="0" smtClean="0"/>
              <a:t>In </a:t>
            </a:r>
            <a:r>
              <a:rPr lang="en-US" sz="2000" dirty="0"/>
              <a:t>the article, they argued that small cross-functional teams produced the best results from a historical </a:t>
            </a:r>
            <a:r>
              <a:rPr lang="en-US" sz="2000" dirty="0" smtClean="0"/>
              <a:t>viewpoint.</a:t>
            </a:r>
          </a:p>
          <a:p>
            <a:pPr marL="457200">
              <a:buFont typeface="Wingdings" panose="05000000000000000000" pitchFamily="2" charset="2"/>
              <a:buChar char="§"/>
            </a:pPr>
            <a:r>
              <a:rPr lang="en-US" sz="2000" dirty="0" smtClean="0"/>
              <a:t>It </a:t>
            </a:r>
            <a:r>
              <a:rPr lang="en-US" sz="2000" dirty="0"/>
              <a:t>wasn’t until </a:t>
            </a:r>
            <a:r>
              <a:rPr lang="en-US" sz="2000" dirty="0">
                <a:solidFill>
                  <a:srgbClr val="FF0000"/>
                </a:solidFill>
              </a:rPr>
              <a:t>1990</a:t>
            </a:r>
            <a:r>
              <a:rPr lang="en-US" sz="2000" dirty="0"/>
              <a:t>, however, that the rugby approach was referred to as </a:t>
            </a:r>
            <a:r>
              <a:rPr lang="en-US" sz="2000" dirty="0" smtClean="0">
                <a:solidFill>
                  <a:srgbClr val="FF0000"/>
                </a:solidFill>
              </a:rPr>
              <a:t>Scrum</a:t>
            </a:r>
            <a:r>
              <a:rPr lang="en-US" sz="2000" dirty="0" smtClean="0"/>
              <a:t>.</a:t>
            </a:r>
          </a:p>
          <a:p>
            <a:pPr marL="457200">
              <a:buFont typeface="Wingdings" panose="05000000000000000000" pitchFamily="2" charset="2"/>
              <a:buChar char="§"/>
            </a:pPr>
            <a:r>
              <a:rPr lang="en-US" sz="2000" dirty="0" smtClean="0"/>
              <a:t>In </a:t>
            </a:r>
            <a:r>
              <a:rPr lang="en-US" sz="2000" dirty="0"/>
              <a:t>1990, Peter DeGrace and Leslie Hulet </a:t>
            </a:r>
            <a:r>
              <a:rPr lang="en-US" sz="2000" dirty="0" smtClean="0"/>
              <a:t>Stahl </a:t>
            </a:r>
            <a:r>
              <a:rPr lang="en-US" sz="2000" dirty="0"/>
              <a:t>highlighted this term from Takeuchi’s and Nonaka’s original </a:t>
            </a:r>
            <a:r>
              <a:rPr lang="en-US" sz="2000" dirty="0" smtClean="0"/>
              <a:t>article.</a:t>
            </a:r>
          </a:p>
          <a:p>
            <a:pPr marL="457200">
              <a:buFont typeface="Wingdings" panose="05000000000000000000" pitchFamily="2" charset="2"/>
              <a:buChar char="§"/>
            </a:pPr>
            <a:r>
              <a:rPr lang="en-US" sz="2000" dirty="0" smtClean="0"/>
              <a:t>The </a:t>
            </a:r>
            <a:r>
              <a:rPr lang="en-US" sz="2000" dirty="0"/>
              <a:t>term comes from </a:t>
            </a:r>
            <a:r>
              <a:rPr lang="en-US" sz="2000" dirty="0">
                <a:solidFill>
                  <a:srgbClr val="FF0000"/>
                </a:solidFill>
              </a:rPr>
              <a:t>rugby originally</a:t>
            </a:r>
            <a:r>
              <a:rPr lang="en-US" sz="2000" dirty="0"/>
              <a:t> (see </a:t>
            </a:r>
            <a:r>
              <a:rPr lang="en-US" sz="2000" dirty="0">
                <a:solidFill>
                  <a:srgbClr val="FF0000"/>
                </a:solidFill>
              </a:rPr>
              <a:t>Figure 3-1</a:t>
            </a:r>
            <a:r>
              <a:rPr lang="en-US" sz="2000" dirty="0"/>
              <a:t> ), where it means the quick, safe, and fair restart of a rugby game after a minor infringement or </a:t>
            </a:r>
            <a:r>
              <a:rPr lang="en-US" sz="2000" dirty="0" smtClean="0"/>
              <a:t>stoppage.</a:t>
            </a:r>
          </a:p>
        </p:txBody>
      </p:sp>
      <p:sp>
        <p:nvSpPr>
          <p:cNvPr id="3" name="Date Placeholder 2"/>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120</a:t>
            </a:fld>
            <a:endParaRPr lang="en-US"/>
          </a:p>
        </p:txBody>
      </p:sp>
    </p:spTree>
    <p:extLst>
      <p:ext uri="{BB962C8B-B14F-4D97-AF65-F5344CB8AC3E}">
        <p14:creationId xmlns:p14="http://schemas.microsoft.com/office/powerpoint/2010/main" val="308303456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The Scrum Framework						</a:t>
            </a:r>
            <a:r>
              <a:rPr lang="en-US" dirty="0"/>
              <a:t> </a:t>
            </a:r>
            <a:r>
              <a:rPr lang="en-US" dirty="0" smtClean="0"/>
              <a:t>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normAutofit/>
          </a:bodyPr>
          <a:lstStyle/>
          <a:p>
            <a:pPr marL="457200">
              <a:buFont typeface="Wingdings" panose="05000000000000000000" pitchFamily="2" charset="2"/>
              <a:buChar char="§"/>
            </a:pPr>
            <a:r>
              <a:rPr lang="en-US" dirty="0" smtClean="0"/>
              <a:t>This </a:t>
            </a:r>
            <a:r>
              <a:rPr lang="en-US" dirty="0"/>
              <a:t>is also the source of the following quotation: </a:t>
            </a:r>
            <a:r>
              <a:rPr lang="en-US" i="1" dirty="0">
                <a:solidFill>
                  <a:srgbClr val="0070C0"/>
                </a:solidFill>
              </a:rPr>
              <a:t>A scrum is formed in the field when eight players from each team, bound together in three rows for each team, close up with their opponents so that the heads of the front rows are interlocked.</a:t>
            </a:r>
            <a:r>
              <a:rPr lang="en-US" dirty="0"/>
              <a:t> </a:t>
            </a:r>
          </a:p>
          <a:p>
            <a:pPr marL="457200">
              <a:buFont typeface="Wingdings" panose="05000000000000000000" pitchFamily="2" charset="2"/>
              <a:buChar char="§"/>
            </a:pPr>
            <a:r>
              <a:rPr lang="en-US" sz="2000" dirty="0" smtClean="0"/>
              <a:t>This </a:t>
            </a:r>
            <a:r>
              <a:rPr lang="en-US" sz="2000" dirty="0">
                <a:solidFill>
                  <a:srgbClr val="0070C0"/>
                </a:solidFill>
              </a:rPr>
              <a:t>creates</a:t>
            </a:r>
            <a:r>
              <a:rPr lang="en-US" sz="2000" dirty="0"/>
              <a:t> a </a:t>
            </a:r>
            <a:r>
              <a:rPr lang="en-US" sz="2000" dirty="0">
                <a:solidFill>
                  <a:srgbClr val="FF0000"/>
                </a:solidFill>
              </a:rPr>
              <a:t>tunnel</a:t>
            </a:r>
            <a:r>
              <a:rPr lang="en-US" sz="2000" dirty="0"/>
              <a:t> into which a </a:t>
            </a:r>
            <a:r>
              <a:rPr lang="en-US" sz="2000" dirty="0">
                <a:solidFill>
                  <a:srgbClr val="FF0000"/>
                </a:solidFill>
              </a:rPr>
              <a:t>scrum-halt</a:t>
            </a:r>
            <a:r>
              <a:rPr lang="en-US" sz="2000" dirty="0"/>
              <a:t> throws in the ball so that front-row players can compete for possession by hooking the ball with either of their feet” Keep this definition in mind as we describe the development version of </a:t>
            </a:r>
            <a:r>
              <a:rPr lang="en-US" sz="2000" dirty="0" smtClean="0"/>
              <a:t>Scrum.</a:t>
            </a:r>
          </a:p>
          <a:p>
            <a:pPr marL="457200">
              <a:buFont typeface="Wingdings" panose="05000000000000000000" pitchFamily="2" charset="2"/>
              <a:buChar char="§"/>
            </a:pPr>
            <a:r>
              <a:rPr lang="en-US" sz="2000" dirty="0" smtClean="0"/>
              <a:t>Ken </a:t>
            </a:r>
            <a:r>
              <a:rPr lang="en-US" sz="2000" dirty="0"/>
              <a:t>Schwaber started using Scrum at his company in the early </a:t>
            </a:r>
            <a:r>
              <a:rPr lang="en-US" sz="2000" dirty="0" smtClean="0">
                <a:solidFill>
                  <a:srgbClr val="FF0000"/>
                </a:solidFill>
              </a:rPr>
              <a:t>1990s</a:t>
            </a:r>
            <a:r>
              <a:rPr lang="en-US" sz="2000" dirty="0" smtClean="0"/>
              <a:t>. But </a:t>
            </a:r>
            <a:r>
              <a:rPr lang="en-US" sz="2000" dirty="0"/>
              <a:t>to be fair, Jeff Sutherland was the first to call it </a:t>
            </a:r>
            <a:r>
              <a:rPr lang="en-US" sz="2000" dirty="0" smtClean="0"/>
              <a:t>Scrum.</a:t>
            </a:r>
          </a:p>
          <a:p>
            <a:pPr marL="457200">
              <a:buFont typeface="Wingdings" panose="05000000000000000000" pitchFamily="2" charset="2"/>
              <a:buChar char="§"/>
            </a:pPr>
            <a:r>
              <a:rPr lang="en-US" sz="2000" dirty="0" smtClean="0"/>
              <a:t>Schwaber </a:t>
            </a:r>
            <a:r>
              <a:rPr lang="en-US" sz="2000" dirty="0"/>
              <a:t>and Sutherland teamed up and presented this approach publicly in </a:t>
            </a:r>
            <a:r>
              <a:rPr lang="en-US" sz="2000" dirty="0">
                <a:solidFill>
                  <a:srgbClr val="FF0000"/>
                </a:solidFill>
              </a:rPr>
              <a:t>1996</a:t>
            </a:r>
            <a:r>
              <a:rPr lang="en-US" sz="2000" dirty="0"/>
              <a:t> at Object-Oriented Programming, Systems, Languages, and Applications (</a:t>
            </a:r>
            <a:r>
              <a:rPr lang="en-US" sz="2000" dirty="0">
                <a:solidFill>
                  <a:srgbClr val="FF0000"/>
                </a:solidFill>
              </a:rPr>
              <a:t>OOPSLA</a:t>
            </a:r>
            <a:r>
              <a:rPr lang="en-US" sz="2000" dirty="0"/>
              <a:t>) in Austin, </a:t>
            </a:r>
            <a:r>
              <a:rPr lang="en-US" sz="2000" dirty="0" smtClean="0"/>
              <a:t>Texas.</a:t>
            </a:r>
          </a:p>
          <a:p>
            <a:pPr marL="457200">
              <a:buFont typeface="Wingdings" panose="05000000000000000000" pitchFamily="2" charset="2"/>
              <a:buChar char="§"/>
            </a:pPr>
            <a:r>
              <a:rPr lang="en-US" sz="2000" dirty="0" smtClean="0"/>
              <a:t>They </a:t>
            </a:r>
            <a:r>
              <a:rPr lang="en-US" sz="2000" dirty="0"/>
              <a:t>collaborated to use their experience and industry best practices to refine the model until it achieved its present </a:t>
            </a:r>
            <a:r>
              <a:rPr lang="en-US" sz="2000" dirty="0" smtClean="0"/>
              <a:t>look.</a:t>
            </a:r>
          </a:p>
          <a:p>
            <a:pPr marL="457200">
              <a:buFont typeface="Wingdings" panose="05000000000000000000" pitchFamily="2" charset="2"/>
              <a:buChar char="§"/>
            </a:pPr>
            <a:r>
              <a:rPr lang="en-US" sz="2000" dirty="0" smtClean="0"/>
              <a:t>Schwaber described the model in </a:t>
            </a:r>
            <a:r>
              <a:rPr lang="en-US" sz="2000" dirty="0" smtClean="0">
                <a:solidFill>
                  <a:srgbClr val="FF0000"/>
                </a:solidFill>
              </a:rPr>
              <a:t>Agile Software Development with Scrum</a:t>
            </a:r>
            <a:r>
              <a:rPr lang="en-US" sz="2000" dirty="0" smtClean="0"/>
              <a:t> in </a:t>
            </a:r>
            <a:r>
              <a:rPr lang="en-US" sz="2000" dirty="0" smtClean="0">
                <a:solidFill>
                  <a:srgbClr val="FF0000"/>
                </a:solidFill>
              </a:rPr>
              <a:t>2001</a:t>
            </a:r>
            <a:r>
              <a:rPr lang="en-US" sz="2000" dirty="0" smtClean="0"/>
              <a:t>.</a:t>
            </a:r>
          </a:p>
          <a:p>
            <a:pPr marL="457200">
              <a:buFont typeface="Wingdings" panose="05000000000000000000" pitchFamily="2" charset="2"/>
              <a:buChar char="§"/>
            </a:pPr>
            <a:r>
              <a:rPr lang="en-US" sz="2000" dirty="0" smtClean="0"/>
              <a:t>Let’s continue bay looking at </a:t>
            </a:r>
            <a:r>
              <a:rPr lang="en-US" sz="2000" dirty="0" smtClean="0">
                <a:solidFill>
                  <a:srgbClr val="FF0000"/>
                </a:solidFill>
              </a:rPr>
              <a:t>empirical process control</a:t>
            </a:r>
            <a:r>
              <a:rPr lang="en-US" sz="2000" dirty="0" smtClean="0"/>
              <a:t> and see what that means in software development.</a:t>
            </a:r>
            <a:endParaRPr lang="en-US" sz="2000" dirty="0"/>
          </a:p>
        </p:txBody>
      </p:sp>
      <p:sp>
        <p:nvSpPr>
          <p:cNvPr id="3" name="Date Placeholder 2"/>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121</a:t>
            </a:fld>
            <a:endParaRPr lang="en-US"/>
          </a:p>
        </p:txBody>
      </p:sp>
    </p:spTree>
    <p:extLst>
      <p:ext uri="{BB962C8B-B14F-4D97-AF65-F5344CB8AC3E}">
        <p14:creationId xmlns:p14="http://schemas.microsoft.com/office/powerpoint/2010/main" val="343534311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3-1</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122</a:t>
            </a:fld>
            <a:endParaRPr lang="en-US" dirty="0"/>
          </a:p>
        </p:txBody>
      </p:sp>
      <p:pic>
        <p:nvPicPr>
          <p:cNvPr id="6" name="Picture 5"/>
          <p:cNvPicPr>
            <a:picLocks noChangeAspect="1"/>
          </p:cNvPicPr>
          <p:nvPr/>
        </p:nvPicPr>
        <p:blipFill>
          <a:blip r:embed="rId2"/>
          <a:stretch>
            <a:fillRect/>
          </a:stretch>
        </p:blipFill>
        <p:spPr>
          <a:xfrm>
            <a:off x="152400" y="1248031"/>
            <a:ext cx="7443068" cy="4490872"/>
          </a:xfrm>
          <a:prstGeom prst="rect">
            <a:avLst/>
          </a:prstGeom>
          <a:ln>
            <a:solidFill>
              <a:schemeClr val="accent1"/>
            </a:solidFill>
          </a:ln>
        </p:spPr>
      </p:pic>
    </p:spTree>
    <p:extLst>
      <p:ext uri="{BB962C8B-B14F-4D97-AF65-F5344CB8AC3E}">
        <p14:creationId xmlns:p14="http://schemas.microsoft.com/office/powerpoint/2010/main" val="305589502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Empirical Process </a:t>
            </a:r>
            <a:r>
              <a:rPr lang="en-US" dirty="0" smtClean="0"/>
              <a:t>Control</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What is this model, or framework, all about? First, let’s define </a:t>
            </a:r>
            <a:r>
              <a:rPr lang="en-US" sz="2000" dirty="0">
                <a:solidFill>
                  <a:srgbClr val="FF0000"/>
                </a:solidFill>
              </a:rPr>
              <a:t>two ways</a:t>
            </a:r>
            <a:r>
              <a:rPr lang="en-US" sz="2000" dirty="0"/>
              <a:t> </a:t>
            </a:r>
            <a:r>
              <a:rPr lang="en-US" sz="2000" dirty="0">
                <a:solidFill>
                  <a:srgbClr val="0070C0"/>
                </a:solidFill>
              </a:rPr>
              <a:t>to</a:t>
            </a:r>
            <a:r>
              <a:rPr lang="en-US" sz="2000" dirty="0"/>
              <a:t> </a:t>
            </a:r>
            <a:r>
              <a:rPr lang="en-US" sz="2000" dirty="0">
                <a:solidFill>
                  <a:srgbClr val="FF0000"/>
                </a:solidFill>
              </a:rPr>
              <a:t>solve </a:t>
            </a:r>
            <a:r>
              <a:rPr lang="en-US" sz="2000" dirty="0" smtClean="0">
                <a:solidFill>
                  <a:srgbClr val="FF0000"/>
                </a:solidFill>
              </a:rPr>
              <a:t>problems</a:t>
            </a:r>
            <a:r>
              <a:rPr lang="en-US" sz="2000" dirty="0" smtClean="0"/>
              <a:t>.</a:t>
            </a:r>
          </a:p>
          <a:p>
            <a:pPr marL="457200">
              <a:buFont typeface="Wingdings" panose="05000000000000000000" pitchFamily="2" charset="2"/>
              <a:buChar char="§"/>
            </a:pPr>
            <a:r>
              <a:rPr lang="en-US" sz="2000" dirty="0" smtClean="0"/>
              <a:t>We </a:t>
            </a:r>
            <a:r>
              <a:rPr lang="en-US" sz="2000" dirty="0"/>
              <a:t>touched on the issues with projects in Chapter </a:t>
            </a:r>
            <a:r>
              <a:rPr lang="en-US" sz="2000" dirty="0" smtClean="0"/>
              <a:t>1.</a:t>
            </a:r>
          </a:p>
          <a:p>
            <a:pPr marL="457200">
              <a:buFont typeface="Wingdings" panose="05000000000000000000" pitchFamily="2" charset="2"/>
              <a:buChar char="§"/>
            </a:pPr>
            <a:r>
              <a:rPr lang="en-US" sz="2000" dirty="0" smtClean="0"/>
              <a:t>When </a:t>
            </a:r>
            <a:r>
              <a:rPr lang="en-US" sz="2000" dirty="0"/>
              <a:t>you have an </a:t>
            </a:r>
            <a:r>
              <a:rPr lang="en-US" sz="2000" dirty="0">
                <a:solidFill>
                  <a:srgbClr val="FF0000"/>
                </a:solidFill>
              </a:rPr>
              <a:t>issue</a:t>
            </a:r>
            <a:r>
              <a:rPr lang="en-US" sz="2000" dirty="0"/>
              <a:t> that is similar time after time (like road construction, for example, or implementing a standard system), you pretty much know what to </a:t>
            </a:r>
            <a:r>
              <a:rPr lang="en-US" sz="2000" dirty="0">
                <a:solidFill>
                  <a:srgbClr val="FF0000"/>
                </a:solidFill>
              </a:rPr>
              <a:t>expect</a:t>
            </a:r>
            <a:r>
              <a:rPr lang="en-US" sz="2000" dirty="0"/>
              <a:t> from the </a:t>
            </a:r>
            <a:r>
              <a:rPr lang="en-US" sz="2000" dirty="0">
                <a:solidFill>
                  <a:srgbClr val="FF0000"/>
                </a:solidFill>
              </a:rPr>
              <a:t>various tasks at </a:t>
            </a:r>
            <a:r>
              <a:rPr lang="en-US" sz="2000" dirty="0" smtClean="0">
                <a:solidFill>
                  <a:srgbClr val="FF0000"/>
                </a:solidFill>
              </a:rPr>
              <a:t>hand</a:t>
            </a:r>
            <a:r>
              <a:rPr lang="en-US" sz="2000" dirty="0" smtClean="0"/>
              <a:t>.</a:t>
            </a:r>
          </a:p>
          <a:p>
            <a:pPr marL="690563" lvl="1" indent="-233363">
              <a:buFont typeface="Wingdings" panose="05000000000000000000" pitchFamily="2" charset="2"/>
              <a:buChar char="ü"/>
            </a:pPr>
            <a:r>
              <a:rPr lang="en-US" dirty="0" smtClean="0"/>
              <a:t>You </a:t>
            </a:r>
            <a:r>
              <a:rPr lang="en-US" dirty="0"/>
              <a:t>can then easily </a:t>
            </a:r>
            <a:r>
              <a:rPr lang="en-US" dirty="0">
                <a:solidFill>
                  <a:srgbClr val="FF0000"/>
                </a:solidFill>
              </a:rPr>
              <a:t>use </a:t>
            </a:r>
            <a:r>
              <a:rPr lang="en-US" dirty="0">
                <a:solidFill>
                  <a:srgbClr val="0070C0"/>
                </a:solidFill>
              </a:rPr>
              <a:t>a</a:t>
            </a:r>
            <a:r>
              <a:rPr lang="en-US" dirty="0">
                <a:solidFill>
                  <a:srgbClr val="FF0000"/>
                </a:solidFill>
              </a:rPr>
              <a:t> process</a:t>
            </a:r>
            <a:r>
              <a:rPr lang="en-US" dirty="0"/>
              <a:t>—the </a:t>
            </a:r>
            <a:r>
              <a:rPr lang="en-US" dirty="0">
                <a:solidFill>
                  <a:srgbClr val="FF0000"/>
                </a:solidFill>
              </a:rPr>
              <a:t>Waterfall model</a:t>
            </a:r>
            <a:r>
              <a:rPr lang="en-US" dirty="0"/>
              <a:t>, perhaps—that produces acceptable-quality output over and over </a:t>
            </a:r>
            <a:r>
              <a:rPr lang="en-US" dirty="0" smtClean="0"/>
              <a:t>again.</a:t>
            </a:r>
          </a:p>
          <a:p>
            <a:pPr marL="690563" lvl="1" indent="-233363">
              <a:buFont typeface="Wingdings" panose="05000000000000000000" pitchFamily="2" charset="2"/>
              <a:buChar char="ü"/>
            </a:pPr>
            <a:r>
              <a:rPr lang="en-US" sz="2000" dirty="0" smtClean="0"/>
              <a:t>This </a:t>
            </a:r>
            <a:r>
              <a:rPr lang="en-US" sz="2000" dirty="0"/>
              <a:t>approach is called </a:t>
            </a:r>
            <a:r>
              <a:rPr lang="en-US" sz="2000" dirty="0">
                <a:solidFill>
                  <a:srgbClr val="FF0000"/>
                </a:solidFill>
              </a:rPr>
              <a:t>defined process </a:t>
            </a:r>
            <a:r>
              <a:rPr lang="en-US" sz="2000" dirty="0" smtClean="0">
                <a:solidFill>
                  <a:srgbClr val="FF0000"/>
                </a:solidFill>
              </a:rPr>
              <a:t>control</a:t>
            </a:r>
            <a:r>
              <a:rPr lang="en-US" sz="2000" dirty="0" smtClean="0"/>
              <a:t>.</a:t>
            </a:r>
          </a:p>
          <a:p>
            <a:pPr marL="457200">
              <a:buFont typeface="Wingdings" panose="05000000000000000000" pitchFamily="2" charset="2"/>
              <a:buChar char="§"/>
            </a:pPr>
            <a:r>
              <a:rPr lang="en-US" sz="2000" dirty="0"/>
              <a:t>When it comes to a more </a:t>
            </a:r>
            <a:r>
              <a:rPr lang="en-US" sz="2000" dirty="0">
                <a:solidFill>
                  <a:srgbClr val="FF0000"/>
                </a:solidFill>
              </a:rPr>
              <a:t>complex problem</a:t>
            </a:r>
            <a:r>
              <a:rPr lang="en-US" sz="2000" dirty="0"/>
              <a:t>, however, like building a </a:t>
            </a:r>
            <a:r>
              <a:rPr lang="en-US" sz="2000" dirty="0">
                <a:solidFill>
                  <a:srgbClr val="FF0000"/>
                </a:solidFill>
              </a:rPr>
              <a:t>software </a:t>
            </a:r>
            <a:r>
              <a:rPr lang="en-US" sz="2000" dirty="0">
                <a:solidFill>
                  <a:srgbClr val="0070C0"/>
                </a:solidFill>
              </a:rPr>
              <a:t>system</a:t>
            </a:r>
            <a:r>
              <a:rPr lang="en-US" sz="2000" dirty="0"/>
              <a:t>, you saw earlier that the </a:t>
            </a:r>
            <a:r>
              <a:rPr lang="en-US" sz="2000" dirty="0">
                <a:solidFill>
                  <a:srgbClr val="FF0000"/>
                </a:solidFill>
              </a:rPr>
              <a:t>traditional models</a:t>
            </a:r>
            <a:r>
              <a:rPr lang="en-US" sz="2000" dirty="0"/>
              <a:t> don’t </a:t>
            </a:r>
            <a:r>
              <a:rPr lang="en-US" sz="2000" dirty="0" smtClean="0"/>
              <a:t>work.</a:t>
            </a:r>
          </a:p>
          <a:p>
            <a:pPr marL="690563" lvl="1">
              <a:buFont typeface="Wingdings" panose="05000000000000000000" pitchFamily="2" charset="2"/>
              <a:buChar char="ü"/>
            </a:pPr>
            <a:r>
              <a:rPr lang="en-US" dirty="0" smtClean="0"/>
              <a:t>You </a:t>
            </a:r>
            <a:r>
              <a:rPr lang="en-US" dirty="0"/>
              <a:t>then must use something called </a:t>
            </a:r>
            <a:r>
              <a:rPr lang="en-US" dirty="0">
                <a:solidFill>
                  <a:srgbClr val="FF0000"/>
                </a:solidFill>
              </a:rPr>
              <a:t>empirical process </a:t>
            </a:r>
            <a:r>
              <a:rPr lang="en-US" dirty="0" smtClean="0">
                <a:solidFill>
                  <a:srgbClr val="FF0000"/>
                </a:solidFill>
              </a:rPr>
              <a:t>control</a:t>
            </a:r>
            <a:r>
              <a:rPr lang="en-US" dirty="0" smtClean="0"/>
              <a:t>, </a:t>
            </a:r>
            <a:r>
              <a:rPr lang="en-US" dirty="0"/>
              <a:t>according to </a:t>
            </a:r>
            <a:r>
              <a:rPr lang="en-US" dirty="0" smtClean="0">
                <a:solidFill>
                  <a:srgbClr val="0070C0"/>
                </a:solidFill>
              </a:rPr>
              <a:t>Schwaber</a:t>
            </a:r>
            <a:r>
              <a:rPr lang="en-US" dirty="0" smtClean="0"/>
              <a:t>.</a:t>
            </a:r>
          </a:p>
          <a:p>
            <a:pPr marL="457200">
              <a:buFont typeface="Wingdings" panose="05000000000000000000" pitchFamily="2" charset="2"/>
              <a:buChar char="§"/>
            </a:pPr>
            <a:r>
              <a:rPr lang="en-US" sz="2000" dirty="0" smtClean="0"/>
              <a:t>Empirical </a:t>
            </a:r>
            <a:r>
              <a:rPr lang="en-US" sz="2000" dirty="0"/>
              <a:t>process control has </a:t>
            </a:r>
            <a:r>
              <a:rPr lang="en-US" sz="2000" dirty="0">
                <a:solidFill>
                  <a:srgbClr val="FF0000"/>
                </a:solidFill>
              </a:rPr>
              <a:t>three legs</a:t>
            </a:r>
            <a:r>
              <a:rPr lang="en-US" sz="2000" dirty="0"/>
              <a:t> to stand on: </a:t>
            </a:r>
          </a:p>
          <a:p>
            <a:pPr marL="685800">
              <a:buFont typeface="Wingdings" panose="05000000000000000000" pitchFamily="2" charset="2"/>
              <a:buChar char="ü"/>
            </a:pPr>
            <a:r>
              <a:rPr lang="en-US" sz="2000" dirty="0" smtClean="0"/>
              <a:t>Transparency</a:t>
            </a:r>
          </a:p>
          <a:p>
            <a:pPr marL="685800">
              <a:buFont typeface="Wingdings" panose="05000000000000000000" pitchFamily="2" charset="2"/>
              <a:buChar char="ü"/>
            </a:pPr>
            <a:r>
              <a:rPr lang="en-US" sz="2000" dirty="0" smtClean="0"/>
              <a:t>Inspection</a:t>
            </a:r>
          </a:p>
          <a:p>
            <a:pPr marL="685800">
              <a:buFont typeface="Wingdings" panose="05000000000000000000" pitchFamily="2" charset="2"/>
              <a:buChar char="ü"/>
            </a:pPr>
            <a:r>
              <a:rPr lang="en-US" sz="2000" dirty="0" smtClean="0"/>
              <a:t>Adaptation</a:t>
            </a:r>
            <a:endParaRPr lang="en-US" sz="2000" dirty="0"/>
          </a:p>
        </p:txBody>
      </p:sp>
      <p:sp>
        <p:nvSpPr>
          <p:cNvPr id="3" name="Date Placeholder 2"/>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123</a:t>
            </a:fld>
            <a:endParaRPr lang="en-US"/>
          </a:p>
        </p:txBody>
      </p:sp>
    </p:spTree>
    <p:extLst>
      <p:ext uri="{BB962C8B-B14F-4D97-AF65-F5344CB8AC3E}">
        <p14:creationId xmlns:p14="http://schemas.microsoft.com/office/powerpoint/2010/main" val="2572123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Empirical Process </a:t>
            </a:r>
            <a:r>
              <a:rPr lang="en-US" dirty="0" smtClean="0"/>
              <a:t>Control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a:t>Schwaber reuses the example of </a:t>
            </a:r>
            <a:r>
              <a:rPr lang="en-US" dirty="0">
                <a:solidFill>
                  <a:srgbClr val="FF0000"/>
                </a:solidFill>
              </a:rPr>
              <a:t>code review</a:t>
            </a:r>
            <a:r>
              <a:rPr lang="en-US" dirty="0"/>
              <a:t> when he discusses empirical process control. </a:t>
            </a:r>
          </a:p>
          <a:p>
            <a:pPr lvl="2"/>
            <a:r>
              <a:rPr lang="en-US" dirty="0"/>
              <a:t>“The code is reviewed against </a:t>
            </a:r>
            <a:r>
              <a:rPr lang="en-US" dirty="0">
                <a:solidFill>
                  <a:srgbClr val="FF0000"/>
                </a:solidFill>
              </a:rPr>
              <a:t>coding standards</a:t>
            </a:r>
            <a:r>
              <a:rPr lang="en-US" dirty="0"/>
              <a:t> and </a:t>
            </a:r>
            <a:r>
              <a:rPr lang="en-US" dirty="0">
                <a:solidFill>
                  <a:srgbClr val="0070C0"/>
                </a:solidFill>
              </a:rPr>
              <a:t>industry</a:t>
            </a:r>
            <a:r>
              <a:rPr lang="en-US" dirty="0"/>
              <a:t> </a:t>
            </a:r>
            <a:r>
              <a:rPr lang="en-US" dirty="0">
                <a:solidFill>
                  <a:srgbClr val="FF0000"/>
                </a:solidFill>
              </a:rPr>
              <a:t>best practices</a:t>
            </a:r>
            <a:r>
              <a:rPr lang="en-US" dirty="0"/>
              <a:t>.</a:t>
            </a:r>
          </a:p>
          <a:p>
            <a:pPr lvl="1"/>
            <a:r>
              <a:rPr lang="en-US" dirty="0">
                <a:solidFill>
                  <a:srgbClr val="FF0000"/>
                </a:solidFill>
              </a:rPr>
              <a:t>Everyone involved</a:t>
            </a:r>
            <a:r>
              <a:rPr lang="en-US" dirty="0"/>
              <a:t> in the review fully and mutually understands </a:t>
            </a:r>
            <a:r>
              <a:rPr lang="en-US" dirty="0" smtClean="0"/>
              <a:t>these</a:t>
            </a:r>
          </a:p>
          <a:p>
            <a:pPr lvl="2"/>
            <a:r>
              <a:rPr lang="en-US" dirty="0" smtClean="0"/>
              <a:t>Standards</a:t>
            </a:r>
          </a:p>
          <a:p>
            <a:pPr lvl="2"/>
            <a:r>
              <a:rPr lang="en-US" dirty="0" smtClean="0"/>
              <a:t>best practices</a:t>
            </a:r>
            <a:endParaRPr lang="en-US" dirty="0"/>
          </a:p>
          <a:p>
            <a:pPr lvl="1"/>
            <a:r>
              <a:rPr lang="en-US" dirty="0"/>
              <a:t>The code review occurs whenever someone feels that a section of code is complete.</a:t>
            </a:r>
          </a:p>
          <a:p>
            <a:pPr lvl="1"/>
            <a:r>
              <a:rPr lang="en-US" dirty="0"/>
              <a:t>The most experienced developers review the code, and their comments and suggestions lead to the developer adjusting his or her code.”</a:t>
            </a:r>
          </a:p>
          <a:p>
            <a:pPr lvl="1"/>
            <a:r>
              <a:rPr lang="en-US" dirty="0"/>
              <a:t>Simple, isn’t it? We could not have said it better ourselves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124</a:t>
            </a:fld>
            <a:endParaRPr lang="en-US" dirty="0"/>
          </a:p>
        </p:txBody>
      </p:sp>
    </p:spTree>
    <p:extLst>
      <p:ext uri="{BB962C8B-B14F-4D97-AF65-F5344CB8AC3E}">
        <p14:creationId xmlns:p14="http://schemas.microsoft.com/office/powerpoint/2010/main" val="4395130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Three Legs of Empirical Process Control</a:t>
            </a:r>
            <a:endParaRPr lang="en-US" dirty="0"/>
          </a:p>
        </p:txBody>
      </p:sp>
      <p:sp>
        <p:nvSpPr>
          <p:cNvPr id="7" name="Content Placeholder 6"/>
          <p:cNvSpPr>
            <a:spLocks noGrp="1"/>
          </p:cNvSpPr>
          <p:nvPr>
            <p:ph idx="1"/>
          </p:nvPr>
        </p:nvSpPr>
        <p:spPr/>
        <p:txBody>
          <a:bodyPr/>
          <a:lstStyle/>
          <a:p>
            <a:pPr marL="233363" lvl="0" indent="-233363"/>
            <a:r>
              <a:rPr lang="en-US" dirty="0" smtClean="0">
                <a:solidFill>
                  <a:prstClr val="black"/>
                </a:solidFill>
              </a:rPr>
              <a:t>The Three Legs are explained below:</a:t>
            </a:r>
          </a:p>
          <a:p>
            <a:pPr marL="457200" lvl="0">
              <a:buFont typeface="Wingdings" panose="05000000000000000000" pitchFamily="2" charset="2"/>
              <a:buChar char="§"/>
            </a:pPr>
            <a:r>
              <a:rPr lang="en-US" dirty="0" smtClean="0">
                <a:solidFill>
                  <a:prstClr val="black"/>
                </a:solidFill>
              </a:rPr>
              <a:t>“</a:t>
            </a:r>
            <a:r>
              <a:rPr lang="en-US" dirty="0">
                <a:solidFill>
                  <a:srgbClr val="FF0000"/>
                </a:solidFill>
              </a:rPr>
              <a:t>Transparency</a:t>
            </a:r>
            <a:r>
              <a:rPr lang="en-US" dirty="0">
                <a:solidFill>
                  <a:prstClr val="black"/>
                </a:solidFill>
              </a:rPr>
              <a:t> means that the aspects of the process that affect the outcome must be visible to those controlling the process.”</a:t>
            </a:r>
          </a:p>
          <a:p>
            <a:pPr marL="685800" lvl="0">
              <a:buFont typeface="Wingdings" panose="05000000000000000000" pitchFamily="2" charset="2"/>
              <a:buChar char="ü"/>
            </a:pPr>
            <a:r>
              <a:rPr lang="en-US" dirty="0">
                <a:solidFill>
                  <a:prstClr val="black"/>
                </a:solidFill>
              </a:rPr>
              <a:t>This means to be able to approve the outcome, you must agree on the criteria for the outcome.</a:t>
            </a:r>
          </a:p>
          <a:p>
            <a:pPr marL="685800" lvl="0">
              <a:buFont typeface="Wingdings" panose="05000000000000000000" pitchFamily="2" charset="2"/>
              <a:buChar char="ü"/>
            </a:pPr>
            <a:r>
              <a:rPr lang="en-US" dirty="0">
                <a:solidFill>
                  <a:prstClr val="black"/>
                </a:solidFill>
              </a:rPr>
              <a:t>Two people can’t say they’re “done” with a task unless they both agree on what the criteria for “done” are.</a:t>
            </a:r>
          </a:p>
          <a:p>
            <a:pPr marL="457200" lvl="0">
              <a:buFont typeface="Wingdings" panose="05000000000000000000" pitchFamily="2" charset="2"/>
              <a:buChar char="§"/>
            </a:pPr>
            <a:r>
              <a:rPr lang="en-US" dirty="0">
                <a:solidFill>
                  <a:prstClr val="black"/>
                </a:solidFill>
              </a:rPr>
              <a:t>The next leg is </a:t>
            </a:r>
            <a:r>
              <a:rPr lang="en-US" dirty="0">
                <a:solidFill>
                  <a:srgbClr val="FF0000"/>
                </a:solidFill>
              </a:rPr>
              <a:t>inspection</a:t>
            </a:r>
            <a:r>
              <a:rPr lang="en-US" dirty="0">
                <a:solidFill>
                  <a:prstClr val="black"/>
                </a:solidFill>
              </a:rPr>
              <a:t>. The process must be </a:t>
            </a:r>
            <a:r>
              <a:rPr lang="en-US" dirty="0">
                <a:solidFill>
                  <a:srgbClr val="FF0000"/>
                </a:solidFill>
              </a:rPr>
              <a:t>inspected</a:t>
            </a:r>
            <a:r>
              <a:rPr lang="en-US" dirty="0">
                <a:solidFill>
                  <a:prstClr val="black"/>
                </a:solidFill>
              </a:rPr>
              <a:t> as </a:t>
            </a:r>
            <a:r>
              <a:rPr lang="en-US" dirty="0">
                <a:solidFill>
                  <a:srgbClr val="FF0000"/>
                </a:solidFill>
              </a:rPr>
              <a:t>frequently</a:t>
            </a:r>
            <a:r>
              <a:rPr lang="en-US" dirty="0">
                <a:solidFill>
                  <a:prstClr val="black"/>
                </a:solidFill>
              </a:rPr>
              <a:t> as necessary to find </a:t>
            </a:r>
            <a:r>
              <a:rPr lang="en-US" dirty="0">
                <a:solidFill>
                  <a:srgbClr val="FF0000"/>
                </a:solidFill>
              </a:rPr>
              <a:t>unacceptable variances</a:t>
            </a:r>
            <a:r>
              <a:rPr lang="en-US" dirty="0">
                <a:solidFill>
                  <a:prstClr val="black"/>
                </a:solidFill>
              </a:rPr>
              <a:t> in it.</a:t>
            </a:r>
          </a:p>
          <a:p>
            <a:pPr marL="685800" lvl="0">
              <a:buFont typeface="Wingdings" panose="05000000000000000000" pitchFamily="2" charset="2"/>
              <a:buChar char="ü"/>
            </a:pPr>
            <a:r>
              <a:rPr lang="en-US" dirty="0">
                <a:solidFill>
                  <a:prstClr val="black"/>
                </a:solidFill>
              </a:rPr>
              <a:t>Because any inspection may lead to a need to make changes to the process itself, you also need to </a:t>
            </a:r>
            <a:r>
              <a:rPr lang="en-US" dirty="0">
                <a:solidFill>
                  <a:srgbClr val="FF0000"/>
                </a:solidFill>
              </a:rPr>
              <a:t>revise</a:t>
            </a:r>
            <a:r>
              <a:rPr lang="en-US" dirty="0">
                <a:solidFill>
                  <a:prstClr val="black"/>
                </a:solidFill>
              </a:rPr>
              <a:t> the </a:t>
            </a:r>
            <a:r>
              <a:rPr lang="en-US" dirty="0">
                <a:solidFill>
                  <a:srgbClr val="FF0000"/>
                </a:solidFill>
              </a:rPr>
              <a:t>inspections</a:t>
            </a:r>
            <a:r>
              <a:rPr lang="en-US" dirty="0">
                <a:solidFill>
                  <a:prstClr val="black"/>
                </a:solidFill>
              </a:rPr>
              <a:t> to fit the </a:t>
            </a:r>
            <a:r>
              <a:rPr lang="en-US" dirty="0">
                <a:solidFill>
                  <a:srgbClr val="FF0000"/>
                </a:solidFill>
              </a:rPr>
              <a:t>new process</a:t>
            </a:r>
            <a:r>
              <a:rPr lang="en-US" dirty="0">
                <a:solidFill>
                  <a:prstClr val="black"/>
                </a:solidFill>
              </a:rPr>
              <a:t>.</a:t>
            </a:r>
          </a:p>
          <a:p>
            <a:pPr marL="685800" lvl="0">
              <a:buFont typeface="Wingdings" panose="05000000000000000000" pitchFamily="2" charset="2"/>
              <a:buChar char="ü"/>
            </a:pPr>
            <a:r>
              <a:rPr lang="en-US" dirty="0">
                <a:solidFill>
                  <a:prstClr val="black"/>
                </a:solidFill>
              </a:rPr>
              <a:t>To accomplish this, you need skilled </a:t>
            </a:r>
            <a:r>
              <a:rPr lang="en-US" dirty="0">
                <a:solidFill>
                  <a:srgbClr val="FF0000"/>
                </a:solidFill>
              </a:rPr>
              <a:t>inspectors</a:t>
            </a:r>
            <a:r>
              <a:rPr lang="en-US" dirty="0">
                <a:solidFill>
                  <a:prstClr val="black"/>
                </a:solidFill>
              </a:rPr>
              <a:t> who know what they’re inspecting.</a:t>
            </a:r>
          </a:p>
          <a:p>
            <a:pPr marL="457200" lvl="0">
              <a:buFont typeface="Wingdings" panose="05000000000000000000" pitchFamily="2" charset="2"/>
              <a:buChar char="§"/>
            </a:pPr>
            <a:r>
              <a:rPr lang="en-US" dirty="0">
                <a:solidFill>
                  <a:prstClr val="black"/>
                </a:solidFill>
              </a:rPr>
              <a:t>The last leg is </a:t>
            </a:r>
            <a:r>
              <a:rPr lang="en-US" dirty="0">
                <a:solidFill>
                  <a:srgbClr val="FF0000"/>
                </a:solidFill>
              </a:rPr>
              <a:t>adaptation</a:t>
            </a:r>
            <a:r>
              <a:rPr lang="en-US" dirty="0">
                <a:solidFill>
                  <a:prstClr val="black"/>
                </a:solidFill>
              </a:rPr>
              <a:t>. An inspection may lead to a change in the process: this is one example of an adaptation</a:t>
            </a:r>
            <a:r>
              <a:rPr lang="en-US" dirty="0" smtClean="0">
                <a:solidFill>
                  <a:prstClr val="black"/>
                </a:solidFill>
              </a:rPr>
              <a:t>.</a:t>
            </a:r>
          </a:p>
          <a:p>
            <a:pPr marL="685800" lvl="0">
              <a:buFont typeface="Wingdings" panose="05000000000000000000" pitchFamily="2" charset="2"/>
              <a:buChar char="ü"/>
            </a:pPr>
            <a:r>
              <a:rPr lang="en-US" dirty="0" smtClean="0">
                <a:solidFill>
                  <a:prstClr val="black"/>
                </a:solidFill>
              </a:rPr>
              <a:t>Another is that you must adapt the </a:t>
            </a:r>
            <a:r>
              <a:rPr lang="en-US" dirty="0" smtClean="0">
                <a:solidFill>
                  <a:srgbClr val="FF0000"/>
                </a:solidFill>
              </a:rPr>
              <a:t>material being processed </a:t>
            </a:r>
            <a:r>
              <a:rPr lang="en-US" dirty="0" smtClean="0">
                <a:solidFill>
                  <a:prstClr val="black"/>
                </a:solidFill>
              </a:rPr>
              <a:t>as a result of an inspection.</a:t>
            </a:r>
          </a:p>
          <a:p>
            <a:pPr marL="685800" lvl="0">
              <a:buFont typeface="Wingdings" panose="05000000000000000000" pitchFamily="2" charset="2"/>
              <a:buChar char="ü"/>
            </a:pPr>
            <a:r>
              <a:rPr lang="en-US" dirty="0" smtClean="0">
                <a:solidFill>
                  <a:prstClr val="black"/>
                </a:solidFill>
              </a:rPr>
              <a:t>All adaptations must be made as quickly as possible to minimize deviation later.</a:t>
            </a:r>
            <a:endParaRPr lang="en-US" dirty="0">
              <a:solidFill>
                <a:prstClr val="black"/>
              </a:solidFill>
            </a:endParaRPr>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125</a:t>
            </a:fld>
            <a:endParaRPr lang="en-US" dirty="0"/>
          </a:p>
        </p:txBody>
      </p:sp>
    </p:spTree>
    <p:extLst>
      <p:ext uri="{BB962C8B-B14F-4D97-AF65-F5344CB8AC3E}">
        <p14:creationId xmlns:p14="http://schemas.microsoft.com/office/powerpoint/2010/main" val="397639506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Complexity in </a:t>
            </a:r>
            <a:r>
              <a:rPr lang="en-US" dirty="0" smtClean="0"/>
              <a:t>Projects</a:t>
            </a:r>
            <a:endParaRPr lang="en-US" dirty="0"/>
          </a:p>
        </p:txBody>
      </p:sp>
      <p:sp>
        <p:nvSpPr>
          <p:cNvPr id="4" name="Content Placeholder 3"/>
          <p:cNvSpPr>
            <a:spLocks noGrp="1"/>
          </p:cNvSpPr>
          <p:nvPr>
            <p:ph idx="1"/>
          </p:nvPr>
        </p:nvSpPr>
        <p:spPr/>
        <p:txBody>
          <a:bodyPr/>
          <a:lstStyle/>
          <a:p>
            <a:r>
              <a:rPr lang="en-US" dirty="0"/>
              <a:t>What makes a software development process so </a:t>
            </a:r>
            <a:r>
              <a:rPr lang="en-US" dirty="0" smtClean="0"/>
              <a:t>complex?</a:t>
            </a:r>
          </a:p>
          <a:p>
            <a:pPr lvl="1"/>
            <a:r>
              <a:rPr lang="en-US" dirty="0" smtClean="0"/>
              <a:t>We </a:t>
            </a:r>
            <a:r>
              <a:rPr lang="en-US" dirty="0"/>
              <a:t>discussed this a little previously, but let’s dive deeper </a:t>
            </a:r>
            <a:r>
              <a:rPr lang="en-US" dirty="0" smtClean="0"/>
              <a:t>here.</a:t>
            </a:r>
          </a:p>
          <a:p>
            <a:pPr lvl="1"/>
            <a:r>
              <a:rPr lang="en-US" dirty="0" smtClean="0"/>
              <a:t>In </a:t>
            </a:r>
            <a:r>
              <a:rPr lang="en-US" dirty="0"/>
              <a:t>theory, </a:t>
            </a:r>
            <a:r>
              <a:rPr lang="en-US" dirty="0">
                <a:solidFill>
                  <a:srgbClr val="FF0000"/>
                </a:solidFill>
              </a:rPr>
              <a:t>building</a:t>
            </a:r>
            <a:r>
              <a:rPr lang="en-US" dirty="0"/>
              <a:t> a </a:t>
            </a:r>
            <a:r>
              <a:rPr lang="en-US" dirty="0">
                <a:solidFill>
                  <a:srgbClr val="FF0000"/>
                </a:solidFill>
              </a:rPr>
              <a:t>software</a:t>
            </a:r>
            <a:r>
              <a:rPr lang="en-US" dirty="0"/>
              <a:t> system </a:t>
            </a:r>
            <a:r>
              <a:rPr lang="en-US" dirty="0">
                <a:solidFill>
                  <a:srgbClr val="FF0000"/>
                </a:solidFill>
              </a:rPr>
              <a:t>may seem</a:t>
            </a:r>
            <a:r>
              <a:rPr lang="en-US" dirty="0"/>
              <a:t> pretty </a:t>
            </a:r>
            <a:r>
              <a:rPr lang="en-US" dirty="0" smtClean="0">
                <a:solidFill>
                  <a:srgbClr val="FF0000"/>
                </a:solidFill>
              </a:rPr>
              <a:t>straightforward</a:t>
            </a:r>
            <a:r>
              <a:rPr lang="en-US" dirty="0" smtClean="0"/>
              <a:t>.</a:t>
            </a:r>
          </a:p>
          <a:p>
            <a:pPr lvl="2"/>
            <a:r>
              <a:rPr lang="en-US" dirty="0" smtClean="0"/>
              <a:t>You </a:t>
            </a:r>
            <a:r>
              <a:rPr lang="en-US" dirty="0"/>
              <a:t>write code that logically instructs the CPU to control the </a:t>
            </a:r>
            <a:r>
              <a:rPr lang="en-US" dirty="0" smtClean="0"/>
              <a:t>computer.</a:t>
            </a:r>
          </a:p>
          <a:p>
            <a:pPr lvl="2"/>
            <a:r>
              <a:rPr lang="en-US" dirty="0" smtClean="0"/>
              <a:t>How </a:t>
            </a:r>
            <a:r>
              <a:rPr lang="en-US" dirty="0"/>
              <a:t>hard can it be? Alas, it isn’t that simple, we’re </a:t>
            </a:r>
            <a:r>
              <a:rPr lang="en-US" dirty="0" smtClean="0"/>
              <a:t>afraid.</a:t>
            </a:r>
          </a:p>
          <a:p>
            <a:pPr lvl="1"/>
            <a:r>
              <a:rPr lang="en-US" dirty="0" smtClean="0"/>
              <a:t>The </a:t>
            </a:r>
            <a:r>
              <a:rPr lang="en-US" dirty="0">
                <a:solidFill>
                  <a:srgbClr val="FF0000"/>
                </a:solidFill>
              </a:rPr>
              <a:t>people</a:t>
            </a:r>
            <a:r>
              <a:rPr lang="en-US" dirty="0"/>
              <a:t> writing the </a:t>
            </a:r>
            <a:r>
              <a:rPr lang="en-US" dirty="0">
                <a:solidFill>
                  <a:srgbClr val="FF0000"/>
                </a:solidFill>
              </a:rPr>
              <a:t>code</a:t>
            </a:r>
            <a:r>
              <a:rPr lang="en-US" dirty="0"/>
              <a:t> are </a:t>
            </a:r>
            <a:r>
              <a:rPr lang="en-US" dirty="0">
                <a:solidFill>
                  <a:srgbClr val="FF0000"/>
                </a:solidFill>
              </a:rPr>
              <a:t>complex machines</a:t>
            </a:r>
            <a:r>
              <a:rPr lang="en-US" dirty="0"/>
              <a:t> in </a:t>
            </a:r>
            <a:r>
              <a:rPr lang="en-US" dirty="0" smtClean="0"/>
              <a:t>themselves.</a:t>
            </a:r>
          </a:p>
          <a:p>
            <a:pPr lvl="2"/>
            <a:r>
              <a:rPr lang="en-US" dirty="0" smtClean="0"/>
              <a:t>They </a:t>
            </a:r>
            <a:r>
              <a:rPr lang="en-US" dirty="0"/>
              <a:t>have different backgrounds, IQs, EQs, views, attitudes, and so </a:t>
            </a:r>
            <a:r>
              <a:rPr lang="en-US" dirty="0" smtClean="0"/>
              <a:t>on.</a:t>
            </a:r>
          </a:p>
          <a:p>
            <a:pPr lvl="2"/>
            <a:r>
              <a:rPr lang="en-US" dirty="0" smtClean="0"/>
              <a:t>Their </a:t>
            </a:r>
            <a:r>
              <a:rPr lang="en-US" dirty="0"/>
              <a:t>personal lives also add to their </a:t>
            </a:r>
            <a:r>
              <a:rPr lang="en-US" dirty="0" smtClean="0"/>
              <a:t>complexity.</a:t>
            </a:r>
          </a:p>
          <a:p>
            <a:pPr lvl="1"/>
            <a:r>
              <a:rPr lang="en-US" dirty="0" smtClean="0"/>
              <a:t>The </a:t>
            </a:r>
            <a:r>
              <a:rPr lang="en-US" dirty="0">
                <a:solidFill>
                  <a:srgbClr val="FF0000"/>
                </a:solidFill>
              </a:rPr>
              <a:t>requirements</a:t>
            </a:r>
            <a:r>
              <a:rPr lang="en-US" dirty="0"/>
              <a:t> may also be </a:t>
            </a:r>
            <a:r>
              <a:rPr lang="en-US" dirty="0">
                <a:solidFill>
                  <a:srgbClr val="FF0000"/>
                </a:solidFill>
              </a:rPr>
              <a:t>complex</a:t>
            </a:r>
            <a:r>
              <a:rPr lang="en-US" dirty="0"/>
              <a:t> and have a tendency to </a:t>
            </a:r>
            <a:r>
              <a:rPr lang="en-US" dirty="0">
                <a:solidFill>
                  <a:srgbClr val="FF0000"/>
                </a:solidFill>
              </a:rPr>
              <a:t>change over </a:t>
            </a:r>
            <a:r>
              <a:rPr lang="en-US" dirty="0" smtClean="0">
                <a:solidFill>
                  <a:srgbClr val="FF0000"/>
                </a:solidFill>
              </a:rPr>
              <a:t>time</a:t>
            </a:r>
            <a:r>
              <a:rPr lang="en-US" dirty="0" smtClean="0"/>
              <a:t>.</a:t>
            </a:r>
          </a:p>
          <a:p>
            <a:pPr lvl="2"/>
            <a:r>
              <a:rPr lang="en-US" dirty="0" smtClean="0"/>
              <a:t>According </a:t>
            </a:r>
            <a:r>
              <a:rPr lang="en-US" dirty="0"/>
              <a:t>to Schwaber, a large percentage of the requirements gathered at the beginning of a software project change during the </a:t>
            </a:r>
            <a:r>
              <a:rPr lang="en-US" dirty="0" smtClean="0"/>
              <a:t>project.</a:t>
            </a:r>
          </a:p>
          <a:p>
            <a:pPr lvl="2"/>
            <a:r>
              <a:rPr lang="en-US" dirty="0" smtClean="0"/>
              <a:t>And </a:t>
            </a:r>
            <a:r>
              <a:rPr lang="en-US" dirty="0">
                <a:solidFill>
                  <a:srgbClr val="FF0000"/>
                </a:solidFill>
              </a:rPr>
              <a:t>60%</a:t>
            </a:r>
            <a:r>
              <a:rPr lang="en-US" dirty="0"/>
              <a:t> of the </a:t>
            </a:r>
            <a:r>
              <a:rPr lang="en-US" dirty="0">
                <a:solidFill>
                  <a:srgbClr val="FF0000"/>
                </a:solidFill>
              </a:rPr>
              <a:t>features</a:t>
            </a:r>
            <a:r>
              <a:rPr lang="en-US" dirty="0"/>
              <a:t> you build are </a:t>
            </a:r>
            <a:r>
              <a:rPr lang="en-US" dirty="0">
                <a:solidFill>
                  <a:srgbClr val="FF0000"/>
                </a:solidFill>
              </a:rPr>
              <a:t>rarely or never used</a:t>
            </a:r>
            <a:r>
              <a:rPr lang="en-US" dirty="0"/>
              <a:t> in the </a:t>
            </a:r>
            <a:r>
              <a:rPr lang="en-US" dirty="0" smtClean="0"/>
              <a:t>end.</a:t>
            </a:r>
          </a:p>
          <a:p>
            <a:pPr lvl="1"/>
            <a:r>
              <a:rPr lang="en-US" dirty="0" smtClean="0"/>
              <a:t>Many </a:t>
            </a:r>
            <a:r>
              <a:rPr lang="en-US" dirty="0"/>
              <a:t>times in our projects, </a:t>
            </a:r>
            <a:r>
              <a:rPr lang="en-US" dirty="0">
                <a:solidFill>
                  <a:srgbClr val="FF0000"/>
                </a:solidFill>
              </a:rPr>
              <a:t>several people</a:t>
            </a:r>
            <a:r>
              <a:rPr lang="en-US" dirty="0"/>
              <a:t> at the </a:t>
            </a:r>
            <a:r>
              <a:rPr lang="en-US" dirty="0">
                <a:solidFill>
                  <a:srgbClr val="FF0000"/>
                </a:solidFill>
              </a:rPr>
              <a:t>customer site</a:t>
            </a:r>
            <a:r>
              <a:rPr lang="en-US" dirty="0"/>
              <a:t> are responsible for the </a:t>
            </a:r>
            <a:r>
              <a:rPr lang="en-US" dirty="0">
                <a:solidFill>
                  <a:srgbClr val="FF0000"/>
                </a:solidFill>
              </a:rPr>
              <a:t>requirements</a:t>
            </a:r>
            <a:r>
              <a:rPr lang="en-US" dirty="0"/>
              <a:t>. </a:t>
            </a:r>
            <a:endParaRPr lang="en-US" dirty="0" smtClean="0"/>
          </a:p>
          <a:p>
            <a:pPr lvl="2"/>
            <a:r>
              <a:rPr lang="en-US" dirty="0" smtClean="0"/>
              <a:t>Often </a:t>
            </a:r>
            <a:r>
              <a:rPr lang="en-US" dirty="0"/>
              <a:t>they have diverging agendas as to why and what to </a:t>
            </a:r>
            <a:r>
              <a:rPr lang="en-US" dirty="0" smtClean="0"/>
              <a:t>build.</a:t>
            </a:r>
          </a:p>
          <a:p>
            <a:pPr lvl="2"/>
            <a:r>
              <a:rPr lang="en-US" dirty="0" smtClean="0"/>
              <a:t>Often </a:t>
            </a:r>
            <a:r>
              <a:rPr lang="en-US" dirty="0"/>
              <a:t>the stakeholders have a hard time expressing what they really want</a:t>
            </a:r>
            <a:r>
              <a:rPr lang="en-US" dirty="0" smtClean="0"/>
              <a:t>.</a:t>
            </a:r>
            <a:endParaRPr lang="en-US" dirty="0"/>
          </a:p>
        </p:txBody>
      </p:sp>
      <p:sp>
        <p:nvSpPr>
          <p:cNvPr id="3" name="Date Placeholder 2"/>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126</a:t>
            </a:fld>
            <a:endParaRPr lang="en-US"/>
          </a:p>
        </p:txBody>
      </p:sp>
    </p:spTree>
    <p:extLst>
      <p:ext uri="{BB962C8B-B14F-4D97-AF65-F5344CB8AC3E}">
        <p14:creationId xmlns:p14="http://schemas.microsoft.com/office/powerpoint/2010/main" val="320007223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Complexity in </a:t>
            </a:r>
            <a:r>
              <a:rPr lang="en-US" dirty="0" smtClean="0"/>
              <a:t>Projects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lstStyle/>
          <a:p>
            <a:pPr lvl="2"/>
            <a:r>
              <a:rPr lang="en-US" dirty="0" smtClean="0"/>
              <a:t>Only </a:t>
            </a:r>
            <a:r>
              <a:rPr lang="en-US" dirty="0"/>
              <a:t>when they see a </a:t>
            </a:r>
            <a:r>
              <a:rPr lang="en-US" dirty="0">
                <a:solidFill>
                  <a:srgbClr val="FF0000"/>
                </a:solidFill>
              </a:rPr>
              <a:t>first prototype</a:t>
            </a:r>
            <a:r>
              <a:rPr lang="en-US" dirty="0"/>
              <a:t> of the system do they fully begin to see the possibilities of the software, and only then can they begin to understand what they </a:t>
            </a:r>
            <a:r>
              <a:rPr lang="en-US" dirty="0" smtClean="0"/>
              <a:t>want.</a:t>
            </a:r>
          </a:p>
          <a:p>
            <a:pPr lvl="1"/>
            <a:r>
              <a:rPr lang="en-US" dirty="0" smtClean="0">
                <a:solidFill>
                  <a:srgbClr val="FF0000"/>
                </a:solidFill>
              </a:rPr>
              <a:t>Rarely</a:t>
            </a:r>
            <a:r>
              <a:rPr lang="en-US" dirty="0" smtClean="0"/>
              <a:t> </a:t>
            </a:r>
            <a:r>
              <a:rPr lang="en-US" dirty="0"/>
              <a:t>is it the case that just </a:t>
            </a:r>
            <a:r>
              <a:rPr lang="en-US" dirty="0">
                <a:solidFill>
                  <a:srgbClr val="FF0000"/>
                </a:solidFill>
              </a:rPr>
              <a:t>one computer</a:t>
            </a:r>
            <a:r>
              <a:rPr lang="en-US" dirty="0"/>
              <a:t> is involved in a system, </a:t>
            </a:r>
            <a:r>
              <a:rPr lang="en-US" dirty="0" smtClean="0"/>
              <a:t>either.</a:t>
            </a:r>
          </a:p>
          <a:p>
            <a:pPr lvl="2"/>
            <a:r>
              <a:rPr lang="en-US" dirty="0" smtClean="0"/>
              <a:t>Generally </a:t>
            </a:r>
            <a:r>
              <a:rPr lang="en-US" dirty="0"/>
              <a:t>there is interaction among several </a:t>
            </a:r>
            <a:r>
              <a:rPr lang="en-US" dirty="0" smtClean="0"/>
              <a:t>machines.</a:t>
            </a:r>
          </a:p>
          <a:p>
            <a:pPr lvl="2"/>
            <a:r>
              <a:rPr lang="en-US" dirty="0" smtClean="0"/>
              <a:t>You </a:t>
            </a:r>
            <a:r>
              <a:rPr lang="en-US" dirty="0"/>
              <a:t>may </a:t>
            </a:r>
            <a:r>
              <a:rPr lang="en-US" dirty="0" smtClean="0"/>
              <a:t>have</a:t>
            </a:r>
          </a:p>
          <a:p>
            <a:pPr lvl="3"/>
            <a:r>
              <a:rPr lang="en-US" dirty="0" smtClean="0"/>
              <a:t>a </a:t>
            </a:r>
            <a:r>
              <a:rPr lang="en-US" dirty="0">
                <a:solidFill>
                  <a:srgbClr val="FF0000"/>
                </a:solidFill>
              </a:rPr>
              <a:t>web farm</a:t>
            </a:r>
            <a:r>
              <a:rPr lang="en-US" dirty="0"/>
              <a:t> for your </a:t>
            </a:r>
            <a:r>
              <a:rPr lang="en-US" dirty="0" smtClean="0"/>
              <a:t>GUI</a:t>
            </a:r>
          </a:p>
          <a:p>
            <a:pPr lvl="3"/>
            <a:r>
              <a:rPr lang="en-US" dirty="0" smtClean="0"/>
              <a:t>a </a:t>
            </a:r>
            <a:r>
              <a:rPr lang="en-US" dirty="0">
                <a:solidFill>
                  <a:srgbClr val="FF0000"/>
                </a:solidFill>
              </a:rPr>
              <a:t>cluster</a:t>
            </a:r>
            <a:r>
              <a:rPr lang="en-US" dirty="0"/>
              <a:t> for your application </a:t>
            </a:r>
            <a:r>
              <a:rPr lang="en-US" dirty="0" smtClean="0"/>
              <a:t>tier</a:t>
            </a:r>
          </a:p>
          <a:p>
            <a:pPr lvl="3"/>
            <a:r>
              <a:rPr lang="en-US" dirty="0" smtClean="0"/>
              <a:t>a </a:t>
            </a:r>
            <a:r>
              <a:rPr lang="en-US" dirty="0"/>
              <a:t>backend SQL </a:t>
            </a:r>
            <a:r>
              <a:rPr lang="en-US" dirty="0" smtClean="0"/>
              <a:t>server</a:t>
            </a:r>
          </a:p>
          <a:p>
            <a:pPr lvl="3"/>
            <a:r>
              <a:rPr lang="en-US" dirty="0" smtClean="0"/>
              <a:t>some </a:t>
            </a:r>
            <a:r>
              <a:rPr lang="en-US" dirty="0"/>
              <a:t>external web </a:t>
            </a:r>
            <a:r>
              <a:rPr lang="en-US" dirty="0" smtClean="0"/>
              <a:t>services</a:t>
            </a:r>
          </a:p>
          <a:p>
            <a:pPr lvl="3"/>
            <a:r>
              <a:rPr lang="en-US" dirty="0" smtClean="0"/>
              <a:t>often </a:t>
            </a:r>
            <a:r>
              <a:rPr lang="en-US" dirty="0"/>
              <a:t>a legacy </a:t>
            </a:r>
            <a:r>
              <a:rPr lang="en-US" dirty="0" smtClean="0"/>
              <a:t>system</a:t>
            </a:r>
          </a:p>
          <a:p>
            <a:pPr marL="685800" lvl="3" indent="0">
              <a:buNone/>
            </a:pPr>
            <a:r>
              <a:rPr lang="en-US" dirty="0" smtClean="0"/>
              <a:t>all </a:t>
            </a:r>
            <a:r>
              <a:rPr lang="en-US" dirty="0"/>
              <a:t>needing to </a:t>
            </a:r>
            <a:r>
              <a:rPr lang="en-US" dirty="0">
                <a:solidFill>
                  <a:srgbClr val="FF0000"/>
                </a:solidFill>
              </a:rPr>
              <a:t>integrate</a:t>
            </a:r>
            <a:r>
              <a:rPr lang="en-US" dirty="0"/>
              <a:t> to </a:t>
            </a:r>
            <a:r>
              <a:rPr lang="en-US" dirty="0">
                <a:solidFill>
                  <a:srgbClr val="FF0000"/>
                </a:solidFill>
              </a:rPr>
              <a:t>solve</a:t>
            </a:r>
            <a:r>
              <a:rPr lang="en-US" dirty="0"/>
              <a:t> the needs of the </a:t>
            </a:r>
            <a:r>
              <a:rPr lang="en-US" dirty="0">
                <a:solidFill>
                  <a:srgbClr val="FF0000"/>
                </a:solidFill>
              </a:rPr>
              <a:t>new </a:t>
            </a:r>
            <a:r>
              <a:rPr lang="en-US" dirty="0" smtClean="0">
                <a:solidFill>
                  <a:srgbClr val="FF0000"/>
                </a:solidFill>
              </a:rPr>
              <a:t>system</a:t>
            </a:r>
          </a:p>
          <a:p>
            <a:pPr lvl="1"/>
            <a:r>
              <a:rPr lang="en-US" dirty="0"/>
              <a:t>When complex things interact—as people, requirements, and technology do in a software project—the level of complexity increases </a:t>
            </a:r>
            <a:r>
              <a:rPr lang="en-US" dirty="0" smtClean="0"/>
              <a:t>greatly.</a:t>
            </a:r>
          </a:p>
          <a:p>
            <a:pPr lvl="1"/>
            <a:r>
              <a:rPr lang="en-US" dirty="0" smtClean="0"/>
              <a:t>So </a:t>
            </a:r>
            <a:r>
              <a:rPr lang="en-US" dirty="0"/>
              <a:t>it’s safe to say that we </a:t>
            </a:r>
            <a:r>
              <a:rPr lang="en-US" dirty="0">
                <a:solidFill>
                  <a:srgbClr val="FF0000"/>
                </a:solidFill>
              </a:rPr>
              <a:t>don’t have</a:t>
            </a:r>
            <a:r>
              <a:rPr lang="en-US" dirty="0"/>
              <a:t> any </a:t>
            </a:r>
            <a:r>
              <a:rPr lang="en-US" dirty="0">
                <a:solidFill>
                  <a:srgbClr val="FF0000"/>
                </a:solidFill>
              </a:rPr>
              <a:t>simple software problems</a:t>
            </a:r>
            <a:r>
              <a:rPr lang="en-US" dirty="0"/>
              <a:t> </a:t>
            </a:r>
            <a:r>
              <a:rPr lang="en-US" dirty="0" smtClean="0"/>
              <a:t>anymore.</a:t>
            </a:r>
          </a:p>
          <a:p>
            <a:pPr lvl="1"/>
            <a:r>
              <a:rPr lang="en-US" dirty="0" smtClean="0"/>
              <a:t>They’re </a:t>
            </a:r>
            <a:r>
              <a:rPr lang="en-US" dirty="0"/>
              <a:t>all </a:t>
            </a:r>
            <a:r>
              <a:rPr lang="en-US" dirty="0">
                <a:solidFill>
                  <a:srgbClr val="FF0000"/>
                </a:solidFill>
              </a:rPr>
              <a:t>complex</a:t>
            </a:r>
            <a:r>
              <a:rPr lang="en-US" dirty="0"/>
              <a:t>. </a:t>
            </a:r>
          </a:p>
        </p:txBody>
      </p:sp>
      <p:sp>
        <p:nvSpPr>
          <p:cNvPr id="3" name="Date Placeholder 2"/>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127</a:t>
            </a:fld>
            <a:endParaRPr lang="en-US"/>
          </a:p>
        </p:txBody>
      </p:sp>
    </p:spTree>
    <p:extLst>
      <p:ext uri="{BB962C8B-B14F-4D97-AF65-F5344CB8AC3E}">
        <p14:creationId xmlns:p14="http://schemas.microsoft.com/office/powerpoint/2010/main" val="405069826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Complexity in </a:t>
            </a:r>
            <a:r>
              <a:rPr lang="en-US" dirty="0" smtClean="0"/>
              <a:t>Projects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lstStyle/>
          <a:p>
            <a:pPr lvl="1"/>
            <a:r>
              <a:rPr lang="en-US" dirty="0" smtClean="0"/>
              <a:t>Schwaber </a:t>
            </a:r>
            <a:r>
              <a:rPr lang="en-US" dirty="0"/>
              <a:t>realizes this as </a:t>
            </a:r>
            <a:r>
              <a:rPr lang="en-US" dirty="0" smtClean="0"/>
              <a:t>well.</a:t>
            </a:r>
          </a:p>
          <a:p>
            <a:pPr lvl="1"/>
            <a:r>
              <a:rPr lang="en-US" dirty="0" smtClean="0">
                <a:solidFill>
                  <a:srgbClr val="FF0000"/>
                </a:solidFill>
              </a:rPr>
              <a:t>Figure </a:t>
            </a:r>
            <a:r>
              <a:rPr lang="en-US" dirty="0">
                <a:solidFill>
                  <a:srgbClr val="FF0000"/>
                </a:solidFill>
              </a:rPr>
              <a:t>3-2</a:t>
            </a:r>
            <a:r>
              <a:rPr lang="en-US" dirty="0"/>
              <a:t> shows his </a:t>
            </a:r>
            <a:r>
              <a:rPr lang="en-US" dirty="0">
                <a:solidFill>
                  <a:srgbClr val="FF0000"/>
                </a:solidFill>
              </a:rPr>
              <a:t>complexity-assessment</a:t>
            </a:r>
            <a:r>
              <a:rPr lang="en-US" dirty="0"/>
              <a:t> </a:t>
            </a:r>
            <a:r>
              <a:rPr lang="en-US" dirty="0">
                <a:solidFill>
                  <a:srgbClr val="0070C0"/>
                </a:solidFill>
              </a:rPr>
              <a:t>graph</a:t>
            </a:r>
            <a:r>
              <a:rPr lang="en-US" dirty="0" smtClean="0"/>
              <a:t>.</a:t>
            </a:r>
          </a:p>
          <a:p>
            <a:pPr lvl="2"/>
            <a:r>
              <a:rPr lang="en-US" dirty="0"/>
              <a:t>The projects in the anarchy area are </a:t>
            </a:r>
            <a:r>
              <a:rPr lang="en-US" dirty="0">
                <a:solidFill>
                  <a:srgbClr val="FF0000"/>
                </a:solidFill>
              </a:rPr>
              <a:t>chaotic</a:t>
            </a:r>
            <a:r>
              <a:rPr lang="en-US" dirty="0"/>
              <a:t> and </a:t>
            </a:r>
            <a:r>
              <a:rPr lang="en-US" dirty="0" smtClean="0">
                <a:solidFill>
                  <a:srgbClr val="FF0000"/>
                </a:solidFill>
              </a:rPr>
              <a:t>unworkable</a:t>
            </a:r>
            <a:r>
              <a:rPr lang="en-US" dirty="0" smtClean="0"/>
              <a:t>.</a:t>
            </a:r>
          </a:p>
          <a:p>
            <a:pPr lvl="2"/>
            <a:r>
              <a:rPr lang="en-US" dirty="0" smtClean="0"/>
              <a:t>To </a:t>
            </a:r>
            <a:r>
              <a:rPr lang="en-US" dirty="0"/>
              <a:t>get them to their finish lines, you probably need to </a:t>
            </a:r>
            <a:r>
              <a:rPr lang="en-US" dirty="0">
                <a:solidFill>
                  <a:srgbClr val="FF0000"/>
                </a:solidFill>
              </a:rPr>
              <a:t>resolve serious issues</a:t>
            </a:r>
            <a:r>
              <a:rPr lang="en-US" dirty="0"/>
              <a:t> before </a:t>
            </a:r>
            <a:r>
              <a:rPr lang="en-US" dirty="0">
                <a:solidFill>
                  <a:srgbClr val="FF0000"/>
                </a:solidFill>
              </a:rPr>
              <a:t>starting</a:t>
            </a:r>
            <a:r>
              <a:rPr lang="en-US" dirty="0"/>
              <a:t> </a:t>
            </a:r>
            <a:r>
              <a:rPr lang="en-US" dirty="0" smtClean="0"/>
              <a:t>them.</a:t>
            </a:r>
          </a:p>
          <a:p>
            <a:pPr lvl="1"/>
            <a:r>
              <a:rPr lang="en-US" dirty="0" smtClean="0"/>
              <a:t>What </a:t>
            </a:r>
            <a:r>
              <a:rPr lang="en-US" dirty="0">
                <a:solidFill>
                  <a:srgbClr val="FF0000"/>
                </a:solidFill>
              </a:rPr>
              <a:t>Scrum</a:t>
            </a:r>
            <a:r>
              <a:rPr lang="en-US" dirty="0"/>
              <a:t> tries to do is </a:t>
            </a:r>
            <a:r>
              <a:rPr lang="en-US" dirty="0">
                <a:solidFill>
                  <a:srgbClr val="FF0000"/>
                </a:solidFill>
              </a:rPr>
              <a:t>address</a:t>
            </a:r>
            <a:r>
              <a:rPr lang="en-US" dirty="0"/>
              <a:t> this </a:t>
            </a:r>
            <a:r>
              <a:rPr lang="en-US" dirty="0">
                <a:solidFill>
                  <a:srgbClr val="FF0000"/>
                </a:solidFill>
              </a:rPr>
              <a:t>inherent complexity</a:t>
            </a:r>
            <a:r>
              <a:rPr lang="en-US" dirty="0"/>
              <a:t> by </a:t>
            </a:r>
            <a:r>
              <a:rPr lang="en-US" dirty="0" smtClean="0"/>
              <a:t>implementing</a:t>
            </a:r>
          </a:p>
          <a:p>
            <a:pPr lvl="2"/>
            <a:r>
              <a:rPr lang="en-US" dirty="0" smtClean="0"/>
              <a:t>Inspection</a:t>
            </a:r>
          </a:p>
          <a:p>
            <a:pPr lvl="2"/>
            <a:r>
              <a:rPr lang="en-US" dirty="0" smtClean="0"/>
              <a:t>Adaptation</a:t>
            </a:r>
          </a:p>
          <a:p>
            <a:pPr lvl="2"/>
            <a:r>
              <a:rPr lang="en-US" dirty="0" smtClean="0"/>
              <a:t>Visibility</a:t>
            </a:r>
          </a:p>
          <a:p>
            <a:pPr marL="460375" lvl="2" indent="0">
              <a:buNone/>
            </a:pPr>
            <a:r>
              <a:rPr lang="en-US" dirty="0" smtClean="0"/>
              <a:t>as </a:t>
            </a:r>
            <a:r>
              <a:rPr lang="en-US" dirty="0"/>
              <a:t>you previously saw in the section “Empirical Process Control</a:t>
            </a:r>
            <a:r>
              <a:rPr lang="en-US" dirty="0" smtClean="0"/>
              <a:t>.</a:t>
            </a:r>
          </a:p>
          <a:p>
            <a:pPr lvl="1"/>
            <a:r>
              <a:rPr lang="en-US" dirty="0" smtClean="0"/>
              <a:t> </a:t>
            </a:r>
            <a:r>
              <a:rPr lang="en-US" dirty="0"/>
              <a:t>Scrum does so by having </a:t>
            </a:r>
            <a:r>
              <a:rPr lang="en-US" dirty="0">
                <a:solidFill>
                  <a:srgbClr val="FF0000"/>
                </a:solidFill>
              </a:rPr>
              <a:t>simple practices </a:t>
            </a:r>
            <a:r>
              <a:rPr lang="en-US" dirty="0">
                <a:solidFill>
                  <a:srgbClr val="0070C0"/>
                </a:solidFill>
              </a:rPr>
              <a:t>and</a:t>
            </a:r>
            <a:r>
              <a:rPr lang="en-US" dirty="0">
                <a:solidFill>
                  <a:srgbClr val="FF0000"/>
                </a:solidFill>
              </a:rPr>
              <a:t> rules</a:t>
            </a:r>
            <a:r>
              <a:rPr lang="en-US" dirty="0" smtClean="0"/>
              <a:t>.</a:t>
            </a:r>
            <a:endParaRPr lang="en-US" dirty="0"/>
          </a:p>
        </p:txBody>
      </p:sp>
      <p:sp>
        <p:nvSpPr>
          <p:cNvPr id="3" name="Date Placeholder 2"/>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128</a:t>
            </a:fld>
            <a:endParaRPr lang="en-US"/>
          </a:p>
        </p:txBody>
      </p:sp>
    </p:spTree>
    <p:extLst>
      <p:ext uri="{BB962C8B-B14F-4D97-AF65-F5344CB8AC3E}">
        <p14:creationId xmlns:p14="http://schemas.microsoft.com/office/powerpoint/2010/main" val="627944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Figure 3-2</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129</a:t>
            </a:fld>
            <a:endParaRPr lang="en-US" dirty="0"/>
          </a:p>
        </p:txBody>
      </p:sp>
      <p:pic>
        <p:nvPicPr>
          <p:cNvPr id="8" name="Picture 7"/>
          <p:cNvPicPr>
            <a:picLocks noChangeAspect="1"/>
          </p:cNvPicPr>
          <p:nvPr/>
        </p:nvPicPr>
        <p:blipFill>
          <a:blip r:embed="rId2"/>
          <a:stretch>
            <a:fillRect/>
          </a:stretch>
        </p:blipFill>
        <p:spPr>
          <a:xfrm>
            <a:off x="152400" y="1268083"/>
            <a:ext cx="5272146" cy="4820997"/>
          </a:xfrm>
          <a:prstGeom prst="rect">
            <a:avLst/>
          </a:prstGeom>
          <a:ln>
            <a:solidFill>
              <a:schemeClr val="accent1"/>
            </a:solidFill>
          </a:ln>
        </p:spPr>
      </p:pic>
    </p:spTree>
    <p:extLst>
      <p:ext uri="{BB962C8B-B14F-4D97-AF65-F5344CB8AC3E}">
        <p14:creationId xmlns:p14="http://schemas.microsoft.com/office/powerpoint/2010/main" val="2985329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Section 1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normAutofit lnSpcReduction="10000"/>
          </a:bodyPr>
          <a:lstStyle/>
          <a:p>
            <a:pPr marL="457200">
              <a:buFont typeface="Wingdings" panose="05000000000000000000" pitchFamily="2" charset="2"/>
              <a:buChar char="§"/>
            </a:pPr>
            <a:r>
              <a:rPr lang="en-US" sz="2000" dirty="0" smtClean="0">
                <a:solidFill>
                  <a:srgbClr val="0070C0"/>
                </a:solidFill>
              </a:rPr>
              <a:t>Developers</a:t>
            </a:r>
            <a:r>
              <a:rPr lang="en-US" sz="2000" dirty="0">
                <a:solidFill>
                  <a:srgbClr val="0070C0"/>
                </a:solidFill>
              </a:rPr>
              <a:t>:</a:t>
            </a:r>
            <a:r>
              <a:rPr lang="en-US" sz="2000" dirty="0"/>
              <a:t> “Developers, developers, developers!” as Microsoft CEO Steve Ballmer shouted in a famous </a:t>
            </a:r>
            <a:r>
              <a:rPr lang="en-US" sz="2000" dirty="0" smtClean="0"/>
              <a:t>video.</a:t>
            </a:r>
          </a:p>
          <a:p>
            <a:pPr marL="457200" indent="0">
              <a:buNone/>
            </a:pPr>
            <a:r>
              <a:rPr lang="en-US" sz="2000" dirty="0" smtClean="0"/>
              <a:t>And </a:t>
            </a:r>
            <a:r>
              <a:rPr lang="en-US" sz="2000" dirty="0"/>
              <a:t>who can blame him? These are the people working their magic to realize the system by using the </a:t>
            </a:r>
            <a:r>
              <a:rPr lang="en-US" sz="2000" dirty="0">
                <a:solidFill>
                  <a:srgbClr val="FF0000"/>
                </a:solidFill>
              </a:rPr>
              <a:t>architecture blueprint</a:t>
            </a:r>
            <a:r>
              <a:rPr lang="en-US" sz="2000" dirty="0"/>
              <a:t> drawn from the </a:t>
            </a:r>
            <a:r>
              <a:rPr lang="en-US" sz="2000" dirty="0" smtClean="0"/>
              <a:t>requirements.</a:t>
            </a:r>
          </a:p>
          <a:p>
            <a:pPr marL="457200" indent="0">
              <a:buNone/>
            </a:pPr>
            <a:r>
              <a:rPr lang="en-US" sz="2000" dirty="0" smtClean="0"/>
              <a:t>Moreover</a:t>
            </a:r>
            <a:r>
              <a:rPr lang="en-US" sz="2000" dirty="0"/>
              <a:t>, developers modify or extend the code when change requests come </a:t>
            </a:r>
            <a:r>
              <a:rPr lang="en-US" sz="2000" dirty="0" smtClean="0"/>
              <a:t>in.</a:t>
            </a:r>
          </a:p>
          <a:p>
            <a:pPr marL="457200">
              <a:buFont typeface="Wingdings" panose="05000000000000000000" pitchFamily="2" charset="2"/>
              <a:buChar char="§"/>
            </a:pPr>
            <a:r>
              <a:rPr lang="en-US" dirty="0">
                <a:solidFill>
                  <a:srgbClr val="0070C0"/>
                </a:solidFill>
              </a:rPr>
              <a:t>Testers:</a:t>
            </a:r>
            <a:r>
              <a:rPr lang="en-US" dirty="0"/>
              <a:t> I’d rather not see testing as a separate activity.</a:t>
            </a:r>
          </a:p>
          <a:p>
            <a:pPr marL="457200" indent="0">
              <a:buNone/>
            </a:pPr>
            <a:r>
              <a:rPr lang="en-US" dirty="0"/>
              <a:t>Don’t get me wrong, it’s a </a:t>
            </a:r>
            <a:r>
              <a:rPr lang="en-US" dirty="0">
                <a:solidFill>
                  <a:srgbClr val="FF0000"/>
                </a:solidFill>
              </a:rPr>
              <a:t>role</a:t>
            </a:r>
            <a:r>
              <a:rPr lang="en-US" dirty="0"/>
              <a:t>, but testing is something you should consider from the first time you write down a requirement and continue doing during the whole process.</a:t>
            </a:r>
          </a:p>
          <a:p>
            <a:pPr marL="457200" indent="0">
              <a:buNone/>
            </a:pPr>
            <a:r>
              <a:rPr lang="en-US" dirty="0"/>
              <a:t>Testers and test managers help you </a:t>
            </a:r>
            <a:r>
              <a:rPr lang="en-US" dirty="0">
                <a:solidFill>
                  <a:srgbClr val="0070C0"/>
                </a:solidFill>
              </a:rPr>
              <a:t>secure</a:t>
            </a:r>
            <a:r>
              <a:rPr lang="en-US" dirty="0">
                <a:solidFill>
                  <a:srgbClr val="FF0000"/>
                </a:solidFill>
              </a:rPr>
              <a:t> quality</a:t>
            </a:r>
            <a:r>
              <a:rPr lang="en-US" dirty="0"/>
              <a:t>, but modern development practices include testing by developers as well.</a:t>
            </a:r>
          </a:p>
          <a:p>
            <a:pPr marL="457200" indent="0">
              <a:buNone/>
            </a:pPr>
            <a:r>
              <a:rPr lang="en-US" dirty="0"/>
              <a:t>For instance, in Test Driven Development (</a:t>
            </a:r>
            <a:r>
              <a:rPr lang="en-US" dirty="0">
                <a:solidFill>
                  <a:srgbClr val="FF0000"/>
                </a:solidFill>
              </a:rPr>
              <a:t>TDD</a:t>
            </a:r>
            <a:r>
              <a:rPr lang="en-US" dirty="0"/>
              <a:t>), developers write tests that can be automated and run at build time or as part of checking in to version control.</a:t>
            </a:r>
          </a:p>
          <a:p>
            <a:pPr marL="457200">
              <a:buFont typeface="Wingdings" panose="05000000000000000000" pitchFamily="2" charset="2"/>
              <a:buChar char="§"/>
            </a:pPr>
            <a:r>
              <a:rPr lang="en-US" dirty="0">
                <a:solidFill>
                  <a:srgbClr val="0070C0"/>
                </a:solidFill>
              </a:rPr>
              <a:t>Operations and maintenance staff:</a:t>
            </a:r>
            <a:r>
              <a:rPr lang="en-US" dirty="0"/>
              <a:t> When an application or system is </a:t>
            </a:r>
            <a:r>
              <a:rPr lang="en-US" dirty="0">
                <a:solidFill>
                  <a:srgbClr val="FF0000"/>
                </a:solidFill>
              </a:rPr>
              <a:t>finished</a:t>
            </a:r>
            <a:r>
              <a:rPr lang="en-US" dirty="0"/>
              <a:t>, it’s </a:t>
            </a:r>
            <a:r>
              <a:rPr lang="en-US" dirty="0">
                <a:solidFill>
                  <a:srgbClr val="FF0000"/>
                </a:solidFill>
              </a:rPr>
              <a:t>handed over </a:t>
            </a:r>
            <a:r>
              <a:rPr lang="en-US" dirty="0"/>
              <a:t>to </a:t>
            </a:r>
            <a:r>
              <a:rPr lang="en-US" dirty="0">
                <a:solidFill>
                  <a:srgbClr val="FF0000"/>
                </a:solidFill>
              </a:rPr>
              <a:t>operations</a:t>
            </a:r>
            <a:r>
              <a:rPr lang="en-US" dirty="0"/>
              <a:t>. </a:t>
            </a:r>
          </a:p>
          <a:p>
            <a:pPr marL="457200" indent="0">
              <a:buNone/>
            </a:pPr>
            <a:r>
              <a:rPr lang="en-US" dirty="0"/>
              <a:t>The operations staff takes care of it until it retires, often with the </a:t>
            </a:r>
            <a:r>
              <a:rPr lang="en-US" dirty="0">
                <a:solidFill>
                  <a:srgbClr val="FF0000"/>
                </a:solidFill>
              </a:rPr>
              <a:t>help</a:t>
            </a:r>
            <a:r>
              <a:rPr lang="en-US" dirty="0"/>
              <a:t> of the </a:t>
            </a:r>
            <a:r>
              <a:rPr lang="en-US" dirty="0">
                <a:solidFill>
                  <a:srgbClr val="FF0000"/>
                </a:solidFill>
              </a:rPr>
              <a:t>original developers</a:t>
            </a:r>
            <a:r>
              <a:rPr lang="en-US" dirty="0"/>
              <a:t>, who come in to do </a:t>
            </a:r>
            <a:r>
              <a:rPr lang="en-US" dirty="0">
                <a:solidFill>
                  <a:srgbClr val="FF0000"/>
                </a:solidFill>
              </a:rPr>
              <a:t>bug fixes</a:t>
            </a:r>
            <a:r>
              <a:rPr lang="en-US" dirty="0"/>
              <a:t> and </a:t>
            </a:r>
            <a:r>
              <a:rPr lang="en-US" dirty="0">
                <a:solidFill>
                  <a:srgbClr val="FF0000"/>
                </a:solidFill>
              </a:rPr>
              <a:t>new upgrades</a:t>
            </a:r>
            <a:r>
              <a:rPr lang="en-US" dirty="0" smtClean="0"/>
              <a:t>.</a:t>
            </a:r>
            <a:endParaRPr lang="en-US" dirty="0"/>
          </a:p>
        </p:txBody>
      </p:sp>
      <p:sp>
        <p:nvSpPr>
          <p:cNvPr id="3" name="Date Placeholder 2"/>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13</a:t>
            </a:fld>
            <a:endParaRPr lang="en-US"/>
          </a:p>
        </p:txBody>
      </p:sp>
    </p:spTree>
    <p:extLst>
      <p:ext uri="{BB962C8B-B14F-4D97-AF65-F5344CB8AC3E}">
        <p14:creationId xmlns:p14="http://schemas.microsoft.com/office/powerpoint/2010/main" val="380308520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Scrum Is</a:t>
            </a:r>
          </a:p>
        </p:txBody>
      </p:sp>
      <p:sp>
        <p:nvSpPr>
          <p:cNvPr id="3" name="Content Placeholder 2"/>
          <p:cNvSpPr>
            <a:spLocks noGrp="1"/>
          </p:cNvSpPr>
          <p:nvPr>
            <p:ph idx="1"/>
          </p:nvPr>
        </p:nvSpPr>
        <p:spPr/>
        <p:txBody>
          <a:bodyPr/>
          <a:lstStyle/>
          <a:p>
            <a:r>
              <a:rPr lang="en-US" dirty="0"/>
              <a:t>Scrum is a </a:t>
            </a:r>
            <a:r>
              <a:rPr lang="en-US" dirty="0">
                <a:solidFill>
                  <a:srgbClr val="FF0000"/>
                </a:solidFill>
              </a:rPr>
              <a:t>powerful</a:t>
            </a:r>
            <a:r>
              <a:rPr lang="en-US" dirty="0"/>
              <a:t>, </a:t>
            </a:r>
            <a:r>
              <a:rPr lang="en-US" dirty="0">
                <a:solidFill>
                  <a:srgbClr val="FF0000"/>
                </a:solidFill>
              </a:rPr>
              <a:t>iterative</a:t>
            </a:r>
            <a:r>
              <a:rPr lang="en-US" dirty="0"/>
              <a:t>, and </a:t>
            </a:r>
            <a:r>
              <a:rPr lang="en-US" dirty="0">
                <a:solidFill>
                  <a:srgbClr val="FF0000"/>
                </a:solidFill>
              </a:rPr>
              <a:t>incremental</a:t>
            </a:r>
            <a:r>
              <a:rPr lang="en-US" dirty="0"/>
              <a:t> </a:t>
            </a:r>
            <a:r>
              <a:rPr lang="en-US" dirty="0">
                <a:solidFill>
                  <a:srgbClr val="FF0000"/>
                </a:solidFill>
              </a:rPr>
              <a:t>process</a:t>
            </a:r>
            <a:r>
              <a:rPr lang="en-US" dirty="0"/>
              <a:t>.</a:t>
            </a:r>
          </a:p>
          <a:p>
            <a:pPr marL="457200">
              <a:buFont typeface="Wingdings" panose="05000000000000000000" pitchFamily="2" charset="2"/>
              <a:buChar char="§"/>
            </a:pPr>
            <a:r>
              <a:rPr lang="en-US" dirty="0"/>
              <a:t>Many are fooled by its perceived simplicity, but it takes time to </a:t>
            </a:r>
            <a:r>
              <a:rPr lang="en-US" dirty="0" smtClean="0">
                <a:solidFill>
                  <a:srgbClr val="FF0000"/>
                </a:solidFill>
              </a:rPr>
              <a:t>master</a:t>
            </a:r>
            <a:r>
              <a:rPr lang="en-US" dirty="0" smtClean="0"/>
              <a:t>.</a:t>
            </a:r>
          </a:p>
          <a:p>
            <a:pPr marL="457200">
              <a:buFont typeface="Wingdings" panose="05000000000000000000" pitchFamily="2" charset="2"/>
              <a:buChar char="§"/>
            </a:pPr>
            <a:r>
              <a:rPr lang="en-US" dirty="0" smtClean="0">
                <a:solidFill>
                  <a:srgbClr val="FF0000"/>
                </a:solidFill>
              </a:rPr>
              <a:t>Figure 3-3</a:t>
            </a:r>
            <a:r>
              <a:rPr lang="en-US" dirty="0" smtClean="0"/>
              <a:t> shows the </a:t>
            </a:r>
            <a:r>
              <a:rPr lang="en-US" dirty="0" smtClean="0">
                <a:solidFill>
                  <a:srgbClr val="FF0000"/>
                </a:solidFill>
              </a:rPr>
              <a:t>skeleton</a:t>
            </a:r>
            <a:r>
              <a:rPr lang="en-US" dirty="0" smtClean="0"/>
              <a:t> of the </a:t>
            </a:r>
            <a:r>
              <a:rPr lang="en-US" dirty="0" smtClean="0">
                <a:solidFill>
                  <a:srgbClr val="FF0000"/>
                </a:solidFill>
              </a:rPr>
              <a:t>Scrum model</a:t>
            </a:r>
            <a:r>
              <a:rPr lang="en-US" dirty="0" smtClean="0"/>
              <a:t>, to which we attach the</a:t>
            </a:r>
          </a:p>
          <a:p>
            <a:pPr marL="690563" lvl="1">
              <a:buFont typeface="Wingdings" panose="05000000000000000000" pitchFamily="2" charset="2"/>
              <a:buChar char="ü"/>
            </a:pPr>
            <a:r>
              <a:rPr lang="en-US" dirty="0" smtClean="0"/>
              <a:t>Rules</a:t>
            </a:r>
          </a:p>
          <a:p>
            <a:pPr marL="690563" lvl="1">
              <a:buFont typeface="Wingdings" panose="05000000000000000000" pitchFamily="2" charset="2"/>
              <a:buChar char="ü"/>
            </a:pPr>
            <a:r>
              <a:rPr lang="en-US" dirty="0" smtClean="0"/>
              <a:t>practices</a:t>
            </a:r>
          </a:p>
          <a:p>
            <a:pPr marL="457200">
              <a:buFont typeface="Wingdings" panose="05000000000000000000" pitchFamily="2" charset="2"/>
              <a:buChar char="§"/>
            </a:pPr>
            <a:r>
              <a:rPr lang="en-US" dirty="0" smtClean="0"/>
              <a:t>In </a:t>
            </a:r>
            <a:r>
              <a:rPr lang="en-US" dirty="0"/>
              <a:t>Scrum, you do development in </a:t>
            </a:r>
            <a:r>
              <a:rPr lang="en-US" dirty="0">
                <a:solidFill>
                  <a:srgbClr val="FF0000"/>
                </a:solidFill>
              </a:rPr>
              <a:t>time-boxed</a:t>
            </a:r>
            <a:r>
              <a:rPr lang="en-US" dirty="0"/>
              <a:t> </a:t>
            </a:r>
            <a:r>
              <a:rPr lang="en-US" dirty="0">
                <a:solidFill>
                  <a:srgbClr val="0070C0"/>
                </a:solidFill>
              </a:rPr>
              <a:t>intervals</a:t>
            </a:r>
            <a:r>
              <a:rPr lang="en-US" dirty="0"/>
              <a:t> called </a:t>
            </a:r>
            <a:r>
              <a:rPr lang="en-US" dirty="0">
                <a:solidFill>
                  <a:srgbClr val="FF0000"/>
                </a:solidFill>
              </a:rPr>
              <a:t>iterations</a:t>
            </a:r>
            <a:r>
              <a:rPr lang="en-US" dirty="0"/>
              <a:t>.</a:t>
            </a:r>
          </a:p>
          <a:p>
            <a:pPr marL="690563" indent="-233363">
              <a:buFont typeface="Wingdings" panose="05000000000000000000" pitchFamily="2" charset="2"/>
              <a:buChar char="ü"/>
            </a:pPr>
            <a:r>
              <a:rPr lang="en-US" dirty="0"/>
              <a:t>An iteration is usually between </a:t>
            </a:r>
            <a:r>
              <a:rPr lang="en-US" dirty="0">
                <a:solidFill>
                  <a:srgbClr val="FF0000"/>
                </a:solidFill>
              </a:rPr>
              <a:t>two</a:t>
            </a:r>
            <a:r>
              <a:rPr lang="en-US" dirty="0"/>
              <a:t> </a:t>
            </a:r>
            <a:r>
              <a:rPr lang="en-US" dirty="0">
                <a:solidFill>
                  <a:srgbClr val="0070C0"/>
                </a:solidFill>
              </a:rPr>
              <a:t>and</a:t>
            </a:r>
            <a:r>
              <a:rPr lang="en-US" dirty="0"/>
              <a:t> </a:t>
            </a:r>
            <a:r>
              <a:rPr lang="en-US" dirty="0">
                <a:solidFill>
                  <a:srgbClr val="FF0000"/>
                </a:solidFill>
              </a:rPr>
              <a:t>four </a:t>
            </a:r>
            <a:r>
              <a:rPr lang="en-US" dirty="0" smtClean="0">
                <a:solidFill>
                  <a:srgbClr val="FF0000"/>
                </a:solidFill>
              </a:rPr>
              <a:t>weeks</a:t>
            </a:r>
            <a:r>
              <a:rPr lang="en-US" dirty="0" smtClean="0"/>
              <a:t>.</a:t>
            </a:r>
          </a:p>
          <a:p>
            <a:pPr marL="690563" indent="-233363">
              <a:buFont typeface="Wingdings" panose="05000000000000000000" pitchFamily="2" charset="2"/>
              <a:buChar char="ü"/>
            </a:pPr>
            <a:r>
              <a:rPr lang="en-US" dirty="0" smtClean="0"/>
              <a:t>Each </a:t>
            </a:r>
            <a:r>
              <a:rPr lang="en-US" dirty="0">
                <a:solidFill>
                  <a:srgbClr val="FF0000"/>
                </a:solidFill>
              </a:rPr>
              <a:t>iteration</a:t>
            </a:r>
            <a:r>
              <a:rPr lang="en-US" dirty="0"/>
              <a:t> consists of </a:t>
            </a:r>
            <a:r>
              <a:rPr lang="en-US" dirty="0">
                <a:solidFill>
                  <a:srgbClr val="FF0000"/>
                </a:solidFill>
              </a:rPr>
              <a:t>daily</a:t>
            </a:r>
            <a:r>
              <a:rPr lang="en-US" dirty="0"/>
              <a:t> </a:t>
            </a:r>
            <a:r>
              <a:rPr lang="en-US" dirty="0" smtClean="0">
                <a:solidFill>
                  <a:srgbClr val="FF0000"/>
                </a:solidFill>
              </a:rPr>
              <a:t>inspections</a:t>
            </a:r>
            <a:r>
              <a:rPr lang="en-US" dirty="0" smtClean="0"/>
              <a:t>.</a:t>
            </a:r>
          </a:p>
          <a:p>
            <a:pPr marL="690563" indent="-233363">
              <a:buFont typeface="Wingdings" panose="05000000000000000000" pitchFamily="2" charset="2"/>
              <a:buChar char="ü"/>
            </a:pPr>
            <a:r>
              <a:rPr lang="en-US" dirty="0" smtClean="0"/>
              <a:t>Such </a:t>
            </a:r>
            <a:r>
              <a:rPr lang="en-US" dirty="0"/>
              <a:t>an inspection—or </a:t>
            </a:r>
            <a:r>
              <a:rPr lang="en-US" dirty="0">
                <a:solidFill>
                  <a:srgbClr val="FF0000"/>
                </a:solidFill>
              </a:rPr>
              <a:t>daily Scrum</a:t>
            </a:r>
            <a:r>
              <a:rPr lang="en-US" dirty="0"/>
              <a:t>, </a:t>
            </a:r>
            <a:r>
              <a:rPr lang="en-US" dirty="0" smtClean="0"/>
              <a:t>is </a:t>
            </a:r>
            <a:r>
              <a:rPr lang="en-US" dirty="0"/>
              <a:t>performed by the team once every day at a </a:t>
            </a:r>
            <a:r>
              <a:rPr lang="en-US" dirty="0">
                <a:solidFill>
                  <a:srgbClr val="0070C0"/>
                </a:solidFill>
              </a:rPr>
              <a:t>preset </a:t>
            </a:r>
            <a:r>
              <a:rPr lang="en-US" dirty="0" smtClean="0">
                <a:solidFill>
                  <a:srgbClr val="FF0000"/>
                </a:solidFill>
              </a:rPr>
              <a:t>time</a:t>
            </a:r>
            <a:r>
              <a:rPr lang="en-US" dirty="0" smtClean="0"/>
              <a:t>.</a:t>
            </a:r>
          </a:p>
          <a:p>
            <a:pPr marL="690563" indent="-233363">
              <a:buFont typeface="Wingdings" panose="05000000000000000000" pitchFamily="2" charset="2"/>
              <a:buChar char="ü"/>
            </a:pPr>
            <a:r>
              <a:rPr lang="en-US" dirty="0" smtClean="0"/>
              <a:t>During </a:t>
            </a:r>
            <a:r>
              <a:rPr lang="en-US" dirty="0"/>
              <a:t>these </a:t>
            </a:r>
            <a:r>
              <a:rPr lang="en-US" dirty="0" smtClean="0"/>
              <a:t>inspections, </a:t>
            </a:r>
            <a:r>
              <a:rPr lang="en-US" dirty="0"/>
              <a:t>team members evaluate each other’s work and the activities performed since the last </a:t>
            </a:r>
            <a:r>
              <a:rPr lang="en-US" dirty="0" smtClean="0"/>
              <a:t>inspection.</a:t>
            </a:r>
          </a:p>
          <a:p>
            <a:pPr marL="690563" indent="-233363">
              <a:buFont typeface="Wingdings" panose="05000000000000000000" pitchFamily="2" charset="2"/>
              <a:buChar char="ü"/>
            </a:pPr>
            <a:r>
              <a:rPr lang="en-US" dirty="0" smtClean="0"/>
              <a:t>If </a:t>
            </a:r>
            <a:r>
              <a:rPr lang="en-US" dirty="0"/>
              <a:t>necessary </a:t>
            </a:r>
            <a:r>
              <a:rPr lang="en-US" dirty="0">
                <a:solidFill>
                  <a:srgbClr val="FF0000"/>
                </a:solidFill>
              </a:rPr>
              <a:t>adjustments</a:t>
            </a:r>
            <a:r>
              <a:rPr lang="en-US" dirty="0"/>
              <a:t> ( </a:t>
            </a:r>
            <a:r>
              <a:rPr lang="en-US" dirty="0">
                <a:solidFill>
                  <a:srgbClr val="FF0000"/>
                </a:solidFill>
              </a:rPr>
              <a:t>adaptations</a:t>
            </a:r>
            <a:r>
              <a:rPr lang="en-US" dirty="0"/>
              <a:t> ) are found, they’re implemented as quickly as </a:t>
            </a:r>
            <a:r>
              <a:rPr lang="en-US" dirty="0" smtClean="0"/>
              <a:t>possible.</a:t>
            </a:r>
          </a:p>
          <a:p>
            <a:pPr marL="690563" indent="-233363">
              <a:buFont typeface="Wingdings" panose="05000000000000000000" pitchFamily="2" charset="2"/>
              <a:buChar char="ü"/>
            </a:pPr>
            <a:r>
              <a:rPr lang="en-US" dirty="0" smtClean="0"/>
              <a:t>The </a:t>
            </a:r>
            <a:r>
              <a:rPr lang="en-US" dirty="0"/>
              <a:t>iterations also conclude with </a:t>
            </a:r>
            <a:r>
              <a:rPr lang="en-US" dirty="0">
                <a:solidFill>
                  <a:srgbClr val="FF0000"/>
                </a:solidFill>
              </a:rPr>
              <a:t>inspections</a:t>
            </a:r>
            <a:r>
              <a:rPr lang="en-US" dirty="0"/>
              <a:t>, when more adaptations can be made. This cycle repeats until it’s no longer funded</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130</a:t>
            </a:fld>
            <a:endParaRPr lang="en-US" dirty="0"/>
          </a:p>
        </p:txBody>
      </p:sp>
    </p:spTree>
    <p:extLst>
      <p:ext uri="{BB962C8B-B14F-4D97-AF65-F5344CB8AC3E}">
        <p14:creationId xmlns:p14="http://schemas.microsoft.com/office/powerpoint/2010/main" val="3083076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3-3</a:t>
            </a:r>
            <a:endParaRPr lang="en-US" dirty="0"/>
          </a:p>
        </p:txBody>
      </p:sp>
      <p:sp>
        <p:nvSpPr>
          <p:cNvPr id="3" name="Date Placeholder 2"/>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131</a:t>
            </a:fld>
            <a:endParaRPr lang="en-US"/>
          </a:p>
        </p:txBody>
      </p:sp>
      <p:pic>
        <p:nvPicPr>
          <p:cNvPr id="4" name="Picture 3"/>
          <p:cNvPicPr>
            <a:picLocks noChangeAspect="1"/>
          </p:cNvPicPr>
          <p:nvPr/>
        </p:nvPicPr>
        <p:blipFill>
          <a:blip r:embed="rId2"/>
          <a:stretch>
            <a:fillRect/>
          </a:stretch>
        </p:blipFill>
        <p:spPr>
          <a:xfrm>
            <a:off x="152400" y="1274445"/>
            <a:ext cx="6746905" cy="3479486"/>
          </a:xfrm>
          <a:prstGeom prst="rect">
            <a:avLst/>
          </a:prstGeom>
          <a:ln>
            <a:solidFill>
              <a:schemeClr val="accent1"/>
            </a:solidFill>
          </a:ln>
        </p:spPr>
      </p:pic>
    </p:spTree>
    <p:extLst>
      <p:ext uri="{BB962C8B-B14F-4D97-AF65-F5344CB8AC3E}">
        <p14:creationId xmlns:p14="http://schemas.microsoft.com/office/powerpoint/2010/main" val="2647140449"/>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Product Backlog</a:t>
            </a:r>
            <a:endParaRPr lang="en-US" dirty="0"/>
          </a:p>
        </p:txBody>
      </p:sp>
      <p:sp>
        <p:nvSpPr>
          <p:cNvPr id="7" name="Content Placeholder 6"/>
          <p:cNvSpPr>
            <a:spLocks noGrp="1"/>
          </p:cNvSpPr>
          <p:nvPr>
            <p:ph idx="1"/>
          </p:nvPr>
        </p:nvSpPr>
        <p:spPr/>
        <p:txBody>
          <a:bodyPr/>
          <a:lstStyle/>
          <a:p>
            <a:r>
              <a:rPr lang="en-US" dirty="0"/>
              <a:t>All the </a:t>
            </a:r>
            <a:r>
              <a:rPr lang="en-US" dirty="0">
                <a:solidFill>
                  <a:srgbClr val="FF0000"/>
                </a:solidFill>
              </a:rPr>
              <a:t>requirements</a:t>
            </a:r>
            <a:r>
              <a:rPr lang="en-US" dirty="0"/>
              <a:t> that are </a:t>
            </a:r>
            <a:r>
              <a:rPr lang="en-US" dirty="0">
                <a:solidFill>
                  <a:srgbClr val="FF0000"/>
                </a:solidFill>
              </a:rPr>
              <a:t>known</a:t>
            </a:r>
            <a:r>
              <a:rPr lang="en-US" dirty="0"/>
              <a:t> at the </a:t>
            </a:r>
            <a:r>
              <a:rPr lang="en-US" dirty="0">
                <a:solidFill>
                  <a:srgbClr val="FF0000"/>
                </a:solidFill>
              </a:rPr>
              <a:t>beginning </a:t>
            </a:r>
            <a:r>
              <a:rPr lang="en-US" dirty="0">
                <a:solidFill>
                  <a:srgbClr val="0070C0"/>
                </a:solidFill>
              </a:rPr>
              <a:t>of the </a:t>
            </a:r>
            <a:r>
              <a:rPr lang="en-US" dirty="0">
                <a:solidFill>
                  <a:srgbClr val="FF0000"/>
                </a:solidFill>
              </a:rPr>
              <a:t>project </a:t>
            </a:r>
            <a:r>
              <a:rPr lang="en-US" dirty="0"/>
              <a:t>are </a:t>
            </a:r>
            <a:r>
              <a:rPr lang="en-US" dirty="0">
                <a:solidFill>
                  <a:srgbClr val="0070C0"/>
                </a:solidFill>
              </a:rPr>
              <a:t>gathered</a:t>
            </a:r>
            <a:r>
              <a:rPr lang="en-US" dirty="0"/>
              <a:t> in the </a:t>
            </a:r>
            <a:r>
              <a:rPr lang="en-US" dirty="0">
                <a:solidFill>
                  <a:srgbClr val="FF0000"/>
                </a:solidFill>
              </a:rPr>
              <a:t>product backlog</a:t>
            </a:r>
            <a:r>
              <a:rPr lang="en-US" dirty="0"/>
              <a:t>, which is one of the </a:t>
            </a:r>
            <a:r>
              <a:rPr lang="en-US" dirty="0">
                <a:solidFill>
                  <a:srgbClr val="FF0000"/>
                </a:solidFill>
              </a:rPr>
              <a:t>artifacts</a:t>
            </a:r>
            <a:r>
              <a:rPr lang="en-US" dirty="0"/>
              <a:t> of </a:t>
            </a:r>
            <a:r>
              <a:rPr lang="en-US" dirty="0" smtClean="0">
                <a:solidFill>
                  <a:srgbClr val="FF0000"/>
                </a:solidFill>
              </a:rPr>
              <a:t>Scrum</a:t>
            </a:r>
            <a:r>
              <a:rPr lang="en-US" dirty="0" smtClean="0"/>
              <a:t>.</a:t>
            </a:r>
          </a:p>
          <a:p>
            <a:pPr lvl="1"/>
            <a:r>
              <a:rPr lang="en-US" dirty="0" smtClean="0"/>
              <a:t>We </a:t>
            </a:r>
            <a:r>
              <a:rPr lang="en-US" dirty="0"/>
              <a:t>come back to this </a:t>
            </a:r>
            <a:r>
              <a:rPr lang="en-US" dirty="0" smtClean="0"/>
              <a:t>shortly.</a:t>
            </a:r>
          </a:p>
          <a:p>
            <a:pPr lvl="1"/>
            <a:r>
              <a:rPr lang="en-US" dirty="0" smtClean="0"/>
              <a:t>The </a:t>
            </a:r>
            <a:r>
              <a:rPr lang="en-US" dirty="0"/>
              <a:t>project team </a:t>
            </a:r>
            <a:r>
              <a:rPr lang="en-US" dirty="0">
                <a:solidFill>
                  <a:srgbClr val="FF0000"/>
                </a:solidFill>
              </a:rPr>
              <a:t>reviews</a:t>
            </a:r>
            <a:r>
              <a:rPr lang="en-US" dirty="0"/>
              <a:t> the backlog and </a:t>
            </a:r>
            <a:r>
              <a:rPr lang="en-US" dirty="0">
                <a:solidFill>
                  <a:srgbClr val="FF0000"/>
                </a:solidFill>
              </a:rPr>
              <a:t>selects</a:t>
            </a:r>
            <a:r>
              <a:rPr lang="en-US" dirty="0"/>
              <a:t> which requirements should be included in the </a:t>
            </a:r>
            <a:r>
              <a:rPr lang="en-US" dirty="0">
                <a:solidFill>
                  <a:srgbClr val="FF0000"/>
                </a:solidFill>
              </a:rPr>
              <a:t>first iteration</a:t>
            </a:r>
            <a:r>
              <a:rPr lang="en-US" dirty="0"/>
              <a:t>, or </a:t>
            </a:r>
            <a:r>
              <a:rPr lang="en-US" dirty="0">
                <a:solidFill>
                  <a:srgbClr val="FF0000"/>
                </a:solidFill>
              </a:rPr>
              <a:t>sprint</a:t>
            </a:r>
            <a:r>
              <a:rPr lang="en-US" dirty="0"/>
              <a:t>, as it’s called in Scrum</a:t>
            </a:r>
            <a:r>
              <a:rPr lang="en-US" dirty="0" smtClean="0"/>
              <a:t>.</a:t>
            </a:r>
          </a:p>
          <a:p>
            <a:pPr lvl="2"/>
            <a:r>
              <a:rPr lang="en-US" dirty="0"/>
              <a:t>These selected requirements are added to the </a:t>
            </a:r>
            <a:r>
              <a:rPr lang="en-US" dirty="0">
                <a:solidFill>
                  <a:srgbClr val="FF0000"/>
                </a:solidFill>
              </a:rPr>
              <a:t>sprint backlog</a:t>
            </a:r>
            <a:r>
              <a:rPr lang="en-US" dirty="0"/>
              <a:t>, where they’re broken down into </a:t>
            </a:r>
            <a:r>
              <a:rPr lang="en-US" dirty="0">
                <a:solidFill>
                  <a:srgbClr val="0070C0"/>
                </a:solidFill>
              </a:rPr>
              <a:t>more detailed </a:t>
            </a:r>
            <a:r>
              <a:rPr lang="en-US" dirty="0">
                <a:solidFill>
                  <a:srgbClr val="FF0000"/>
                </a:solidFill>
              </a:rPr>
              <a:t>items</a:t>
            </a:r>
            <a:r>
              <a:rPr lang="en-US" dirty="0"/>
              <a:t> ( </a:t>
            </a:r>
            <a:r>
              <a:rPr lang="en-US" dirty="0">
                <a:solidFill>
                  <a:srgbClr val="FF0000"/>
                </a:solidFill>
              </a:rPr>
              <a:t>tasks</a:t>
            </a:r>
            <a:r>
              <a:rPr lang="en-US" dirty="0"/>
              <a:t> </a:t>
            </a:r>
            <a:r>
              <a:rPr lang="en-US" dirty="0" smtClean="0"/>
              <a:t>).</a:t>
            </a:r>
          </a:p>
          <a:p>
            <a:pPr lvl="2"/>
            <a:r>
              <a:rPr lang="en-US" dirty="0" smtClean="0"/>
              <a:t>Later </a:t>
            </a:r>
            <a:r>
              <a:rPr lang="en-US" dirty="0"/>
              <a:t>in the chapter, in </a:t>
            </a:r>
            <a:r>
              <a:rPr lang="en-US" dirty="0">
                <a:solidFill>
                  <a:srgbClr val="FF0000"/>
                </a:solidFill>
              </a:rPr>
              <a:t>Figure 3-9 </a:t>
            </a:r>
            <a:r>
              <a:rPr lang="en-US" dirty="0"/>
              <a:t>, you can see how many </a:t>
            </a:r>
            <a:r>
              <a:rPr lang="en-US" dirty="0">
                <a:solidFill>
                  <a:srgbClr val="FF0000"/>
                </a:solidFill>
              </a:rPr>
              <a:t>teams</a:t>
            </a:r>
            <a:r>
              <a:rPr lang="en-US" dirty="0"/>
              <a:t> </a:t>
            </a:r>
            <a:r>
              <a:rPr lang="en-US" dirty="0">
                <a:solidFill>
                  <a:srgbClr val="FF0000"/>
                </a:solidFill>
              </a:rPr>
              <a:t>visualize</a:t>
            </a:r>
            <a:r>
              <a:rPr lang="en-US" dirty="0"/>
              <a:t> their </a:t>
            </a:r>
            <a:r>
              <a:rPr lang="en-US" dirty="0">
                <a:solidFill>
                  <a:srgbClr val="FF0000"/>
                </a:solidFill>
              </a:rPr>
              <a:t>work</a:t>
            </a:r>
            <a:r>
              <a:rPr lang="en-US" dirty="0"/>
              <a:t> in a sprint using a </a:t>
            </a:r>
            <a:r>
              <a:rPr lang="en-US" dirty="0">
                <a:solidFill>
                  <a:srgbClr val="FF0000"/>
                </a:solidFill>
              </a:rPr>
              <a:t>Scrum </a:t>
            </a:r>
            <a:r>
              <a:rPr lang="en-US" dirty="0" smtClean="0">
                <a:solidFill>
                  <a:srgbClr val="FF0000"/>
                </a:solidFill>
              </a:rPr>
              <a:t>board</a:t>
            </a:r>
            <a:r>
              <a:rPr lang="en-US" dirty="0" smtClean="0"/>
              <a:t>.</a:t>
            </a:r>
          </a:p>
          <a:p>
            <a:pPr lvl="2"/>
            <a:r>
              <a:rPr lang="en-US" dirty="0" smtClean="0"/>
              <a:t>This </a:t>
            </a:r>
            <a:r>
              <a:rPr lang="en-US" dirty="0"/>
              <a:t>can be electronic, as in the figure, or it can be a </a:t>
            </a:r>
            <a:r>
              <a:rPr lang="en-US" dirty="0">
                <a:solidFill>
                  <a:srgbClr val="FF0000"/>
                </a:solidFill>
              </a:rPr>
              <a:t>whiteboard</a:t>
            </a:r>
            <a:r>
              <a:rPr lang="en-US" dirty="0"/>
              <a:t> with </a:t>
            </a:r>
            <a:r>
              <a:rPr lang="en-US" dirty="0">
                <a:solidFill>
                  <a:srgbClr val="FF0000"/>
                </a:solidFill>
              </a:rPr>
              <a:t>sticky notes</a:t>
            </a:r>
            <a:r>
              <a:rPr lang="en-US" dirty="0"/>
              <a:t>.</a:t>
            </a:r>
          </a:p>
          <a:p>
            <a:pPr lvl="2"/>
            <a:r>
              <a:rPr lang="en-US" dirty="0"/>
              <a:t>The </a:t>
            </a:r>
            <a:r>
              <a:rPr lang="en-US" dirty="0">
                <a:solidFill>
                  <a:srgbClr val="FF0000"/>
                </a:solidFill>
              </a:rPr>
              <a:t>board</a:t>
            </a:r>
            <a:r>
              <a:rPr lang="en-US" dirty="0"/>
              <a:t> shows the tasks that have been found for each backlog item and where in the development process each task is currently located (development, test, and so on</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132</a:t>
            </a:fld>
            <a:endParaRPr lang="en-US" dirty="0"/>
          </a:p>
        </p:txBody>
      </p:sp>
    </p:spTree>
    <p:extLst>
      <p:ext uri="{BB962C8B-B14F-4D97-AF65-F5344CB8AC3E}">
        <p14:creationId xmlns:p14="http://schemas.microsoft.com/office/powerpoint/2010/main" val="329039203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a:t>
            </a:r>
            <a:endParaRPr lang="en-US" dirty="0"/>
          </a:p>
        </p:txBody>
      </p:sp>
      <p:sp>
        <p:nvSpPr>
          <p:cNvPr id="3" name="Content Placeholder 2"/>
          <p:cNvSpPr>
            <a:spLocks noGrp="1"/>
          </p:cNvSpPr>
          <p:nvPr>
            <p:ph idx="1"/>
          </p:nvPr>
        </p:nvSpPr>
        <p:spPr/>
        <p:txBody>
          <a:bodyPr/>
          <a:lstStyle/>
          <a:p>
            <a:r>
              <a:rPr lang="en-US" dirty="0" smtClean="0"/>
              <a:t>The </a:t>
            </a:r>
            <a:r>
              <a:rPr lang="en-US" dirty="0">
                <a:solidFill>
                  <a:srgbClr val="FF0000"/>
                </a:solidFill>
              </a:rPr>
              <a:t>team</a:t>
            </a:r>
            <a:r>
              <a:rPr lang="en-US" dirty="0"/>
              <a:t> then makes its best effort to </a:t>
            </a:r>
            <a:r>
              <a:rPr lang="en-US" dirty="0">
                <a:solidFill>
                  <a:srgbClr val="FF0000"/>
                </a:solidFill>
              </a:rPr>
              <a:t>turn</a:t>
            </a:r>
            <a:r>
              <a:rPr lang="en-US" dirty="0"/>
              <a:t> the </a:t>
            </a:r>
            <a:r>
              <a:rPr lang="en-US" dirty="0">
                <a:solidFill>
                  <a:srgbClr val="FF0000"/>
                </a:solidFill>
              </a:rPr>
              <a:t>sprint backlog</a:t>
            </a:r>
            <a:r>
              <a:rPr lang="en-US" dirty="0"/>
              <a:t> into a </a:t>
            </a:r>
            <a:r>
              <a:rPr lang="en-US" dirty="0">
                <a:solidFill>
                  <a:srgbClr val="FF0000"/>
                </a:solidFill>
              </a:rPr>
              <a:t>shippable increment</a:t>
            </a:r>
            <a:r>
              <a:rPr lang="en-US" dirty="0"/>
              <a:t> of the </a:t>
            </a:r>
            <a:r>
              <a:rPr lang="en-US" dirty="0">
                <a:solidFill>
                  <a:srgbClr val="0070C0"/>
                </a:solidFill>
              </a:rPr>
              <a:t>final</a:t>
            </a:r>
            <a:r>
              <a:rPr lang="en-US" dirty="0">
                <a:solidFill>
                  <a:srgbClr val="FF0000"/>
                </a:solidFill>
              </a:rPr>
              <a:t> product</a:t>
            </a:r>
            <a:r>
              <a:rPr lang="en-US" dirty="0"/>
              <a:t>. </a:t>
            </a:r>
          </a:p>
          <a:p>
            <a:pPr lvl="1"/>
            <a:r>
              <a:rPr lang="en-US" dirty="0"/>
              <a:t>The team is self-managing, which means members collectively decide who does what and what the best way is to solve problems.</a:t>
            </a:r>
          </a:p>
          <a:p>
            <a:pPr lvl="2"/>
            <a:r>
              <a:rPr lang="en-US" dirty="0"/>
              <a:t>The increment is presented to the stakeholder(s) at the end of the sprint so they can inspect it and make any adaptations necessary to the project.</a:t>
            </a:r>
          </a:p>
          <a:p>
            <a:pPr lvl="2"/>
            <a:r>
              <a:rPr lang="en-US" dirty="0"/>
              <a:t>The sprint is most often </a:t>
            </a:r>
            <a:r>
              <a:rPr lang="en-US" dirty="0">
                <a:solidFill>
                  <a:srgbClr val="FF0000"/>
                </a:solidFill>
              </a:rPr>
              <a:t>30 days</a:t>
            </a:r>
            <a:r>
              <a:rPr lang="en-US" dirty="0"/>
              <a:t>, although as mentioned earlier, we often see sprints that last </a:t>
            </a:r>
            <a:r>
              <a:rPr lang="en-US" dirty="0">
                <a:solidFill>
                  <a:srgbClr val="FF0000"/>
                </a:solidFill>
              </a:rPr>
              <a:t>two </a:t>
            </a:r>
            <a:r>
              <a:rPr lang="en-US" dirty="0">
                <a:solidFill>
                  <a:srgbClr val="0070C0"/>
                </a:solidFill>
              </a:rPr>
              <a:t>to</a:t>
            </a:r>
            <a:r>
              <a:rPr lang="en-US" dirty="0">
                <a:solidFill>
                  <a:srgbClr val="FF0000"/>
                </a:solidFill>
              </a:rPr>
              <a:t> four </a:t>
            </a:r>
            <a:r>
              <a:rPr lang="en-US" dirty="0" smtClean="0">
                <a:solidFill>
                  <a:srgbClr val="FF0000"/>
                </a:solidFill>
              </a:rPr>
              <a:t>weeks</a:t>
            </a:r>
            <a:r>
              <a:rPr lang="en-US" dirty="0" smtClean="0"/>
              <a:t>.</a:t>
            </a:r>
          </a:p>
          <a:p>
            <a:pPr lvl="2"/>
            <a:r>
              <a:rPr lang="en-US" dirty="0" smtClean="0"/>
              <a:t>It </a:t>
            </a:r>
            <a:r>
              <a:rPr lang="en-US" dirty="0"/>
              <a:t>depends on the </a:t>
            </a:r>
            <a:r>
              <a:rPr lang="en-US" dirty="0">
                <a:solidFill>
                  <a:srgbClr val="FF0000"/>
                </a:solidFill>
              </a:rPr>
              <a:t>sprint backlog items</a:t>
            </a:r>
            <a:r>
              <a:rPr lang="en-US" dirty="0"/>
              <a:t>. </a:t>
            </a:r>
            <a:endParaRPr lang="en-US" dirty="0" smtClean="0"/>
          </a:p>
          <a:p>
            <a:pPr lvl="1"/>
            <a:r>
              <a:rPr lang="en-US" dirty="0"/>
              <a:t>When I took his Scrum master certification, Ken Schwaber related that he once had a </a:t>
            </a:r>
            <a:r>
              <a:rPr lang="en-US" dirty="0">
                <a:solidFill>
                  <a:srgbClr val="FF0000"/>
                </a:solidFill>
              </a:rPr>
              <a:t>one-week sprint</a:t>
            </a:r>
            <a:r>
              <a:rPr lang="en-US" dirty="0"/>
              <a:t> in a project.</a:t>
            </a:r>
          </a:p>
          <a:p>
            <a:pPr lvl="2"/>
            <a:r>
              <a:rPr lang="en-US" dirty="0"/>
              <a:t>The reason was that the team malfunctioned, and this way he could more easily catch the reason and adjust the process so the project ran more smoothly.</a:t>
            </a:r>
          </a:p>
          <a:p>
            <a:pPr lvl="1"/>
            <a:r>
              <a:rPr lang="en-US" dirty="0"/>
              <a:t>The stakeholders’ adaptations and feedback are put into the product backlog and prioritized again.</a:t>
            </a:r>
          </a:p>
          <a:p>
            <a:pPr lvl="2"/>
            <a:r>
              <a:rPr lang="en-US" dirty="0"/>
              <a:t>Then the team starts the process over and selects the backlog items they think they can finish during the next sprint.</a:t>
            </a:r>
          </a:p>
          <a:p>
            <a:pPr lvl="2"/>
            <a:r>
              <a:rPr lang="en-US" dirty="0"/>
              <a:t>These are put into the sprint backlog for the next sprint and broken down into more manageable items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133</a:t>
            </a:fld>
            <a:endParaRPr lang="en-US" dirty="0"/>
          </a:p>
        </p:txBody>
      </p:sp>
    </p:spTree>
    <p:extLst>
      <p:ext uri="{BB962C8B-B14F-4D97-AF65-F5344CB8AC3E}">
        <p14:creationId xmlns:p14="http://schemas.microsoft.com/office/powerpoint/2010/main" val="276167479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2"/>
            <a:r>
              <a:rPr lang="en-US" dirty="0" smtClean="0"/>
              <a:t>And </a:t>
            </a:r>
            <a:r>
              <a:rPr lang="en-US" dirty="0"/>
              <a:t>so it continues, until the stakeholders think they have received the business value they want and funding stops.</a:t>
            </a:r>
          </a:p>
          <a:p>
            <a:pPr lvl="1"/>
            <a:r>
              <a:rPr lang="en-US" dirty="0"/>
              <a:t>If you look again at the three legs of empirical process control, you can see that Scrum covers them nicely. </a:t>
            </a:r>
          </a:p>
          <a:p>
            <a:pPr lvl="2"/>
            <a:r>
              <a:rPr lang="en-US" dirty="0"/>
              <a:t>Transparency is implemented by letting the team and stakeholders agree on the expected outcome of the project and of each </a:t>
            </a:r>
            <a:r>
              <a:rPr lang="en-US" dirty="0" smtClean="0"/>
              <a:t>iteration.</a:t>
            </a:r>
          </a:p>
          <a:p>
            <a:pPr lvl="2"/>
            <a:r>
              <a:rPr lang="en-US" dirty="0" smtClean="0"/>
              <a:t>Inspection </a:t>
            </a:r>
            <a:r>
              <a:rPr lang="en-US" dirty="0"/>
              <a:t>occurs daily and also at the end of each </a:t>
            </a:r>
            <a:r>
              <a:rPr lang="en-US" dirty="0" smtClean="0"/>
              <a:t>sprint.</a:t>
            </a:r>
          </a:p>
          <a:p>
            <a:pPr lvl="2"/>
            <a:r>
              <a:rPr lang="en-US" dirty="0" smtClean="0"/>
              <a:t>Adaptations </a:t>
            </a:r>
            <a:r>
              <a:rPr lang="en-US" dirty="0"/>
              <a:t>are the direct result of these inspections and a necessary thing in Scrum.</a:t>
            </a:r>
          </a:p>
          <a:p>
            <a:pPr lvl="1"/>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134</a:t>
            </a:fld>
            <a:endParaRPr lang="en-US" dirty="0"/>
          </a:p>
        </p:txBody>
      </p:sp>
    </p:spTree>
    <p:extLst>
      <p:ext uri="{BB962C8B-B14F-4D97-AF65-F5344CB8AC3E}">
        <p14:creationId xmlns:p14="http://schemas.microsoft.com/office/powerpoint/2010/main" val="318870626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Roles in </a:t>
            </a:r>
            <a:r>
              <a:rPr lang="en-US" dirty="0" smtClean="0"/>
              <a:t>Scrum</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Scrum incorporates different </a:t>
            </a:r>
            <a:r>
              <a:rPr lang="en-US" sz="2000" dirty="0" smtClean="0"/>
              <a:t>roles.</a:t>
            </a:r>
          </a:p>
          <a:p>
            <a:pPr lvl="1"/>
            <a:r>
              <a:rPr lang="en-US" dirty="0" smtClean="0"/>
              <a:t>In </a:t>
            </a:r>
            <a:r>
              <a:rPr lang="en-US" dirty="0">
                <a:solidFill>
                  <a:srgbClr val="FF0000"/>
                </a:solidFill>
              </a:rPr>
              <a:t>other models</a:t>
            </a:r>
            <a:r>
              <a:rPr lang="en-US" dirty="0"/>
              <a:t>, there are usually </a:t>
            </a:r>
            <a:r>
              <a:rPr lang="en-US" dirty="0">
                <a:solidFill>
                  <a:srgbClr val="FF0000"/>
                </a:solidFill>
              </a:rPr>
              <a:t>many more roles</a:t>
            </a:r>
            <a:r>
              <a:rPr lang="en-US" dirty="0"/>
              <a:t> defined in a very strict way, but Scrum has only these three roles: </a:t>
            </a:r>
          </a:p>
          <a:p>
            <a:pPr marL="685800" lvl="1" indent="-223838">
              <a:buFont typeface="Wingdings" panose="05000000000000000000" pitchFamily="2" charset="2"/>
              <a:buChar char="ü"/>
            </a:pPr>
            <a:r>
              <a:rPr lang="en-US" dirty="0" smtClean="0"/>
              <a:t>The Product Owner</a:t>
            </a:r>
          </a:p>
          <a:p>
            <a:pPr marL="685800" lvl="1" indent="-223838">
              <a:buFont typeface="Wingdings" panose="05000000000000000000" pitchFamily="2" charset="2"/>
              <a:buChar char="ü"/>
            </a:pPr>
            <a:r>
              <a:rPr lang="en-US" dirty="0" smtClean="0"/>
              <a:t>The Team</a:t>
            </a:r>
          </a:p>
          <a:p>
            <a:pPr marL="685800" lvl="1" indent="-223838">
              <a:buFont typeface="Wingdings" panose="05000000000000000000" pitchFamily="2" charset="2"/>
              <a:buChar char="ü"/>
            </a:pPr>
            <a:r>
              <a:rPr lang="en-US" dirty="0" smtClean="0"/>
              <a:t>The </a:t>
            </a:r>
            <a:r>
              <a:rPr lang="en-US" dirty="0"/>
              <a:t>Scrum </a:t>
            </a:r>
            <a:r>
              <a:rPr lang="en-US" dirty="0" smtClean="0"/>
              <a:t>Master</a:t>
            </a:r>
            <a:endParaRPr lang="en-US" dirty="0"/>
          </a:p>
        </p:txBody>
      </p:sp>
      <p:sp>
        <p:nvSpPr>
          <p:cNvPr id="3" name="Date Placeholder 2"/>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135</a:t>
            </a:fld>
            <a:endParaRPr lang="en-US"/>
          </a:p>
        </p:txBody>
      </p:sp>
    </p:spTree>
    <p:extLst>
      <p:ext uri="{BB962C8B-B14F-4D97-AF65-F5344CB8AC3E}">
        <p14:creationId xmlns:p14="http://schemas.microsoft.com/office/powerpoint/2010/main" val="300213165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The Product Owner</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Let’s start with the product </a:t>
            </a:r>
            <a:r>
              <a:rPr lang="en-US" sz="2000" dirty="0" smtClean="0"/>
              <a:t>owner.</a:t>
            </a:r>
          </a:p>
          <a:p>
            <a:pPr marL="457200">
              <a:buFont typeface="Wingdings" panose="05000000000000000000" pitchFamily="2" charset="2"/>
              <a:buChar char="§"/>
            </a:pPr>
            <a:r>
              <a:rPr lang="en-US" sz="2000" dirty="0" smtClean="0"/>
              <a:t>This </a:t>
            </a:r>
            <a:r>
              <a:rPr lang="en-US" sz="2000" dirty="0"/>
              <a:t>person </a:t>
            </a:r>
            <a:r>
              <a:rPr lang="en-US" sz="2000" dirty="0" smtClean="0"/>
              <a:t>is responsible </a:t>
            </a:r>
            <a:r>
              <a:rPr lang="en-US" sz="2000" dirty="0"/>
              <a:t>to those </a:t>
            </a:r>
            <a:r>
              <a:rPr lang="en-US" sz="2000" dirty="0">
                <a:solidFill>
                  <a:srgbClr val="FF0000"/>
                </a:solidFill>
              </a:rPr>
              <a:t>funding</a:t>
            </a:r>
            <a:r>
              <a:rPr lang="en-US" sz="2000" dirty="0"/>
              <a:t> the project to deliver a product or a system that gives the best return on investment (</a:t>
            </a:r>
            <a:r>
              <a:rPr lang="en-US" sz="2000" dirty="0">
                <a:solidFill>
                  <a:srgbClr val="FF0000"/>
                </a:solidFill>
              </a:rPr>
              <a:t>ROI</a:t>
            </a:r>
            <a:r>
              <a:rPr lang="en-US" sz="2000" dirty="0"/>
              <a:t>) he or she can get from the </a:t>
            </a:r>
            <a:r>
              <a:rPr lang="en-US" sz="2000" dirty="0" smtClean="0"/>
              <a:t>project.</a:t>
            </a:r>
          </a:p>
          <a:p>
            <a:pPr marL="457200">
              <a:buFont typeface="Wingdings" panose="05000000000000000000" pitchFamily="2" charset="2"/>
              <a:buChar char="§"/>
            </a:pPr>
            <a:r>
              <a:rPr lang="en-US" sz="2000" dirty="0" smtClean="0"/>
              <a:t>The </a:t>
            </a:r>
            <a:r>
              <a:rPr lang="en-US" sz="2000" dirty="0"/>
              <a:t>product owner </a:t>
            </a:r>
            <a:r>
              <a:rPr lang="en-US" sz="2000" dirty="0" smtClean="0"/>
              <a:t>must</a:t>
            </a:r>
          </a:p>
          <a:p>
            <a:pPr marL="685800">
              <a:buFont typeface="Wingdings" panose="05000000000000000000" pitchFamily="2" charset="2"/>
              <a:buChar char="ü"/>
            </a:pPr>
            <a:r>
              <a:rPr lang="en-US" sz="2000" dirty="0" smtClean="0"/>
              <a:t>acquire </a:t>
            </a:r>
            <a:r>
              <a:rPr lang="en-US" sz="2000" dirty="0"/>
              <a:t>the initial funding for the project </a:t>
            </a:r>
            <a:r>
              <a:rPr lang="en-US" sz="2000" dirty="0" smtClean="0"/>
              <a:t>and</a:t>
            </a:r>
          </a:p>
          <a:p>
            <a:pPr marL="685800">
              <a:buFont typeface="Wingdings" panose="05000000000000000000" pitchFamily="2" charset="2"/>
              <a:buChar char="ü"/>
            </a:pPr>
            <a:r>
              <a:rPr lang="en-US" sz="2000" dirty="0" smtClean="0"/>
              <a:t>make </a:t>
            </a:r>
            <a:r>
              <a:rPr lang="en-US" sz="2000" dirty="0"/>
              <a:t>sure it’s funded through its </a:t>
            </a:r>
            <a:r>
              <a:rPr lang="en-US" sz="2000" dirty="0" smtClean="0"/>
              <a:t>lifespan</a:t>
            </a:r>
          </a:p>
          <a:p>
            <a:pPr marL="457200">
              <a:buFont typeface="Wingdings" panose="05000000000000000000" pitchFamily="2" charset="2"/>
              <a:buChar char="§"/>
            </a:pPr>
            <a:r>
              <a:rPr lang="en-US" sz="2000" dirty="0" smtClean="0"/>
              <a:t>The </a:t>
            </a:r>
            <a:r>
              <a:rPr lang="en-US" sz="2000" dirty="0"/>
              <a:t>product owner represents everyone with a stake in the project and its </a:t>
            </a:r>
            <a:r>
              <a:rPr lang="en-US" sz="2000" dirty="0" smtClean="0"/>
              <a:t>result.</a:t>
            </a:r>
          </a:p>
          <a:p>
            <a:pPr marL="457200">
              <a:buFont typeface="Wingdings" panose="05000000000000000000" pitchFamily="2" charset="2"/>
              <a:buChar char="§"/>
            </a:pPr>
            <a:r>
              <a:rPr lang="en-US" sz="2000" dirty="0" smtClean="0"/>
              <a:t>At </a:t>
            </a:r>
            <a:r>
              <a:rPr lang="en-US" sz="2000" dirty="0"/>
              <a:t>the beginning of a project, the product owner gathers the </a:t>
            </a:r>
            <a:r>
              <a:rPr lang="en-US" sz="2000" dirty="0">
                <a:solidFill>
                  <a:srgbClr val="FF0000"/>
                </a:solidFill>
              </a:rPr>
              <a:t>initial requirements</a:t>
            </a:r>
            <a:r>
              <a:rPr lang="en-US" sz="2000" dirty="0"/>
              <a:t> and puts them into the </a:t>
            </a:r>
            <a:r>
              <a:rPr lang="en-US" sz="2000" dirty="0">
                <a:solidFill>
                  <a:srgbClr val="FF0000"/>
                </a:solidFill>
              </a:rPr>
              <a:t>product </a:t>
            </a:r>
            <a:r>
              <a:rPr lang="en-US" sz="2000" dirty="0" smtClean="0">
                <a:solidFill>
                  <a:srgbClr val="FF0000"/>
                </a:solidFill>
              </a:rPr>
              <a:t>backlog</a:t>
            </a:r>
            <a:r>
              <a:rPr lang="en-US" sz="2000" dirty="0" smtClean="0"/>
              <a:t>.</a:t>
            </a:r>
          </a:p>
          <a:p>
            <a:pPr marL="457200">
              <a:buFont typeface="Wingdings" panose="05000000000000000000" pitchFamily="2" charset="2"/>
              <a:buChar char="§"/>
            </a:pPr>
            <a:r>
              <a:rPr lang="en-US" sz="2000" dirty="0" smtClean="0"/>
              <a:t>It’s </a:t>
            </a:r>
            <a:r>
              <a:rPr lang="en-US" sz="2000" dirty="0"/>
              <a:t>the product owner who ultimately decides which </a:t>
            </a:r>
            <a:r>
              <a:rPr lang="en-US" sz="2000" dirty="0">
                <a:solidFill>
                  <a:srgbClr val="FF0000"/>
                </a:solidFill>
              </a:rPr>
              <a:t>requirements</a:t>
            </a:r>
            <a:r>
              <a:rPr lang="en-US" sz="2000" dirty="0"/>
              <a:t> have the </a:t>
            </a:r>
            <a:r>
              <a:rPr lang="en-US" sz="2000" dirty="0">
                <a:solidFill>
                  <a:srgbClr val="FF0000"/>
                </a:solidFill>
              </a:rPr>
              <a:t>highest priority</a:t>
            </a:r>
            <a:r>
              <a:rPr lang="en-US" sz="2000" dirty="0"/>
              <a:t> based on </a:t>
            </a:r>
            <a:r>
              <a:rPr lang="en-US" sz="2000" dirty="0">
                <a:solidFill>
                  <a:srgbClr val="FF0000"/>
                </a:solidFill>
              </a:rPr>
              <a:t>ROI</a:t>
            </a:r>
            <a:r>
              <a:rPr lang="en-US" sz="2000" dirty="0"/>
              <a:t> or </a:t>
            </a:r>
            <a:r>
              <a:rPr lang="en-US" sz="2000" dirty="0">
                <a:solidFill>
                  <a:srgbClr val="FF0000"/>
                </a:solidFill>
              </a:rPr>
              <a:t>business value</a:t>
            </a:r>
            <a:r>
              <a:rPr lang="en-US" sz="2000" dirty="0"/>
              <a:t> (for example) and decides into which </a:t>
            </a:r>
            <a:r>
              <a:rPr lang="en-US" sz="2000" dirty="0">
                <a:solidFill>
                  <a:srgbClr val="FF0000"/>
                </a:solidFill>
              </a:rPr>
              <a:t>sprint</a:t>
            </a:r>
            <a:r>
              <a:rPr lang="en-US" sz="2000" dirty="0"/>
              <a:t> they should </a:t>
            </a:r>
            <a:r>
              <a:rPr lang="en-US" sz="2000" dirty="0" smtClean="0"/>
              <a:t>go.</a:t>
            </a:r>
          </a:p>
          <a:p>
            <a:pPr marL="457200">
              <a:buFont typeface="Wingdings" panose="05000000000000000000" pitchFamily="2" charset="2"/>
              <a:buChar char="§"/>
            </a:pPr>
            <a:r>
              <a:rPr lang="en-US" sz="2000" dirty="0" smtClean="0"/>
              <a:t>During </a:t>
            </a:r>
            <a:r>
              <a:rPr lang="en-US" sz="2000" dirty="0"/>
              <a:t>the project, the product </a:t>
            </a:r>
            <a:r>
              <a:rPr lang="en-US" sz="2000" dirty="0" smtClean="0"/>
              <a:t>owner</a:t>
            </a:r>
          </a:p>
          <a:p>
            <a:pPr marL="685800" lvl="1" indent="-223838">
              <a:buFont typeface="Wingdings" panose="05000000000000000000" pitchFamily="2" charset="2"/>
              <a:buChar char="ü"/>
            </a:pPr>
            <a:r>
              <a:rPr lang="en-US" dirty="0" smtClean="0"/>
              <a:t>inspects </a:t>
            </a:r>
            <a:r>
              <a:rPr lang="en-US" dirty="0"/>
              <a:t>the project </a:t>
            </a:r>
            <a:r>
              <a:rPr lang="en-US" dirty="0" smtClean="0"/>
              <a:t>and</a:t>
            </a:r>
          </a:p>
          <a:p>
            <a:pPr marL="685800" lvl="1" indent="-223838">
              <a:buFont typeface="Wingdings" panose="05000000000000000000" pitchFamily="2" charset="2"/>
              <a:buChar char="ü"/>
            </a:pPr>
            <a:r>
              <a:rPr lang="en-US" dirty="0" smtClean="0"/>
              <a:t>prioritizes </a:t>
            </a:r>
            <a:r>
              <a:rPr lang="en-US" dirty="0"/>
              <a:t>the product backlog </a:t>
            </a:r>
            <a:r>
              <a:rPr lang="en-US" dirty="0" smtClean="0"/>
              <a:t>and </a:t>
            </a:r>
            <a:r>
              <a:rPr lang="en-US" dirty="0" smtClean="0">
                <a:solidFill>
                  <a:srgbClr val="FF0000"/>
                </a:solidFill>
              </a:rPr>
              <a:t>sprint </a:t>
            </a:r>
            <a:r>
              <a:rPr lang="en-US" dirty="0">
                <a:solidFill>
                  <a:srgbClr val="FF0000"/>
                </a:solidFill>
              </a:rPr>
              <a:t>backlogs</a:t>
            </a:r>
            <a:r>
              <a:rPr lang="en-US" dirty="0"/>
              <a:t> so that the stakeholders’ needs are </a:t>
            </a:r>
            <a:r>
              <a:rPr lang="en-US" dirty="0" smtClean="0"/>
              <a:t>met</a:t>
            </a:r>
            <a:endParaRPr lang="en-US" dirty="0"/>
          </a:p>
        </p:txBody>
      </p:sp>
      <p:sp>
        <p:nvSpPr>
          <p:cNvPr id="3" name="Date Placeholder 2"/>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136</a:t>
            </a:fld>
            <a:endParaRPr lang="en-US"/>
          </a:p>
        </p:txBody>
      </p:sp>
    </p:spTree>
    <p:extLst>
      <p:ext uri="{BB962C8B-B14F-4D97-AF65-F5344CB8AC3E}">
        <p14:creationId xmlns:p14="http://schemas.microsoft.com/office/powerpoint/2010/main" val="4047549598"/>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The Team</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team is responsible for </a:t>
            </a:r>
            <a:r>
              <a:rPr lang="en-US" sz="2000" dirty="0" smtClean="0">
                <a:solidFill>
                  <a:srgbClr val="FF0000"/>
                </a:solidFill>
              </a:rPr>
              <a:t>development</a:t>
            </a:r>
            <a:r>
              <a:rPr lang="en-US" sz="2000" dirty="0" smtClean="0"/>
              <a:t>.</a:t>
            </a:r>
          </a:p>
          <a:p>
            <a:pPr marL="457200" lvl="1"/>
            <a:r>
              <a:rPr lang="en-US" dirty="0" smtClean="0"/>
              <a:t>There </a:t>
            </a:r>
            <a:r>
              <a:rPr lang="en-US" dirty="0"/>
              <a:t>are no specific roles on the </a:t>
            </a:r>
            <a:r>
              <a:rPr lang="en-US" dirty="0" smtClean="0"/>
              <a:t>team.</a:t>
            </a:r>
          </a:p>
          <a:p>
            <a:pPr marL="457200">
              <a:buFont typeface="Wingdings" panose="05000000000000000000" pitchFamily="2" charset="2"/>
              <a:buChar char="§"/>
            </a:pPr>
            <a:r>
              <a:rPr lang="en-US" sz="2000" dirty="0" smtClean="0"/>
              <a:t>Because </a:t>
            </a:r>
            <a:r>
              <a:rPr lang="en-US" sz="2000" dirty="0"/>
              <a:t>the team is </a:t>
            </a:r>
            <a:r>
              <a:rPr lang="en-US" sz="2000" dirty="0" smtClean="0"/>
              <a:t>cross-functional </a:t>
            </a:r>
            <a:r>
              <a:rPr lang="en-US" sz="2000" dirty="0"/>
              <a:t>and self-organizing, it’s the members’ responsibility to make sure they have the competencies and staff required for solving the </a:t>
            </a:r>
            <a:r>
              <a:rPr lang="en-US" sz="2000" dirty="0" smtClean="0"/>
              <a:t>problems.</a:t>
            </a:r>
          </a:p>
          <a:p>
            <a:pPr marL="457200">
              <a:buFont typeface="Wingdings" panose="05000000000000000000" pitchFamily="2" charset="2"/>
              <a:buChar char="§"/>
            </a:pPr>
            <a:r>
              <a:rPr lang="en-US" sz="2000" dirty="0" smtClean="0"/>
              <a:t>It </a:t>
            </a:r>
            <a:r>
              <a:rPr lang="en-US" sz="2000" dirty="0"/>
              <a:t>isn’t the </a:t>
            </a:r>
            <a:r>
              <a:rPr lang="en-US" sz="2000" dirty="0">
                <a:solidFill>
                  <a:srgbClr val="FF0000"/>
                </a:solidFill>
              </a:rPr>
              <a:t>Scrum master</a:t>
            </a:r>
            <a:r>
              <a:rPr lang="en-US" sz="2000" dirty="0"/>
              <a:t> who decides who does what and when, as a </a:t>
            </a:r>
            <a:r>
              <a:rPr lang="en-US" sz="2000" dirty="0">
                <a:solidFill>
                  <a:srgbClr val="FF0000"/>
                </a:solidFill>
              </a:rPr>
              <a:t>project manager</a:t>
            </a:r>
            <a:r>
              <a:rPr lang="en-US" sz="2000" dirty="0"/>
              <a:t> would do in a traditional </a:t>
            </a:r>
            <a:r>
              <a:rPr lang="en-US" sz="2000" dirty="0" smtClean="0"/>
              <a:t>approach.</a:t>
            </a:r>
          </a:p>
          <a:p>
            <a:pPr marL="457200">
              <a:buFont typeface="Wingdings" panose="05000000000000000000" pitchFamily="2" charset="2"/>
              <a:buChar char="§"/>
            </a:pPr>
            <a:r>
              <a:rPr lang="en-US" sz="2000" dirty="0" smtClean="0"/>
              <a:t>These </a:t>
            </a:r>
            <a:r>
              <a:rPr lang="en-US" sz="2000" dirty="0"/>
              <a:t>are some of the reasons behind this approach, as taught by </a:t>
            </a:r>
            <a:r>
              <a:rPr lang="en-US" sz="2000" dirty="0">
                <a:solidFill>
                  <a:srgbClr val="FF0000"/>
                </a:solidFill>
              </a:rPr>
              <a:t>Ken Schwaber</a:t>
            </a:r>
            <a:r>
              <a:rPr lang="en-US" sz="2000" dirty="0"/>
              <a:t> in his </a:t>
            </a:r>
            <a:r>
              <a:rPr lang="en-US" sz="2000" dirty="0">
                <a:solidFill>
                  <a:srgbClr val="FF0000"/>
                </a:solidFill>
              </a:rPr>
              <a:t>Scrum master </a:t>
            </a:r>
            <a:r>
              <a:rPr lang="en-US" sz="2000" dirty="0" smtClean="0">
                <a:solidFill>
                  <a:srgbClr val="FF0000"/>
                </a:solidFill>
              </a:rPr>
              <a:t>course</a:t>
            </a:r>
            <a:r>
              <a:rPr lang="en-US" sz="2000" dirty="0" smtClean="0"/>
              <a:t>:</a:t>
            </a:r>
          </a:p>
          <a:p>
            <a:pPr marL="685800">
              <a:buFont typeface="Wingdings" panose="05000000000000000000" pitchFamily="2" charset="2"/>
              <a:buChar char="ü"/>
            </a:pPr>
            <a:r>
              <a:rPr lang="en-US" sz="2000" dirty="0" smtClean="0"/>
              <a:t>People </a:t>
            </a:r>
            <a:r>
              <a:rPr lang="en-US" sz="2000" dirty="0"/>
              <a:t>are most productive when they manage </a:t>
            </a:r>
            <a:r>
              <a:rPr lang="en-US" sz="2000" dirty="0" smtClean="0"/>
              <a:t>themselves.</a:t>
            </a:r>
          </a:p>
          <a:p>
            <a:pPr marL="685800">
              <a:buFont typeface="Wingdings" panose="05000000000000000000" pitchFamily="2" charset="2"/>
              <a:buChar char="ü"/>
            </a:pPr>
            <a:r>
              <a:rPr lang="en-US" sz="2000" dirty="0" smtClean="0"/>
              <a:t>People </a:t>
            </a:r>
            <a:r>
              <a:rPr lang="en-US" sz="2000" dirty="0"/>
              <a:t>take their </a:t>
            </a:r>
            <a:r>
              <a:rPr lang="en-US" sz="2000" dirty="0">
                <a:solidFill>
                  <a:srgbClr val="FF0000"/>
                </a:solidFill>
              </a:rPr>
              <a:t>commitment</a:t>
            </a:r>
            <a:r>
              <a:rPr lang="en-US" sz="2000" dirty="0"/>
              <a:t> more seriously than other people’s commitment for them (like when a project manager commits that a person should accomplish something</a:t>
            </a:r>
            <a:r>
              <a:rPr lang="en-US" sz="2000" dirty="0" smtClean="0"/>
              <a:t>).</a:t>
            </a:r>
          </a:p>
          <a:p>
            <a:pPr marL="685800">
              <a:buFont typeface="Wingdings" panose="05000000000000000000" pitchFamily="2" charset="2"/>
              <a:buChar char="ü"/>
            </a:pPr>
            <a:r>
              <a:rPr lang="en-US" sz="2000" dirty="0" smtClean="0"/>
              <a:t>People </a:t>
            </a:r>
            <a:r>
              <a:rPr lang="en-US" sz="2000" dirty="0"/>
              <a:t>always do the best they </a:t>
            </a:r>
            <a:r>
              <a:rPr lang="en-US" sz="2000" dirty="0" smtClean="0"/>
              <a:t>can.</a:t>
            </a:r>
          </a:p>
          <a:p>
            <a:pPr marL="685800">
              <a:buFont typeface="Wingdings" panose="05000000000000000000" pitchFamily="2" charset="2"/>
              <a:buChar char="ü"/>
            </a:pPr>
            <a:r>
              <a:rPr lang="en-US" sz="2000" dirty="0" smtClean="0"/>
              <a:t>Under </a:t>
            </a:r>
            <a:r>
              <a:rPr lang="en-US" sz="2000" dirty="0"/>
              <a:t>pressure to work harder, developers automatically and increasingly reduce </a:t>
            </a:r>
            <a:r>
              <a:rPr lang="en-US" sz="2000" dirty="0" smtClean="0"/>
              <a:t>quality.</a:t>
            </a:r>
          </a:p>
          <a:p>
            <a:pPr marL="457200">
              <a:buFont typeface="Wingdings" panose="05000000000000000000" pitchFamily="2" charset="2"/>
              <a:buChar char="§"/>
            </a:pPr>
            <a:r>
              <a:rPr lang="en-US" sz="2000" dirty="0" smtClean="0"/>
              <a:t>The </a:t>
            </a:r>
            <a:r>
              <a:rPr lang="en-US" sz="2000" dirty="0"/>
              <a:t>team should consist of </a:t>
            </a:r>
            <a:r>
              <a:rPr lang="en-US" sz="2000" dirty="0">
                <a:solidFill>
                  <a:srgbClr val="FF0000"/>
                </a:solidFill>
              </a:rPr>
              <a:t>seven people </a:t>
            </a:r>
            <a:r>
              <a:rPr lang="en-US" sz="2000" dirty="0">
                <a:solidFill>
                  <a:srgbClr val="0070C0"/>
                </a:solidFill>
              </a:rPr>
              <a:t>plus or minus </a:t>
            </a:r>
            <a:r>
              <a:rPr lang="en-US" sz="2000" dirty="0">
                <a:solidFill>
                  <a:srgbClr val="FF0000"/>
                </a:solidFill>
              </a:rPr>
              <a:t>two</a:t>
            </a:r>
            <a:r>
              <a:rPr lang="en-US" sz="2000" dirty="0"/>
              <a:t> for </a:t>
            </a:r>
            <a:r>
              <a:rPr lang="en-US" sz="2000" dirty="0">
                <a:solidFill>
                  <a:srgbClr val="0070C0"/>
                </a:solidFill>
              </a:rPr>
              <a:t>optimal </a:t>
            </a:r>
            <a:r>
              <a:rPr lang="en-US" sz="2000" dirty="0" smtClean="0">
                <a:solidFill>
                  <a:srgbClr val="FF0000"/>
                </a:solidFill>
              </a:rPr>
              <a:t>results</a:t>
            </a:r>
            <a:r>
              <a:rPr lang="en-US" sz="2000" dirty="0" smtClean="0"/>
              <a:t>.</a:t>
            </a:r>
          </a:p>
          <a:p>
            <a:pPr marL="457200">
              <a:buFont typeface="Wingdings" panose="05000000000000000000" pitchFamily="2" charset="2"/>
              <a:buChar char="§"/>
            </a:pPr>
            <a:r>
              <a:rPr lang="en-US" sz="2000" dirty="0" smtClean="0"/>
              <a:t>An optimal </a:t>
            </a:r>
            <a:r>
              <a:rPr lang="en-US" sz="2000" dirty="0" smtClean="0">
                <a:solidFill>
                  <a:srgbClr val="FF0000"/>
                </a:solidFill>
              </a:rPr>
              <a:t>physical team</a:t>
            </a:r>
            <a:r>
              <a:rPr lang="en-US" sz="2000" dirty="0" smtClean="0"/>
              <a:t> consists of </a:t>
            </a:r>
            <a:r>
              <a:rPr lang="en-US" sz="2000" dirty="0" smtClean="0">
                <a:solidFill>
                  <a:srgbClr val="FF0000"/>
                </a:solidFill>
              </a:rPr>
              <a:t>2.5 logical teams</a:t>
            </a:r>
            <a:r>
              <a:rPr lang="en-US" sz="2000" dirty="0" smtClean="0"/>
              <a:t>.</a:t>
            </a:r>
          </a:p>
        </p:txBody>
      </p:sp>
      <p:sp>
        <p:nvSpPr>
          <p:cNvPr id="3" name="Date Placeholder 2"/>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137</a:t>
            </a:fld>
            <a:endParaRPr lang="en-US"/>
          </a:p>
        </p:txBody>
      </p:sp>
    </p:spTree>
    <p:extLst>
      <p:ext uri="{BB962C8B-B14F-4D97-AF65-F5344CB8AC3E}">
        <p14:creationId xmlns:p14="http://schemas.microsoft.com/office/powerpoint/2010/main" val="39240466"/>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The Team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normAutofit/>
          </a:bodyPr>
          <a:lstStyle/>
          <a:p>
            <a:pPr marL="457200">
              <a:buFont typeface="Wingdings" panose="05000000000000000000" pitchFamily="2" charset="2"/>
              <a:buChar char="§"/>
            </a:pPr>
            <a:r>
              <a:rPr lang="en-US" dirty="0"/>
              <a:t>A </a:t>
            </a:r>
            <a:r>
              <a:rPr lang="en-US" dirty="0">
                <a:solidFill>
                  <a:srgbClr val="FF0000"/>
                </a:solidFill>
              </a:rPr>
              <a:t>logical team</a:t>
            </a:r>
            <a:r>
              <a:rPr lang="en-US" dirty="0"/>
              <a:t> consists </a:t>
            </a:r>
            <a:r>
              <a:rPr lang="en-US" dirty="0" smtClean="0"/>
              <a:t>of</a:t>
            </a:r>
          </a:p>
          <a:p>
            <a:pPr marL="685800" lvl="1">
              <a:buFont typeface="Wingdings" panose="05000000000000000000" pitchFamily="2" charset="2"/>
              <a:buChar char="ü"/>
            </a:pPr>
            <a:r>
              <a:rPr lang="en-US" dirty="0" smtClean="0"/>
              <a:t>one programmer</a:t>
            </a:r>
          </a:p>
          <a:p>
            <a:pPr marL="685800" lvl="1">
              <a:buFont typeface="Wingdings" panose="05000000000000000000" pitchFamily="2" charset="2"/>
              <a:buChar char="ü"/>
            </a:pPr>
            <a:r>
              <a:rPr lang="en-US" dirty="0" smtClean="0"/>
              <a:t>one tester</a:t>
            </a:r>
          </a:p>
          <a:p>
            <a:pPr marL="685800" lvl="1">
              <a:buFont typeface="Wingdings" panose="05000000000000000000" pitchFamily="2" charset="2"/>
              <a:buChar char="ü"/>
            </a:pPr>
            <a:r>
              <a:rPr lang="en-US" dirty="0" smtClean="0"/>
              <a:t>a </a:t>
            </a:r>
            <a:r>
              <a:rPr lang="en-US" dirty="0"/>
              <a:t>half-time analyst/ designer, </a:t>
            </a:r>
            <a:r>
              <a:rPr lang="en-US" dirty="0" smtClean="0"/>
              <a:t>and</a:t>
            </a:r>
          </a:p>
          <a:p>
            <a:pPr marL="685800" lvl="1">
              <a:buFont typeface="Wingdings" panose="05000000000000000000" pitchFamily="2" charset="2"/>
              <a:buChar char="ü"/>
            </a:pPr>
            <a:r>
              <a:rPr lang="en-US" dirty="0" smtClean="0"/>
              <a:t>a </a:t>
            </a:r>
            <a:r>
              <a:rPr lang="en-US" dirty="0"/>
              <a:t>half-time technical </a:t>
            </a:r>
            <a:r>
              <a:rPr lang="en-US" dirty="0" smtClean="0"/>
              <a:t>writer</a:t>
            </a:r>
            <a:endParaRPr lang="en-US" dirty="0"/>
          </a:p>
          <a:p>
            <a:pPr marL="457200">
              <a:buFont typeface="Wingdings" panose="05000000000000000000" pitchFamily="2" charset="2"/>
              <a:buChar char="§"/>
            </a:pPr>
            <a:r>
              <a:rPr lang="en-US" sz="2000" dirty="0" smtClean="0"/>
              <a:t>The </a:t>
            </a:r>
            <a:r>
              <a:rPr lang="en-US" sz="2000" dirty="0"/>
              <a:t>team decides which items in the backlog it can manage for each sprint based on the </a:t>
            </a:r>
            <a:r>
              <a:rPr lang="en-US" sz="2000" dirty="0">
                <a:solidFill>
                  <a:srgbClr val="FF0000"/>
                </a:solidFill>
              </a:rPr>
              <a:t>prioritized backlog</a:t>
            </a:r>
            <a:r>
              <a:rPr lang="en-US" sz="2000" dirty="0"/>
              <a:t>. </a:t>
            </a:r>
          </a:p>
          <a:p>
            <a:pPr marL="457200">
              <a:buFont typeface="Wingdings" panose="05000000000000000000" pitchFamily="2" charset="2"/>
              <a:buChar char="§"/>
            </a:pPr>
            <a:r>
              <a:rPr lang="en-US" sz="2000" dirty="0" smtClean="0"/>
              <a:t>This </a:t>
            </a:r>
            <a:r>
              <a:rPr lang="en-US" sz="2000" dirty="0"/>
              <a:t>thinking is a giant leap from traditional project management and takes some getting used </a:t>
            </a:r>
            <a:r>
              <a:rPr lang="en-US" sz="2000" dirty="0" smtClean="0"/>
              <a:t>to.</a:t>
            </a:r>
          </a:p>
          <a:p>
            <a:pPr marL="457200">
              <a:buFont typeface="Wingdings" panose="05000000000000000000" pitchFamily="2" charset="2"/>
              <a:buChar char="§"/>
            </a:pPr>
            <a:r>
              <a:rPr lang="en-US" sz="2000" dirty="0" smtClean="0"/>
              <a:t>Some </a:t>
            </a:r>
            <a:r>
              <a:rPr lang="en-US" sz="2000" dirty="0"/>
              <a:t>people don’t accept it and find it impossible to work this way</a:t>
            </a:r>
            <a:r>
              <a:rPr lang="en-US" sz="2000" dirty="0" smtClean="0"/>
              <a:t>.</a:t>
            </a:r>
          </a:p>
        </p:txBody>
      </p:sp>
      <p:sp>
        <p:nvSpPr>
          <p:cNvPr id="3" name="Date Placeholder 2"/>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138</a:t>
            </a:fld>
            <a:endParaRPr lang="en-US"/>
          </a:p>
        </p:txBody>
      </p:sp>
    </p:spTree>
    <p:extLst>
      <p:ext uri="{BB962C8B-B14F-4D97-AF65-F5344CB8AC3E}">
        <p14:creationId xmlns:p14="http://schemas.microsoft.com/office/powerpoint/2010/main" val="343142809"/>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The Scrum Master</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Scrum master is responsible for the </a:t>
            </a:r>
            <a:r>
              <a:rPr lang="en-US" sz="2000" dirty="0">
                <a:solidFill>
                  <a:srgbClr val="FF0000"/>
                </a:solidFill>
              </a:rPr>
              <a:t>Scrum process</a:t>
            </a:r>
            <a:r>
              <a:rPr lang="en-US" sz="2000" dirty="0"/>
              <a:t> and has to make </a:t>
            </a:r>
            <a:r>
              <a:rPr lang="en-US" sz="2000" dirty="0" smtClean="0"/>
              <a:t>sure</a:t>
            </a:r>
          </a:p>
          <a:p>
            <a:pPr lvl="2"/>
            <a:r>
              <a:rPr lang="en-US" dirty="0" smtClean="0"/>
              <a:t>everybody on the team</a:t>
            </a:r>
          </a:p>
          <a:p>
            <a:pPr lvl="2"/>
            <a:r>
              <a:rPr lang="en-US" dirty="0" smtClean="0"/>
              <a:t>the </a:t>
            </a:r>
            <a:r>
              <a:rPr lang="en-US" dirty="0"/>
              <a:t>product owner, </a:t>
            </a:r>
            <a:r>
              <a:rPr lang="en-US" dirty="0" smtClean="0"/>
              <a:t>and</a:t>
            </a:r>
          </a:p>
          <a:p>
            <a:pPr lvl="2"/>
            <a:r>
              <a:rPr lang="en-US" dirty="0" smtClean="0"/>
              <a:t>anyone </a:t>
            </a:r>
            <a:r>
              <a:rPr lang="en-US" dirty="0"/>
              <a:t>else involved in the project know and understand the </a:t>
            </a:r>
            <a:r>
              <a:rPr lang="en-US" dirty="0" smtClean="0"/>
              <a:t>process</a:t>
            </a:r>
          </a:p>
          <a:p>
            <a:pPr marL="457200">
              <a:buFont typeface="Wingdings" panose="05000000000000000000" pitchFamily="2" charset="2"/>
              <a:buChar char="§"/>
            </a:pPr>
            <a:r>
              <a:rPr lang="en-US" sz="2000" dirty="0" smtClean="0"/>
              <a:t>The </a:t>
            </a:r>
            <a:r>
              <a:rPr lang="en-US" sz="2000" dirty="0"/>
              <a:t>Scrum master makes sure everyone </a:t>
            </a:r>
            <a:r>
              <a:rPr lang="en-US" sz="2000" dirty="0" smtClean="0"/>
              <a:t>follows</a:t>
            </a:r>
          </a:p>
          <a:p>
            <a:pPr marL="685800" lvl="2"/>
            <a:r>
              <a:rPr lang="en-US" dirty="0" smtClean="0"/>
              <a:t>the </a:t>
            </a:r>
            <a:r>
              <a:rPr lang="en-US" dirty="0"/>
              <a:t>rules </a:t>
            </a:r>
            <a:r>
              <a:rPr lang="en-US" dirty="0" smtClean="0"/>
              <a:t>and</a:t>
            </a:r>
          </a:p>
          <a:p>
            <a:pPr marL="685800" lvl="2"/>
            <a:r>
              <a:rPr lang="en-US" dirty="0" smtClean="0"/>
              <a:t>practices </a:t>
            </a:r>
            <a:r>
              <a:rPr lang="en-US" dirty="0"/>
              <a:t>of the Scrum </a:t>
            </a:r>
            <a:r>
              <a:rPr lang="en-US" dirty="0" smtClean="0"/>
              <a:t>process</a:t>
            </a:r>
          </a:p>
          <a:p>
            <a:pPr marL="457200">
              <a:buFont typeface="Wingdings" panose="05000000000000000000" pitchFamily="2" charset="2"/>
              <a:buChar char="§"/>
            </a:pPr>
            <a:r>
              <a:rPr lang="en-US" sz="2000" dirty="0" smtClean="0"/>
              <a:t>But </a:t>
            </a:r>
            <a:r>
              <a:rPr lang="en-US" sz="2000" dirty="0"/>
              <a:t>the Scrum master doesn’t manage the team—the team is, as you saw, </a:t>
            </a:r>
            <a:r>
              <a:rPr lang="en-US" sz="2000" dirty="0" smtClean="0">
                <a:solidFill>
                  <a:srgbClr val="FF0000"/>
                </a:solidFill>
              </a:rPr>
              <a:t>self-managing</a:t>
            </a:r>
            <a:r>
              <a:rPr lang="en-US" sz="2000" dirty="0" smtClean="0"/>
              <a:t>.</a:t>
            </a:r>
          </a:p>
          <a:p>
            <a:pPr marL="457200">
              <a:buFont typeface="Wingdings" panose="05000000000000000000" pitchFamily="2" charset="2"/>
              <a:buChar char="§"/>
            </a:pPr>
            <a:r>
              <a:rPr lang="en-US" sz="2000" dirty="0" smtClean="0"/>
              <a:t>If </a:t>
            </a:r>
            <a:r>
              <a:rPr lang="en-US" sz="2000" dirty="0"/>
              <a:t>a </a:t>
            </a:r>
            <a:r>
              <a:rPr lang="en-US" sz="2000" dirty="0">
                <a:solidFill>
                  <a:srgbClr val="FF0000"/>
                </a:solidFill>
              </a:rPr>
              <a:t>conflict</a:t>
            </a:r>
            <a:r>
              <a:rPr lang="en-US" sz="2000" dirty="0"/>
              <a:t> occurs in the team, the Scrum master should be the “oil” that helps the team work out its problems </a:t>
            </a:r>
            <a:r>
              <a:rPr lang="en-US" sz="2000" dirty="0" smtClean="0"/>
              <a:t>smoothly.</a:t>
            </a:r>
          </a:p>
          <a:p>
            <a:pPr marL="457200">
              <a:buFont typeface="Wingdings" panose="05000000000000000000" pitchFamily="2" charset="2"/>
              <a:buChar char="§"/>
            </a:pPr>
            <a:r>
              <a:rPr lang="en-US" sz="2000" dirty="0" smtClean="0"/>
              <a:t>It’s </a:t>
            </a:r>
            <a:r>
              <a:rPr lang="en-US" sz="2000" dirty="0"/>
              <a:t>also the Scrum master’s responsibility to </a:t>
            </a:r>
            <a:r>
              <a:rPr lang="en-US" sz="2000" dirty="0">
                <a:solidFill>
                  <a:srgbClr val="FF0000"/>
                </a:solidFill>
              </a:rPr>
              <a:t>protect</a:t>
            </a:r>
            <a:r>
              <a:rPr lang="en-US" sz="2000" dirty="0"/>
              <a:t> the </a:t>
            </a:r>
            <a:r>
              <a:rPr lang="en-US" sz="2000" dirty="0">
                <a:solidFill>
                  <a:srgbClr val="FF0000"/>
                </a:solidFill>
              </a:rPr>
              <a:t>team</a:t>
            </a:r>
            <a:r>
              <a:rPr lang="en-US" sz="2000" dirty="0"/>
              <a:t> from the </a:t>
            </a:r>
            <a:r>
              <a:rPr lang="en-US" sz="2000" dirty="0">
                <a:solidFill>
                  <a:srgbClr val="FF0000"/>
                </a:solidFill>
              </a:rPr>
              <a:t>outside world</a:t>
            </a:r>
            <a:r>
              <a:rPr lang="en-US" sz="2000" dirty="0"/>
              <a:t> so members can work in peace and quiet during the sprint, focused on delivering business </a:t>
            </a:r>
            <a:r>
              <a:rPr lang="en-US" sz="2000" dirty="0" smtClean="0"/>
              <a:t>value.</a:t>
            </a:r>
          </a:p>
        </p:txBody>
      </p:sp>
      <p:sp>
        <p:nvSpPr>
          <p:cNvPr id="3" name="Date Placeholder 2"/>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139</a:t>
            </a:fld>
            <a:endParaRPr lang="en-US"/>
          </a:p>
        </p:txBody>
      </p:sp>
    </p:spTree>
    <p:extLst>
      <p:ext uri="{BB962C8B-B14F-4D97-AF65-F5344CB8AC3E}">
        <p14:creationId xmlns:p14="http://schemas.microsoft.com/office/powerpoint/2010/main" val="18004623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Section 1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normAutofit/>
          </a:bodyPr>
          <a:lstStyle/>
          <a:p>
            <a:pPr marL="457200" indent="0">
              <a:buNone/>
            </a:pPr>
            <a:r>
              <a:rPr lang="en-US" dirty="0" smtClean="0"/>
              <a:t>Don’t </a:t>
            </a:r>
            <a:r>
              <a:rPr lang="en-US" dirty="0"/>
              <a:t>forget to involve these people early in the process, at the point when the initial architecture is considered, and keep them involved with the project until everything is done.</a:t>
            </a:r>
          </a:p>
          <a:p>
            <a:pPr marL="457200" indent="0">
              <a:buNone/>
            </a:pPr>
            <a:r>
              <a:rPr lang="en-US" dirty="0"/>
              <a:t>They can provide great input about what can and can’t be done within the company infrastructure. So, operations is just one part—although an important one—of ALM.</a:t>
            </a:r>
          </a:p>
          <a:p>
            <a:pPr marL="457200">
              <a:buFont typeface="Wingdings" panose="05000000000000000000" pitchFamily="2" charset="2"/>
              <a:buChar char="§"/>
            </a:pPr>
            <a:endParaRPr lang="en-US" sz="2000" dirty="0"/>
          </a:p>
        </p:txBody>
      </p:sp>
      <p:sp>
        <p:nvSpPr>
          <p:cNvPr id="3" name="Date Placeholder 2"/>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14</a:t>
            </a:fld>
            <a:endParaRPr lang="en-US"/>
          </a:p>
        </p:txBody>
      </p:sp>
    </p:spTree>
    <p:extLst>
      <p:ext uri="{BB962C8B-B14F-4D97-AF65-F5344CB8AC3E}">
        <p14:creationId xmlns:p14="http://schemas.microsoft.com/office/powerpoint/2010/main" val="214700286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Scrum Master Responsibilities</a:t>
            </a:r>
            <a:endParaRPr lang="en-US" dirty="0"/>
          </a:p>
        </p:txBody>
      </p:sp>
      <p:sp>
        <p:nvSpPr>
          <p:cNvPr id="7" name="Content Placeholder 6"/>
          <p:cNvSpPr>
            <a:spLocks noGrp="1"/>
          </p:cNvSpPr>
          <p:nvPr>
            <p:ph idx="1"/>
          </p:nvPr>
        </p:nvSpPr>
        <p:spPr/>
        <p:txBody>
          <a:bodyPr/>
          <a:lstStyle/>
          <a:p>
            <a:r>
              <a:rPr lang="en-US" dirty="0"/>
              <a:t>The following are the Scrum master’s responsibilities, again according to Ken Schwaber’s course material:</a:t>
            </a:r>
          </a:p>
          <a:p>
            <a:pPr lvl="1"/>
            <a:r>
              <a:rPr lang="en-US" dirty="0">
                <a:solidFill>
                  <a:srgbClr val="FF0000"/>
                </a:solidFill>
              </a:rPr>
              <a:t>Removing the barriers</a:t>
            </a:r>
            <a:r>
              <a:rPr lang="en-US" dirty="0"/>
              <a:t> between development and the customer so the customer directly drives development</a:t>
            </a:r>
          </a:p>
          <a:p>
            <a:pPr lvl="1"/>
            <a:r>
              <a:rPr lang="en-US" dirty="0"/>
              <a:t>Teaching the stakeholders how to </a:t>
            </a:r>
            <a:r>
              <a:rPr lang="en-US" dirty="0">
                <a:solidFill>
                  <a:srgbClr val="FF0000"/>
                </a:solidFill>
              </a:rPr>
              <a:t>maximize ROI</a:t>
            </a:r>
            <a:r>
              <a:rPr lang="en-US" dirty="0"/>
              <a:t> and meet their objectives through Scrum</a:t>
            </a:r>
          </a:p>
          <a:p>
            <a:pPr lvl="1"/>
            <a:r>
              <a:rPr lang="en-US" dirty="0"/>
              <a:t>Improving the </a:t>
            </a:r>
            <a:r>
              <a:rPr lang="en-US" dirty="0">
                <a:solidFill>
                  <a:srgbClr val="FF0000"/>
                </a:solidFill>
              </a:rPr>
              <a:t>lives</a:t>
            </a:r>
            <a:r>
              <a:rPr lang="en-US" dirty="0"/>
              <a:t> of the development team by facilitating creativity and empowerment</a:t>
            </a:r>
          </a:p>
          <a:p>
            <a:pPr lvl="1"/>
            <a:r>
              <a:rPr lang="en-US" dirty="0"/>
              <a:t>Improving the </a:t>
            </a:r>
            <a:r>
              <a:rPr lang="en-US" dirty="0">
                <a:solidFill>
                  <a:srgbClr val="FF0000"/>
                </a:solidFill>
              </a:rPr>
              <a:t>productivity</a:t>
            </a:r>
            <a:r>
              <a:rPr lang="en-US" dirty="0"/>
              <a:t> of the development team in any way possible</a:t>
            </a:r>
          </a:p>
          <a:p>
            <a:pPr lvl="1"/>
            <a:r>
              <a:rPr lang="en-US" dirty="0"/>
              <a:t>Improving the engineering practices and tools so each </a:t>
            </a:r>
            <a:r>
              <a:rPr lang="en-US" dirty="0">
                <a:solidFill>
                  <a:srgbClr val="FF0000"/>
                </a:solidFill>
              </a:rPr>
              <a:t>increment of functionality</a:t>
            </a:r>
            <a:r>
              <a:rPr lang="en-US" dirty="0"/>
              <a:t> is potentially </a:t>
            </a:r>
            <a:r>
              <a:rPr lang="en-US" dirty="0" smtClean="0">
                <a:solidFill>
                  <a:srgbClr val="FF0000"/>
                </a:solidFill>
              </a:rPr>
              <a:t>shippable</a:t>
            </a:r>
            <a:endParaRPr lang="en-US" dirty="0">
              <a:solidFill>
                <a:srgbClr val="FF0000"/>
              </a:solidFill>
            </a:endParaRPr>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140</a:t>
            </a:fld>
            <a:endParaRPr lang="en-US" dirty="0"/>
          </a:p>
        </p:txBody>
      </p:sp>
    </p:spTree>
    <p:extLst>
      <p:ext uri="{BB962C8B-B14F-4D97-AF65-F5344CB8AC3E}">
        <p14:creationId xmlns:p14="http://schemas.microsoft.com/office/powerpoint/2010/main" val="368024525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Scrum Process</a:t>
            </a:r>
          </a:p>
        </p:txBody>
      </p:sp>
      <p:sp>
        <p:nvSpPr>
          <p:cNvPr id="3" name="Content Placeholder 2"/>
          <p:cNvSpPr>
            <a:spLocks noGrp="1"/>
          </p:cNvSpPr>
          <p:nvPr>
            <p:ph idx="1"/>
          </p:nvPr>
        </p:nvSpPr>
        <p:spPr/>
        <p:txBody>
          <a:bodyPr/>
          <a:lstStyle/>
          <a:p>
            <a:r>
              <a:rPr lang="en-US" dirty="0"/>
              <a:t>Now that you know the basics of Scrum, it’s time to take a look at what happens during a </a:t>
            </a:r>
            <a:r>
              <a:rPr lang="en-US" dirty="0">
                <a:solidFill>
                  <a:srgbClr val="FF0000"/>
                </a:solidFill>
              </a:rPr>
              <a:t>Scrum </a:t>
            </a:r>
            <a:r>
              <a:rPr lang="en-US" dirty="0" smtClean="0">
                <a:solidFill>
                  <a:srgbClr val="FF0000"/>
                </a:solidFill>
              </a:rPr>
              <a:t>project</a:t>
            </a:r>
            <a:r>
              <a:rPr lang="en-US" dirty="0" smtClean="0"/>
              <a:t>.</a:t>
            </a:r>
          </a:p>
          <a:p>
            <a:pPr lvl="1"/>
            <a:r>
              <a:rPr lang="en-US" dirty="0" smtClean="0"/>
              <a:t>The </a:t>
            </a:r>
            <a:r>
              <a:rPr lang="en-US" dirty="0"/>
              <a:t>product owner, after arranging initial funding for the project, puts together the </a:t>
            </a:r>
            <a:r>
              <a:rPr lang="en-US" dirty="0">
                <a:solidFill>
                  <a:srgbClr val="FF0000"/>
                </a:solidFill>
              </a:rPr>
              <a:t>product backlog</a:t>
            </a:r>
            <a:r>
              <a:rPr lang="en-US" dirty="0"/>
              <a:t> by </a:t>
            </a:r>
            <a:r>
              <a:rPr lang="en-US" dirty="0" smtClean="0"/>
              <a:t>gathering </a:t>
            </a:r>
            <a:r>
              <a:rPr lang="en-US" dirty="0" smtClean="0">
                <a:solidFill>
                  <a:srgbClr val="FF0000"/>
                </a:solidFill>
              </a:rPr>
              <a:t>Functional</a:t>
            </a:r>
            <a:r>
              <a:rPr lang="en-US" dirty="0" smtClean="0"/>
              <a:t> as well as </a:t>
            </a:r>
            <a:r>
              <a:rPr lang="en-US" dirty="0" smtClean="0">
                <a:solidFill>
                  <a:srgbClr val="FF0000"/>
                </a:solidFill>
              </a:rPr>
              <a:t>Non-functional</a:t>
            </a:r>
            <a:r>
              <a:rPr lang="en-US" dirty="0" smtClean="0"/>
              <a:t> </a:t>
            </a:r>
            <a:r>
              <a:rPr lang="en-US" dirty="0" smtClean="0">
                <a:solidFill>
                  <a:srgbClr val="0070C0"/>
                </a:solidFill>
              </a:rPr>
              <a:t>requirements</a:t>
            </a:r>
          </a:p>
          <a:p>
            <a:pPr lvl="1"/>
            <a:r>
              <a:rPr lang="en-US" dirty="0" smtClean="0"/>
              <a:t>The </a:t>
            </a:r>
            <a:r>
              <a:rPr lang="en-US" dirty="0"/>
              <a:t>focus is on turning the product backlog into </a:t>
            </a:r>
            <a:r>
              <a:rPr lang="en-US" dirty="0">
                <a:solidFill>
                  <a:srgbClr val="FF0000"/>
                </a:solidFill>
              </a:rPr>
              <a:t>functionality</a:t>
            </a:r>
            <a:r>
              <a:rPr lang="en-US" dirty="0"/>
              <a:t>, and it’s prioritized so the requirements giving the </a:t>
            </a:r>
            <a:r>
              <a:rPr lang="en-US" dirty="0">
                <a:solidFill>
                  <a:srgbClr val="0070C0"/>
                </a:solidFill>
              </a:rPr>
              <a:t>greatest</a:t>
            </a:r>
            <a:r>
              <a:rPr lang="en-US" dirty="0"/>
              <a:t> </a:t>
            </a:r>
            <a:r>
              <a:rPr lang="en-US" dirty="0">
                <a:solidFill>
                  <a:srgbClr val="FF0000"/>
                </a:solidFill>
              </a:rPr>
              <a:t>business value</a:t>
            </a:r>
            <a:r>
              <a:rPr lang="en-US" dirty="0"/>
              <a:t> or having the </a:t>
            </a:r>
            <a:r>
              <a:rPr lang="en-US" dirty="0">
                <a:solidFill>
                  <a:srgbClr val="FF0000"/>
                </a:solidFill>
              </a:rPr>
              <a:t>highest risk</a:t>
            </a:r>
            <a:r>
              <a:rPr lang="en-US" dirty="0"/>
              <a:t> </a:t>
            </a:r>
            <a:r>
              <a:rPr lang="en-US" dirty="0">
                <a:solidFill>
                  <a:srgbClr val="0070C0"/>
                </a:solidFill>
              </a:rPr>
              <a:t>come</a:t>
            </a:r>
            <a:r>
              <a:rPr lang="en-US" dirty="0"/>
              <a:t> </a:t>
            </a:r>
            <a:r>
              <a:rPr lang="en-US" dirty="0" smtClean="0">
                <a:solidFill>
                  <a:srgbClr val="FF0000"/>
                </a:solidFill>
              </a:rPr>
              <a:t>first</a:t>
            </a:r>
            <a:r>
              <a:rPr lang="en-US" dirty="0" smtClean="0"/>
              <a:t>.</a:t>
            </a:r>
          </a:p>
          <a:p>
            <a:pPr lvl="1"/>
            <a:r>
              <a:rPr lang="en-US" dirty="0" smtClean="0"/>
              <a:t>Remember </a:t>
            </a:r>
            <a:r>
              <a:rPr lang="en-US" dirty="0"/>
              <a:t>that this approach is a </a:t>
            </a:r>
            <a:r>
              <a:rPr lang="en-US" dirty="0">
                <a:solidFill>
                  <a:srgbClr val="FF0000"/>
                </a:solidFill>
              </a:rPr>
              <a:t>value-up paradigm</a:t>
            </a:r>
            <a:r>
              <a:rPr lang="en-US" dirty="0"/>
              <a:t> where you </a:t>
            </a:r>
            <a:r>
              <a:rPr lang="en-US" dirty="0">
                <a:solidFill>
                  <a:srgbClr val="FF0000"/>
                </a:solidFill>
              </a:rPr>
              <a:t>set business value first</a:t>
            </a:r>
            <a:r>
              <a:rPr lang="en-US" dirty="0" smtClean="0"/>
              <a:t>.</a:t>
            </a:r>
          </a:p>
          <a:p>
            <a:pPr lvl="1"/>
            <a:r>
              <a:rPr lang="en-US" dirty="0"/>
              <a:t>Then the product backlog is </a:t>
            </a:r>
            <a:r>
              <a:rPr lang="en-US" dirty="0">
                <a:solidFill>
                  <a:srgbClr val="FF0000"/>
                </a:solidFill>
              </a:rPr>
              <a:t>divided</a:t>
            </a:r>
            <a:r>
              <a:rPr lang="en-US" dirty="0"/>
              <a:t> into </a:t>
            </a:r>
            <a:r>
              <a:rPr lang="en-US" dirty="0">
                <a:solidFill>
                  <a:srgbClr val="FF0000"/>
                </a:solidFill>
              </a:rPr>
              <a:t>suggested releases</a:t>
            </a:r>
            <a:r>
              <a:rPr lang="en-US" dirty="0"/>
              <a:t> (if necessary), which should be possible to implement </a:t>
            </a:r>
            <a:r>
              <a:rPr lang="en-US" dirty="0" smtClean="0"/>
              <a:t>immediately.</a:t>
            </a:r>
          </a:p>
          <a:p>
            <a:pPr lvl="2"/>
            <a:r>
              <a:rPr lang="en-US" dirty="0" smtClean="0"/>
              <a:t>This </a:t>
            </a:r>
            <a:r>
              <a:rPr lang="en-US" dirty="0"/>
              <a:t>means when a </a:t>
            </a:r>
            <a:r>
              <a:rPr lang="en-US" dirty="0">
                <a:solidFill>
                  <a:srgbClr val="FF0000"/>
                </a:solidFill>
              </a:rPr>
              <a:t>release is finished</a:t>
            </a:r>
            <a:r>
              <a:rPr lang="en-US" dirty="0"/>
              <a:t>, you should be able to put it into </a:t>
            </a:r>
            <a:r>
              <a:rPr lang="en-US" dirty="0">
                <a:solidFill>
                  <a:srgbClr val="FF0000"/>
                </a:solidFill>
              </a:rPr>
              <a:t>production</a:t>
            </a:r>
            <a:r>
              <a:rPr lang="en-US" dirty="0"/>
              <a:t> at once so you can start getting the business value as quickly as </a:t>
            </a:r>
            <a:r>
              <a:rPr lang="en-US" dirty="0" smtClean="0"/>
              <a:t>possible.</a:t>
            </a:r>
          </a:p>
          <a:p>
            <a:pPr lvl="2"/>
            <a:r>
              <a:rPr lang="en-US" dirty="0" smtClean="0"/>
              <a:t>You </a:t>
            </a:r>
            <a:r>
              <a:rPr lang="en-US" dirty="0"/>
              <a:t>don’t have to wait until the entire project is done to begin getting return on your stakeholders’ investments</a:t>
            </a:r>
            <a:r>
              <a:rPr lang="en-US" dirty="0" smtClean="0"/>
              <a:t>.</a:t>
            </a:r>
          </a:p>
          <a:p>
            <a:pPr lvl="1"/>
            <a:r>
              <a:rPr lang="en-US" dirty="0"/>
              <a:t>Because the Scrum process is </a:t>
            </a:r>
            <a:r>
              <a:rPr lang="en-US" dirty="0">
                <a:solidFill>
                  <a:srgbClr val="FF0000"/>
                </a:solidFill>
              </a:rPr>
              <a:t>adaptive</a:t>
            </a:r>
            <a:r>
              <a:rPr lang="en-US" dirty="0"/>
              <a:t>, this is just the </a:t>
            </a:r>
            <a:r>
              <a:rPr lang="en-US" dirty="0">
                <a:solidFill>
                  <a:srgbClr val="FF0000"/>
                </a:solidFill>
              </a:rPr>
              <a:t>starting </a:t>
            </a:r>
            <a:r>
              <a:rPr lang="en-US" dirty="0" smtClean="0">
                <a:solidFill>
                  <a:srgbClr val="FF0000"/>
                </a:solidFill>
              </a:rPr>
              <a:t>point</a:t>
            </a:r>
            <a:r>
              <a:rPr lang="en-US" dirty="0" smtClean="0"/>
              <a:t>.</a:t>
            </a:r>
          </a:p>
          <a:p>
            <a:pPr lvl="1"/>
            <a:r>
              <a:rPr lang="en-US" dirty="0" smtClean="0"/>
              <a:t>The </a:t>
            </a:r>
            <a:r>
              <a:rPr lang="en-US" dirty="0"/>
              <a:t>product backlog and the priorities change during the project as business requirements change and also depending on how well the </a:t>
            </a:r>
            <a:r>
              <a:rPr lang="en-US" dirty="0">
                <a:solidFill>
                  <a:srgbClr val="FF0000"/>
                </a:solidFill>
              </a:rPr>
              <a:t>team succeeds</a:t>
            </a:r>
            <a:r>
              <a:rPr lang="en-US" dirty="0"/>
              <a:t> in </a:t>
            </a:r>
            <a:r>
              <a:rPr lang="en-US" dirty="0">
                <a:solidFill>
                  <a:srgbClr val="FF0000"/>
                </a:solidFill>
              </a:rPr>
              <a:t>producing </a:t>
            </a:r>
            <a:r>
              <a:rPr lang="en-US" dirty="0" smtClean="0">
                <a:solidFill>
                  <a:srgbClr val="FF0000"/>
                </a:solidFill>
              </a:rPr>
              <a:t>functionality</a:t>
            </a:r>
            <a:r>
              <a:rPr lang="en-US" dirty="0" smtClean="0"/>
              <a:t>.</a:t>
            </a:r>
          </a:p>
          <a:p>
            <a:pPr lvl="1"/>
            <a:r>
              <a:rPr lang="en-US" dirty="0" smtClean="0"/>
              <a:t>The </a:t>
            </a:r>
            <a:r>
              <a:rPr lang="en-US" dirty="0"/>
              <a:t>constant </a:t>
            </a:r>
            <a:r>
              <a:rPr lang="en-US" dirty="0">
                <a:solidFill>
                  <a:srgbClr val="FF0000"/>
                </a:solidFill>
              </a:rPr>
              <a:t>inspections</a:t>
            </a:r>
            <a:r>
              <a:rPr lang="en-US" dirty="0"/>
              <a:t> also affect the process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141</a:t>
            </a:fld>
            <a:endParaRPr lang="en-US" dirty="0"/>
          </a:p>
        </p:txBody>
      </p:sp>
    </p:spTree>
    <p:extLst>
      <p:ext uri="{BB962C8B-B14F-4D97-AF65-F5344CB8AC3E}">
        <p14:creationId xmlns:p14="http://schemas.microsoft.com/office/powerpoint/2010/main" val="244297285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NOTE</a:t>
            </a:r>
            <a:endParaRPr lang="en-US" dirty="0"/>
          </a:p>
        </p:txBody>
      </p:sp>
      <p:sp>
        <p:nvSpPr>
          <p:cNvPr id="7" name="Content Placeholder 6"/>
          <p:cNvSpPr>
            <a:spLocks noGrp="1"/>
          </p:cNvSpPr>
          <p:nvPr>
            <p:ph idx="1"/>
          </p:nvPr>
        </p:nvSpPr>
        <p:spPr/>
        <p:txBody>
          <a:bodyPr/>
          <a:lstStyle/>
          <a:p>
            <a:r>
              <a:rPr lang="en-US" dirty="0">
                <a:solidFill>
                  <a:srgbClr val="FF0000"/>
                </a:solidFill>
              </a:rPr>
              <a:t>Value up</a:t>
            </a:r>
            <a:r>
              <a:rPr lang="en-US" dirty="0"/>
              <a:t> measures value delivered at each point in time and treats the inputs as variable flows rather than as a fixed </a:t>
            </a:r>
            <a:r>
              <a:rPr lang="en-US" dirty="0" smtClean="0"/>
              <a:t>stock.</a:t>
            </a:r>
          </a:p>
          <a:p>
            <a:pPr lvl="1"/>
            <a:r>
              <a:rPr lang="en-US" dirty="0" smtClean="0"/>
              <a:t>If </a:t>
            </a:r>
            <a:r>
              <a:rPr lang="en-US" dirty="0"/>
              <a:t>you want to learn more about this, see Software Engineering with Microsoft Visual Studio Team System by Sam Guckenheimer (Addison Wesley, 2006</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142</a:t>
            </a:fld>
            <a:endParaRPr lang="en-US" dirty="0"/>
          </a:p>
        </p:txBody>
      </p:sp>
    </p:spTree>
    <p:extLst>
      <p:ext uri="{BB962C8B-B14F-4D97-AF65-F5344CB8AC3E}">
        <p14:creationId xmlns:p14="http://schemas.microsoft.com/office/powerpoint/2010/main" val="307073271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Sprint Planning Meeting</a:t>
            </a:r>
            <a:endParaRPr lang="en-US" dirty="0"/>
          </a:p>
        </p:txBody>
      </p:sp>
      <p:sp>
        <p:nvSpPr>
          <p:cNvPr id="3" name="Content Placeholder 2"/>
          <p:cNvSpPr>
            <a:spLocks noGrp="1"/>
          </p:cNvSpPr>
          <p:nvPr>
            <p:ph idx="1"/>
          </p:nvPr>
        </p:nvSpPr>
        <p:spPr/>
        <p:txBody>
          <a:bodyPr/>
          <a:lstStyle/>
          <a:p>
            <a:r>
              <a:rPr lang="en-US" dirty="0"/>
              <a:t>When a sprint is starting, it initiates with a </a:t>
            </a:r>
            <a:r>
              <a:rPr lang="en-US" dirty="0">
                <a:solidFill>
                  <a:srgbClr val="FF0000"/>
                </a:solidFill>
              </a:rPr>
              <a:t>sprint planning </a:t>
            </a:r>
            <a:r>
              <a:rPr lang="en-US" dirty="0" smtClean="0">
                <a:solidFill>
                  <a:srgbClr val="FF0000"/>
                </a:solidFill>
              </a:rPr>
              <a:t>meeting</a:t>
            </a:r>
            <a:r>
              <a:rPr lang="en-US" dirty="0" smtClean="0"/>
              <a:t>.</a:t>
            </a:r>
          </a:p>
          <a:p>
            <a:pPr lvl="1"/>
            <a:r>
              <a:rPr lang="en-US" dirty="0" smtClean="0"/>
              <a:t>At </a:t>
            </a:r>
            <a:r>
              <a:rPr lang="en-US" dirty="0"/>
              <a:t>this meeting, the product owner and the team decide, based on the </a:t>
            </a:r>
            <a:r>
              <a:rPr lang="en-US" dirty="0">
                <a:solidFill>
                  <a:srgbClr val="FF0000"/>
                </a:solidFill>
              </a:rPr>
              <a:t>product owner’s prioritization</a:t>
            </a:r>
            <a:r>
              <a:rPr lang="en-US" dirty="0"/>
              <a:t>, what will be done during this </a:t>
            </a:r>
            <a:r>
              <a:rPr lang="en-US" dirty="0" smtClean="0"/>
              <a:t>sprint.</a:t>
            </a:r>
          </a:p>
          <a:p>
            <a:pPr lvl="2"/>
            <a:r>
              <a:rPr lang="en-US" dirty="0" smtClean="0"/>
              <a:t>The </a:t>
            </a:r>
            <a:r>
              <a:rPr lang="en-US" dirty="0"/>
              <a:t>items selected from the </a:t>
            </a:r>
            <a:r>
              <a:rPr lang="en-US" dirty="0">
                <a:solidFill>
                  <a:srgbClr val="FF0000"/>
                </a:solidFill>
              </a:rPr>
              <a:t>product backlog</a:t>
            </a:r>
            <a:r>
              <a:rPr lang="en-US" dirty="0"/>
              <a:t> are put into the </a:t>
            </a:r>
            <a:r>
              <a:rPr lang="en-US" dirty="0">
                <a:solidFill>
                  <a:srgbClr val="FF0000"/>
                </a:solidFill>
              </a:rPr>
              <a:t>sprint </a:t>
            </a:r>
            <a:r>
              <a:rPr lang="en-US" dirty="0" smtClean="0">
                <a:solidFill>
                  <a:srgbClr val="FF0000"/>
                </a:solidFill>
              </a:rPr>
              <a:t>backlog</a:t>
            </a:r>
            <a:r>
              <a:rPr lang="en-US" dirty="0" smtClean="0"/>
              <a:t>.</a:t>
            </a:r>
          </a:p>
          <a:p>
            <a:pPr lvl="2"/>
            <a:r>
              <a:rPr lang="en-US" dirty="0" smtClean="0"/>
              <a:t>The </a:t>
            </a:r>
            <a:r>
              <a:rPr lang="en-US" dirty="0"/>
              <a:t>sprint planning meeting is </a:t>
            </a:r>
            <a:r>
              <a:rPr lang="en-US" dirty="0">
                <a:solidFill>
                  <a:srgbClr val="FF0000"/>
                </a:solidFill>
              </a:rPr>
              <a:t>time-boxed</a:t>
            </a:r>
            <a:r>
              <a:rPr lang="en-US" dirty="0"/>
              <a:t> and can’t last more than </a:t>
            </a:r>
            <a:r>
              <a:rPr lang="en-US" dirty="0">
                <a:solidFill>
                  <a:srgbClr val="FF0000"/>
                </a:solidFill>
              </a:rPr>
              <a:t>eight </a:t>
            </a:r>
            <a:r>
              <a:rPr lang="en-US" dirty="0" smtClean="0">
                <a:solidFill>
                  <a:srgbClr val="FF0000"/>
                </a:solidFill>
              </a:rPr>
              <a:t>hours</a:t>
            </a:r>
            <a:r>
              <a:rPr lang="en-US" dirty="0" smtClean="0"/>
              <a:t>.</a:t>
            </a:r>
          </a:p>
          <a:p>
            <a:pPr lvl="2"/>
            <a:r>
              <a:rPr lang="en-US" dirty="0" smtClean="0"/>
              <a:t>The </a:t>
            </a:r>
            <a:r>
              <a:rPr lang="en-US" dirty="0"/>
              <a:t>reason for this strict time-box is that the team wants to avoid too much paperwork about what should be done</a:t>
            </a:r>
            <a:r>
              <a:rPr lang="en-US" dirty="0" smtClean="0"/>
              <a:t>.</a:t>
            </a:r>
          </a:p>
          <a:p>
            <a:pPr lvl="1"/>
            <a:r>
              <a:rPr lang="en-US" dirty="0"/>
              <a:t>The meeting has two </a:t>
            </a:r>
            <a:r>
              <a:rPr lang="en-US" dirty="0" smtClean="0"/>
              <a:t>parts.</a:t>
            </a:r>
          </a:p>
          <a:p>
            <a:pPr lvl="2"/>
            <a:r>
              <a:rPr lang="en-US" dirty="0" smtClean="0"/>
              <a:t>The </a:t>
            </a:r>
            <a:r>
              <a:rPr lang="en-US" dirty="0">
                <a:solidFill>
                  <a:srgbClr val="FF0000"/>
                </a:solidFill>
              </a:rPr>
              <a:t>first four hours</a:t>
            </a:r>
            <a:r>
              <a:rPr lang="en-US" dirty="0"/>
              <a:t> </a:t>
            </a:r>
            <a:r>
              <a:rPr lang="en-US" dirty="0" smtClean="0"/>
              <a:t>include</a:t>
            </a:r>
          </a:p>
          <a:p>
            <a:pPr lvl="3"/>
            <a:r>
              <a:rPr lang="en-US" dirty="0" smtClean="0"/>
              <a:t>the </a:t>
            </a:r>
            <a:r>
              <a:rPr lang="en-US" dirty="0"/>
              <a:t>team </a:t>
            </a:r>
            <a:r>
              <a:rPr lang="en-US" dirty="0" smtClean="0"/>
              <a:t>and</a:t>
            </a:r>
          </a:p>
          <a:p>
            <a:pPr lvl="3"/>
            <a:r>
              <a:rPr lang="en-US" dirty="0" smtClean="0"/>
              <a:t>the </a:t>
            </a:r>
            <a:r>
              <a:rPr lang="en-US" dirty="0"/>
              <a:t>product </a:t>
            </a:r>
            <a:r>
              <a:rPr lang="en-US" dirty="0" smtClean="0"/>
              <a:t>owner:</a:t>
            </a:r>
          </a:p>
          <a:p>
            <a:pPr marL="685800" lvl="3" indent="0">
              <a:buNone/>
            </a:pPr>
            <a:r>
              <a:rPr lang="en-US" dirty="0" smtClean="0"/>
              <a:t>the </a:t>
            </a:r>
            <a:r>
              <a:rPr lang="en-US" dirty="0"/>
              <a:t>latter presents the </a:t>
            </a:r>
            <a:r>
              <a:rPr lang="en-US" dirty="0">
                <a:solidFill>
                  <a:srgbClr val="FF0000"/>
                </a:solidFill>
              </a:rPr>
              <a:t>highest-priority product backlog issues</a:t>
            </a:r>
            <a:r>
              <a:rPr lang="en-US" dirty="0"/>
              <a:t>, and the team questions the product owner about those issues so members know what the requirements </a:t>
            </a:r>
            <a:r>
              <a:rPr lang="en-US" dirty="0" smtClean="0"/>
              <a:t>mean.</a:t>
            </a:r>
          </a:p>
          <a:p>
            <a:pPr lvl="2"/>
            <a:r>
              <a:rPr lang="en-US" dirty="0" smtClean="0"/>
              <a:t>The </a:t>
            </a:r>
            <a:r>
              <a:rPr lang="en-US" dirty="0"/>
              <a:t>next four hours are used by the team </a:t>
            </a:r>
            <a:r>
              <a:rPr lang="en-US" dirty="0" smtClean="0"/>
              <a:t>to</a:t>
            </a:r>
          </a:p>
          <a:p>
            <a:pPr lvl="3"/>
            <a:r>
              <a:rPr lang="en-US" dirty="0" smtClean="0"/>
              <a:t>plan </a:t>
            </a:r>
            <a:r>
              <a:rPr lang="en-US" dirty="0"/>
              <a:t>the sprint </a:t>
            </a:r>
            <a:r>
              <a:rPr lang="en-US" dirty="0" smtClean="0"/>
              <a:t>and</a:t>
            </a:r>
          </a:p>
          <a:p>
            <a:pPr lvl="3"/>
            <a:r>
              <a:rPr lang="en-US" dirty="0" smtClean="0"/>
              <a:t>break </a:t>
            </a:r>
            <a:r>
              <a:rPr lang="en-US" dirty="0"/>
              <a:t>down the selected </a:t>
            </a:r>
            <a:r>
              <a:rPr lang="en-US" dirty="0">
                <a:solidFill>
                  <a:srgbClr val="FF0000"/>
                </a:solidFill>
              </a:rPr>
              <a:t>product backlog items</a:t>
            </a:r>
            <a:r>
              <a:rPr lang="en-US" dirty="0"/>
              <a:t> (PBIs) into the sprint </a:t>
            </a:r>
            <a:r>
              <a:rPr lang="en-US" dirty="0" smtClean="0"/>
              <a:t>backlog</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143</a:t>
            </a:fld>
            <a:endParaRPr lang="en-US" dirty="0"/>
          </a:p>
        </p:txBody>
      </p:sp>
    </p:spTree>
    <p:extLst>
      <p:ext uri="{BB962C8B-B14F-4D97-AF65-F5344CB8AC3E}">
        <p14:creationId xmlns:p14="http://schemas.microsoft.com/office/powerpoint/2010/main" val="238444522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Daily Scrum</a:t>
            </a:r>
            <a:endParaRPr lang="en-US" dirty="0"/>
          </a:p>
        </p:txBody>
      </p:sp>
      <p:sp>
        <p:nvSpPr>
          <p:cNvPr id="3" name="Content Placeholder 2"/>
          <p:cNvSpPr>
            <a:spLocks noGrp="1"/>
          </p:cNvSpPr>
          <p:nvPr>
            <p:ph idx="1"/>
          </p:nvPr>
        </p:nvSpPr>
        <p:spPr/>
        <p:txBody>
          <a:bodyPr/>
          <a:lstStyle/>
          <a:p>
            <a:r>
              <a:rPr lang="en-US" dirty="0"/>
              <a:t>When the project is rolling, each day starts with a </a:t>
            </a:r>
            <a:r>
              <a:rPr lang="en-US" dirty="0">
                <a:solidFill>
                  <a:srgbClr val="0070C0"/>
                </a:solidFill>
              </a:rPr>
              <a:t>15-minute</a:t>
            </a:r>
            <a:r>
              <a:rPr lang="en-US" dirty="0"/>
              <a:t> </a:t>
            </a:r>
            <a:r>
              <a:rPr lang="en-US" dirty="0">
                <a:solidFill>
                  <a:srgbClr val="FF0000"/>
                </a:solidFill>
              </a:rPr>
              <a:t>daily Scrum</a:t>
            </a:r>
            <a:r>
              <a:rPr lang="en-US" dirty="0"/>
              <a:t> or </a:t>
            </a:r>
            <a:r>
              <a:rPr lang="en-US" dirty="0">
                <a:solidFill>
                  <a:srgbClr val="FF0000"/>
                </a:solidFill>
              </a:rPr>
              <a:t>stand-up meeting</a:t>
            </a:r>
            <a:r>
              <a:rPr lang="en-US" dirty="0"/>
              <a:t> (see </a:t>
            </a:r>
            <a:r>
              <a:rPr lang="en-US" dirty="0">
                <a:solidFill>
                  <a:srgbClr val="FF0000"/>
                </a:solidFill>
              </a:rPr>
              <a:t>Figure 3-4</a:t>
            </a:r>
            <a:r>
              <a:rPr lang="en-US" dirty="0"/>
              <a:t> ). </a:t>
            </a:r>
            <a:endParaRPr lang="en-US" dirty="0" smtClean="0"/>
          </a:p>
          <a:p>
            <a:pPr lvl="1"/>
            <a:r>
              <a:rPr lang="en-US" dirty="0" smtClean="0"/>
              <a:t>This </a:t>
            </a:r>
            <a:r>
              <a:rPr lang="en-US" dirty="0"/>
              <a:t>is the </a:t>
            </a:r>
            <a:r>
              <a:rPr lang="en-US" dirty="0">
                <a:solidFill>
                  <a:srgbClr val="FF0000"/>
                </a:solidFill>
              </a:rPr>
              <a:t>24-hour </a:t>
            </a:r>
            <a:r>
              <a:rPr lang="en-US" dirty="0" smtClean="0">
                <a:solidFill>
                  <a:srgbClr val="FF0000"/>
                </a:solidFill>
              </a:rPr>
              <a:t>inspection</a:t>
            </a:r>
            <a:r>
              <a:rPr lang="en-US" dirty="0" smtClean="0"/>
              <a:t>.</a:t>
            </a:r>
          </a:p>
          <a:p>
            <a:pPr lvl="1"/>
            <a:r>
              <a:rPr lang="en-US" dirty="0" smtClean="0"/>
              <a:t>During </a:t>
            </a:r>
            <a:r>
              <a:rPr lang="en-US" dirty="0"/>
              <a:t>this meeting, </a:t>
            </a:r>
            <a:r>
              <a:rPr lang="en-US" dirty="0">
                <a:solidFill>
                  <a:srgbClr val="FF0000"/>
                </a:solidFill>
              </a:rPr>
              <a:t>each team member</a:t>
            </a:r>
            <a:r>
              <a:rPr lang="en-US" dirty="0"/>
              <a:t> answers three questions: </a:t>
            </a:r>
          </a:p>
          <a:p>
            <a:pPr lvl="2"/>
            <a:r>
              <a:rPr lang="en-US" dirty="0" smtClean="0"/>
              <a:t>What </a:t>
            </a:r>
            <a:r>
              <a:rPr lang="en-US" dirty="0"/>
              <a:t>did I do </a:t>
            </a:r>
            <a:r>
              <a:rPr lang="en-US" dirty="0">
                <a:solidFill>
                  <a:srgbClr val="FF0000"/>
                </a:solidFill>
              </a:rPr>
              <a:t>yesterday</a:t>
            </a:r>
            <a:r>
              <a:rPr lang="en-US" dirty="0"/>
              <a:t> that helped the development team meet the </a:t>
            </a:r>
            <a:r>
              <a:rPr lang="en-US" dirty="0">
                <a:solidFill>
                  <a:srgbClr val="FF0000"/>
                </a:solidFill>
              </a:rPr>
              <a:t>sprint </a:t>
            </a:r>
            <a:r>
              <a:rPr lang="en-US" dirty="0" smtClean="0">
                <a:solidFill>
                  <a:srgbClr val="FF0000"/>
                </a:solidFill>
              </a:rPr>
              <a:t>goal</a:t>
            </a:r>
            <a:r>
              <a:rPr lang="en-US" dirty="0" smtClean="0"/>
              <a:t>?</a:t>
            </a:r>
          </a:p>
          <a:p>
            <a:pPr lvl="2"/>
            <a:r>
              <a:rPr lang="en-US" dirty="0" smtClean="0"/>
              <a:t>What </a:t>
            </a:r>
            <a:r>
              <a:rPr lang="en-US" dirty="0">
                <a:solidFill>
                  <a:srgbClr val="FF0000"/>
                </a:solidFill>
              </a:rPr>
              <a:t>will I do today </a:t>
            </a:r>
            <a:r>
              <a:rPr lang="en-US" dirty="0"/>
              <a:t>to help the development team meet the sprint </a:t>
            </a:r>
            <a:r>
              <a:rPr lang="en-US" dirty="0" smtClean="0"/>
              <a:t>goal?</a:t>
            </a:r>
          </a:p>
          <a:p>
            <a:pPr lvl="2"/>
            <a:r>
              <a:rPr lang="en-US" dirty="0" smtClean="0"/>
              <a:t>Do </a:t>
            </a:r>
            <a:r>
              <a:rPr lang="en-US" dirty="0"/>
              <a:t>I see any </a:t>
            </a:r>
            <a:r>
              <a:rPr lang="en-US" dirty="0">
                <a:solidFill>
                  <a:srgbClr val="FF0000"/>
                </a:solidFill>
              </a:rPr>
              <a:t>impediment</a:t>
            </a:r>
            <a:r>
              <a:rPr lang="en-US" dirty="0"/>
              <a:t> that prevents me or the development team from meeting the sprint goal</a:t>
            </a:r>
            <a:r>
              <a:rPr lang="en-US" dirty="0" smtClean="0"/>
              <a:t>?</a:t>
            </a:r>
          </a:p>
          <a:p>
            <a:pPr lvl="1"/>
            <a:r>
              <a:rPr lang="en-US" dirty="0"/>
              <a:t>The reason for this meeting is to </a:t>
            </a:r>
            <a:r>
              <a:rPr lang="en-US" dirty="0">
                <a:solidFill>
                  <a:srgbClr val="FF0000"/>
                </a:solidFill>
              </a:rPr>
              <a:t>catch problems</a:t>
            </a:r>
            <a:r>
              <a:rPr lang="en-US" dirty="0"/>
              <a:t> and hence be able to make </a:t>
            </a:r>
            <a:r>
              <a:rPr lang="en-US" dirty="0">
                <a:solidFill>
                  <a:srgbClr val="FF0000"/>
                </a:solidFill>
              </a:rPr>
              <a:t>timely adjustments</a:t>
            </a:r>
            <a:r>
              <a:rPr lang="en-US" dirty="0"/>
              <a:t> to the </a:t>
            </a:r>
            <a:r>
              <a:rPr lang="en-US" dirty="0" smtClean="0"/>
              <a:t>process.</a:t>
            </a:r>
          </a:p>
          <a:p>
            <a:pPr lvl="1"/>
            <a:r>
              <a:rPr lang="en-US" dirty="0" smtClean="0"/>
              <a:t>It’s </a:t>
            </a:r>
            <a:r>
              <a:rPr lang="en-US" dirty="0"/>
              <a:t>the </a:t>
            </a:r>
            <a:r>
              <a:rPr lang="en-US" dirty="0">
                <a:solidFill>
                  <a:srgbClr val="FF0000"/>
                </a:solidFill>
              </a:rPr>
              <a:t>Scrum master’s responsibility</a:t>
            </a:r>
            <a:r>
              <a:rPr lang="en-US" dirty="0"/>
              <a:t> to help team members get rid of any </a:t>
            </a:r>
            <a:r>
              <a:rPr lang="en-US" dirty="0">
                <a:solidFill>
                  <a:srgbClr val="FF0000"/>
                </a:solidFill>
              </a:rPr>
              <a:t>impediments</a:t>
            </a:r>
            <a:r>
              <a:rPr lang="en-US" dirty="0"/>
              <a:t> they may have</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144</a:t>
            </a:fld>
            <a:endParaRPr lang="en-US" dirty="0"/>
          </a:p>
        </p:txBody>
      </p:sp>
    </p:spTree>
    <p:extLst>
      <p:ext uri="{BB962C8B-B14F-4D97-AF65-F5344CB8AC3E}">
        <p14:creationId xmlns:p14="http://schemas.microsoft.com/office/powerpoint/2010/main" val="399679439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Figure 3-4</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145</a:t>
            </a:fld>
            <a:endParaRPr lang="en-US" dirty="0"/>
          </a:p>
        </p:txBody>
      </p:sp>
      <p:pic>
        <p:nvPicPr>
          <p:cNvPr id="8" name="Picture 7"/>
          <p:cNvPicPr>
            <a:picLocks noChangeAspect="1"/>
          </p:cNvPicPr>
          <p:nvPr/>
        </p:nvPicPr>
        <p:blipFill>
          <a:blip r:embed="rId2"/>
          <a:stretch>
            <a:fillRect/>
          </a:stretch>
        </p:blipFill>
        <p:spPr>
          <a:xfrm>
            <a:off x="152400" y="1268083"/>
            <a:ext cx="3020285" cy="4245993"/>
          </a:xfrm>
          <a:prstGeom prst="rect">
            <a:avLst/>
          </a:prstGeom>
          <a:ln>
            <a:solidFill>
              <a:schemeClr val="accent1"/>
            </a:solidFill>
          </a:ln>
        </p:spPr>
      </p:pic>
    </p:spTree>
    <p:extLst>
      <p:ext uri="{BB962C8B-B14F-4D97-AF65-F5344CB8AC3E}">
        <p14:creationId xmlns:p14="http://schemas.microsoft.com/office/powerpoint/2010/main" val="83642184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Sprint Review</a:t>
            </a:r>
            <a:endParaRPr lang="en-US" dirty="0"/>
          </a:p>
        </p:txBody>
      </p:sp>
      <p:sp>
        <p:nvSpPr>
          <p:cNvPr id="3" name="Content Placeholder 2"/>
          <p:cNvSpPr>
            <a:spLocks noGrp="1"/>
          </p:cNvSpPr>
          <p:nvPr>
            <p:ph idx="1"/>
          </p:nvPr>
        </p:nvSpPr>
        <p:spPr/>
        <p:txBody>
          <a:bodyPr/>
          <a:lstStyle/>
          <a:p>
            <a:r>
              <a:rPr lang="en-US" dirty="0"/>
              <a:t>When a sprint comes to an end, the stakeholders perform a </a:t>
            </a:r>
            <a:r>
              <a:rPr lang="en-US" dirty="0">
                <a:solidFill>
                  <a:srgbClr val="FF0000"/>
                </a:solidFill>
              </a:rPr>
              <a:t>sprint review</a:t>
            </a:r>
            <a:r>
              <a:rPr lang="en-US" dirty="0"/>
              <a:t> </a:t>
            </a:r>
            <a:r>
              <a:rPr lang="en-US" dirty="0" smtClean="0"/>
              <a:t>.</a:t>
            </a:r>
          </a:p>
          <a:p>
            <a:pPr lvl="1"/>
            <a:r>
              <a:rPr lang="en-US" dirty="0" smtClean="0"/>
              <a:t>This </a:t>
            </a:r>
            <a:r>
              <a:rPr lang="en-US" dirty="0"/>
              <a:t>meeting is also </a:t>
            </a:r>
            <a:r>
              <a:rPr lang="en-US" dirty="0" smtClean="0"/>
              <a:t>time boxed, </a:t>
            </a:r>
            <a:r>
              <a:rPr lang="en-US" dirty="0"/>
              <a:t>but at </a:t>
            </a:r>
            <a:r>
              <a:rPr lang="en-US" dirty="0">
                <a:solidFill>
                  <a:srgbClr val="FF0000"/>
                </a:solidFill>
              </a:rPr>
              <a:t>four hours</a:t>
            </a:r>
            <a:r>
              <a:rPr lang="en-US" dirty="0"/>
              <a:t> instead of </a:t>
            </a:r>
            <a:r>
              <a:rPr lang="en-US" dirty="0" smtClean="0"/>
              <a:t>eight.</a:t>
            </a:r>
          </a:p>
          <a:p>
            <a:pPr lvl="1"/>
            <a:r>
              <a:rPr lang="en-US" dirty="0" smtClean="0"/>
              <a:t>The </a:t>
            </a:r>
            <a:r>
              <a:rPr lang="en-US" dirty="0"/>
              <a:t>product owner and the stakeholders get a chance to see what the team has produced during the sprint and reflect on </a:t>
            </a:r>
            <a:r>
              <a:rPr lang="en-US" dirty="0" smtClean="0"/>
              <a:t>it.</a:t>
            </a:r>
          </a:p>
          <a:p>
            <a:pPr lvl="1"/>
            <a:r>
              <a:rPr lang="en-US" dirty="0" smtClean="0"/>
              <a:t>But </a:t>
            </a:r>
            <a:r>
              <a:rPr lang="en-US" dirty="0"/>
              <a:t>it’s important to remember that this meeting isn’t a demonstration: it’s a </a:t>
            </a:r>
            <a:r>
              <a:rPr lang="en-US" dirty="0">
                <a:solidFill>
                  <a:srgbClr val="FF0000"/>
                </a:solidFill>
              </a:rPr>
              <a:t>collaborative meeting</a:t>
            </a:r>
            <a:r>
              <a:rPr lang="en-US" dirty="0"/>
              <a:t> of the people </a:t>
            </a:r>
            <a:r>
              <a:rPr lang="en-US" dirty="0" smtClean="0"/>
              <a:t>involved.</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146</a:t>
            </a:fld>
            <a:endParaRPr lang="en-US" dirty="0"/>
          </a:p>
        </p:txBody>
      </p:sp>
    </p:spTree>
    <p:extLst>
      <p:ext uri="{BB962C8B-B14F-4D97-AF65-F5344CB8AC3E}">
        <p14:creationId xmlns:p14="http://schemas.microsoft.com/office/powerpoint/2010/main" val="94535254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Sprint Retrospective</a:t>
            </a:r>
            <a:endParaRPr lang="en-US" dirty="0"/>
          </a:p>
        </p:txBody>
      </p:sp>
      <p:sp>
        <p:nvSpPr>
          <p:cNvPr id="3" name="Content Placeholder 2"/>
          <p:cNvSpPr>
            <a:spLocks noGrp="1"/>
          </p:cNvSpPr>
          <p:nvPr>
            <p:ph idx="1"/>
          </p:nvPr>
        </p:nvSpPr>
        <p:spPr/>
        <p:txBody>
          <a:bodyPr/>
          <a:lstStyle/>
          <a:p>
            <a:r>
              <a:rPr lang="en-US" dirty="0"/>
              <a:t>Now there is only one meeting left: the sprint </a:t>
            </a:r>
            <a:r>
              <a:rPr lang="en-US" dirty="0" smtClean="0"/>
              <a:t>retrospective.</a:t>
            </a:r>
          </a:p>
          <a:p>
            <a:pPr lvl="1"/>
            <a:r>
              <a:rPr lang="en-US" dirty="0" smtClean="0"/>
              <a:t>It </a:t>
            </a:r>
            <a:r>
              <a:rPr lang="en-US" dirty="0"/>
              <a:t>takes place between the sprint review and the next sprint planning </a:t>
            </a:r>
            <a:r>
              <a:rPr lang="en-US" dirty="0" smtClean="0"/>
              <a:t>meeting.</a:t>
            </a:r>
          </a:p>
          <a:p>
            <a:pPr lvl="1"/>
            <a:r>
              <a:rPr lang="en-US" dirty="0" smtClean="0"/>
              <a:t>It’s </a:t>
            </a:r>
            <a:r>
              <a:rPr lang="en-US" dirty="0"/>
              <a:t>time-boxed at </a:t>
            </a:r>
            <a:r>
              <a:rPr lang="en-US" dirty="0">
                <a:solidFill>
                  <a:srgbClr val="FF0000"/>
                </a:solidFill>
              </a:rPr>
              <a:t>three </a:t>
            </a:r>
            <a:r>
              <a:rPr lang="en-US" dirty="0" smtClean="0">
                <a:solidFill>
                  <a:srgbClr val="FF0000"/>
                </a:solidFill>
              </a:rPr>
              <a:t>hours</a:t>
            </a:r>
            <a:r>
              <a:rPr lang="en-US" dirty="0" smtClean="0"/>
              <a:t>.</a:t>
            </a:r>
          </a:p>
          <a:p>
            <a:pPr lvl="1"/>
            <a:r>
              <a:rPr lang="en-US" dirty="0" smtClean="0"/>
              <a:t>The </a:t>
            </a:r>
            <a:r>
              <a:rPr lang="en-US" dirty="0"/>
              <a:t>Scrum master encourages the team to adjust the development process, still within the Scrum process and practices framework boundaries, so that the process can be more effective for the next sprint</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147</a:t>
            </a:fld>
            <a:endParaRPr lang="en-US" dirty="0"/>
          </a:p>
        </p:txBody>
      </p:sp>
    </p:spTree>
    <p:extLst>
      <p:ext uri="{BB962C8B-B14F-4D97-AF65-F5344CB8AC3E}">
        <p14:creationId xmlns:p14="http://schemas.microsoft.com/office/powerpoint/2010/main" val="77860637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Documentation</a:t>
            </a:r>
            <a:endParaRPr lang="en-US" dirty="0"/>
          </a:p>
        </p:txBody>
      </p:sp>
      <p:sp>
        <p:nvSpPr>
          <p:cNvPr id="3" name="Content Placeholder 2"/>
          <p:cNvSpPr>
            <a:spLocks noGrp="1"/>
          </p:cNvSpPr>
          <p:nvPr>
            <p:ph idx="1"/>
          </p:nvPr>
        </p:nvSpPr>
        <p:spPr/>
        <p:txBody>
          <a:bodyPr/>
          <a:lstStyle/>
          <a:p>
            <a:r>
              <a:rPr lang="en-US" dirty="0"/>
              <a:t>Some think that </a:t>
            </a:r>
            <a:r>
              <a:rPr lang="en-US" dirty="0">
                <a:solidFill>
                  <a:srgbClr val="FF0000"/>
                </a:solidFill>
              </a:rPr>
              <a:t>documentation</a:t>
            </a:r>
            <a:r>
              <a:rPr lang="en-US" dirty="0"/>
              <a:t> and </a:t>
            </a:r>
            <a:r>
              <a:rPr lang="en-US" dirty="0">
                <a:solidFill>
                  <a:srgbClr val="FF0000"/>
                </a:solidFill>
              </a:rPr>
              <a:t>planning</a:t>
            </a:r>
            <a:r>
              <a:rPr lang="en-US" dirty="0"/>
              <a:t> aren’t necessary in </a:t>
            </a:r>
            <a:r>
              <a:rPr lang="en-US" dirty="0" smtClean="0"/>
              <a:t>Scrum.</a:t>
            </a:r>
          </a:p>
          <a:p>
            <a:pPr lvl="1"/>
            <a:r>
              <a:rPr lang="en-US" dirty="0" smtClean="0"/>
              <a:t>Developers </a:t>
            </a:r>
            <a:r>
              <a:rPr lang="en-US" dirty="0"/>
              <a:t>like this idea because they don’t want to write documents, whereas stakeholders tremble at the </a:t>
            </a:r>
            <a:r>
              <a:rPr lang="en-US" dirty="0" smtClean="0"/>
              <a:t>thought.</a:t>
            </a:r>
          </a:p>
          <a:p>
            <a:pPr lvl="1"/>
            <a:r>
              <a:rPr lang="en-US" dirty="0" smtClean="0"/>
              <a:t>But </a:t>
            </a:r>
            <a:r>
              <a:rPr lang="en-US" dirty="0"/>
              <a:t>nothing could be further from the </a:t>
            </a:r>
            <a:r>
              <a:rPr lang="en-US" dirty="0" smtClean="0"/>
              <a:t>truth.</a:t>
            </a:r>
          </a:p>
          <a:p>
            <a:pPr lvl="1"/>
            <a:r>
              <a:rPr lang="en-US" dirty="0" smtClean="0"/>
              <a:t>Scrum </a:t>
            </a:r>
            <a:r>
              <a:rPr lang="en-US" dirty="0"/>
              <a:t>doesn’t say you don’t document or a plan. The contrary is </a:t>
            </a:r>
            <a:r>
              <a:rPr lang="en-US" dirty="0" smtClean="0"/>
              <a:t>true.</a:t>
            </a:r>
          </a:p>
          <a:p>
            <a:pPr lvl="1"/>
            <a:r>
              <a:rPr lang="en-US" dirty="0" smtClean="0"/>
              <a:t>Planning</a:t>
            </a:r>
            <a:r>
              <a:rPr lang="en-US" dirty="0"/>
              <a:t>, for instance, is done every day, during the daily Scrum (see </a:t>
            </a:r>
            <a:r>
              <a:rPr lang="en-US" dirty="0">
                <a:solidFill>
                  <a:srgbClr val="FF0000"/>
                </a:solidFill>
              </a:rPr>
              <a:t>Figure 3-5</a:t>
            </a:r>
            <a:r>
              <a:rPr lang="en-US" dirty="0"/>
              <a:t> </a:t>
            </a:r>
            <a:r>
              <a:rPr lang="en-US" dirty="0" smtClean="0"/>
              <a:t>).</a:t>
            </a:r>
          </a:p>
          <a:p>
            <a:pPr lvl="1"/>
            <a:r>
              <a:rPr lang="en-US" dirty="0" smtClean="0"/>
              <a:t>Documents </a:t>
            </a:r>
            <a:r>
              <a:rPr lang="en-US" dirty="0"/>
              <a:t>should also be written, but you scale away documents that aren’t necessary—those that are produced only for the sake of documentation and are almost never read after they’re </a:t>
            </a:r>
            <a:r>
              <a:rPr lang="en-US" dirty="0" smtClean="0"/>
              <a:t>produced.</a:t>
            </a:r>
          </a:p>
          <a:p>
            <a:pPr lvl="2"/>
            <a:r>
              <a:rPr lang="en-US" dirty="0" smtClean="0"/>
              <a:t>You </a:t>
            </a:r>
            <a:r>
              <a:rPr lang="en-US" dirty="0"/>
              <a:t>document what is needed for the system and the </a:t>
            </a:r>
            <a:r>
              <a:rPr lang="en-US" dirty="0" smtClean="0"/>
              <a:t>project.</a:t>
            </a:r>
          </a:p>
          <a:p>
            <a:pPr lvl="2"/>
            <a:r>
              <a:rPr lang="en-US" dirty="0" smtClean="0"/>
              <a:t>You </a:t>
            </a:r>
            <a:r>
              <a:rPr lang="en-US" dirty="0"/>
              <a:t>document your code, you document </a:t>
            </a:r>
            <a:r>
              <a:rPr lang="en-US" dirty="0">
                <a:solidFill>
                  <a:srgbClr val="FF0000"/>
                </a:solidFill>
              </a:rPr>
              <a:t>traceability</a:t>
            </a:r>
            <a:r>
              <a:rPr lang="en-US" dirty="0"/>
              <a:t>, and so on</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148</a:t>
            </a:fld>
            <a:endParaRPr lang="en-US" dirty="0"/>
          </a:p>
        </p:txBody>
      </p:sp>
    </p:spTree>
    <p:extLst>
      <p:ext uri="{BB962C8B-B14F-4D97-AF65-F5344CB8AC3E}">
        <p14:creationId xmlns:p14="http://schemas.microsoft.com/office/powerpoint/2010/main" val="137511163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3-5</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149</a:t>
            </a:fld>
            <a:endParaRPr lang="en-US" dirty="0"/>
          </a:p>
        </p:txBody>
      </p:sp>
      <p:pic>
        <p:nvPicPr>
          <p:cNvPr id="6" name="Picture 5"/>
          <p:cNvPicPr>
            <a:picLocks noChangeAspect="1"/>
          </p:cNvPicPr>
          <p:nvPr/>
        </p:nvPicPr>
        <p:blipFill>
          <a:blip r:embed="rId2"/>
          <a:stretch>
            <a:fillRect/>
          </a:stretch>
        </p:blipFill>
        <p:spPr>
          <a:xfrm>
            <a:off x="152400" y="1259457"/>
            <a:ext cx="3387012" cy="3781964"/>
          </a:xfrm>
          <a:prstGeom prst="rect">
            <a:avLst/>
          </a:prstGeom>
          <a:ln>
            <a:solidFill>
              <a:schemeClr val="accent1"/>
            </a:solidFill>
          </a:ln>
        </p:spPr>
      </p:pic>
    </p:spTree>
    <p:extLst>
      <p:ext uri="{BB962C8B-B14F-4D97-AF65-F5344CB8AC3E}">
        <p14:creationId xmlns:p14="http://schemas.microsoft.com/office/powerpoint/2010/main" val="3834168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Four Ways of Looking at </a:t>
            </a:r>
            <a:r>
              <a:rPr lang="en-US" dirty="0" smtClean="0">
                <a:solidFill>
                  <a:schemeClr val="bg1"/>
                </a:solidFill>
              </a:rPr>
              <a:t>ALM</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ALM is the glue that ties together the roles we just discussed and the </a:t>
            </a:r>
            <a:r>
              <a:rPr lang="en-US" sz="2000" dirty="0">
                <a:solidFill>
                  <a:srgbClr val="FF0000"/>
                </a:solidFill>
              </a:rPr>
              <a:t>activities</a:t>
            </a:r>
            <a:r>
              <a:rPr lang="en-US" sz="2000" dirty="0"/>
              <a:t> they </a:t>
            </a:r>
            <a:r>
              <a:rPr lang="en-US" sz="2000" dirty="0" smtClean="0">
                <a:solidFill>
                  <a:srgbClr val="FF0000"/>
                </a:solidFill>
              </a:rPr>
              <a:t>perform</a:t>
            </a:r>
            <a:r>
              <a:rPr lang="en-US" sz="2000" dirty="0" smtClean="0"/>
              <a:t>.</a:t>
            </a:r>
          </a:p>
          <a:p>
            <a:pPr marL="457200">
              <a:buFont typeface="Wingdings" panose="05000000000000000000" pitchFamily="2" charset="2"/>
              <a:buChar char="§"/>
            </a:pPr>
            <a:r>
              <a:rPr lang="en-US" sz="2000" dirty="0" smtClean="0"/>
              <a:t>Let’s </a:t>
            </a:r>
            <a:r>
              <a:rPr lang="en-US" sz="2000" dirty="0"/>
              <a:t>consider four ways of looking at ALM (see </a:t>
            </a:r>
            <a:r>
              <a:rPr lang="en-US" sz="2000" dirty="0">
                <a:solidFill>
                  <a:srgbClr val="FF0000"/>
                </a:solidFill>
              </a:rPr>
              <a:t>Figure 1-2</a:t>
            </a:r>
            <a:r>
              <a:rPr lang="en-US" sz="2000" dirty="0"/>
              <a:t> </a:t>
            </a:r>
            <a:r>
              <a:rPr lang="en-US" sz="2000" dirty="0" smtClean="0"/>
              <a:t>).</a:t>
            </a:r>
          </a:p>
          <a:p>
            <a:pPr marL="457200">
              <a:buFont typeface="Wingdings" panose="05000000000000000000" pitchFamily="2" charset="2"/>
              <a:buChar char="§"/>
            </a:pPr>
            <a:r>
              <a:rPr lang="en-US" sz="2000" dirty="0" smtClean="0"/>
              <a:t>We’ve </a:t>
            </a:r>
            <a:r>
              <a:rPr lang="en-US" sz="2000" dirty="0"/>
              <a:t>chosen these four because we’ve seen this separation in many of the organizations we’ve worked with or spoken </a:t>
            </a:r>
            <a:r>
              <a:rPr lang="en-US" sz="2000" dirty="0" smtClean="0"/>
              <a:t>to:</a:t>
            </a:r>
          </a:p>
          <a:p>
            <a:pPr marL="685800">
              <a:buFont typeface="Wingdings" panose="05000000000000000000" pitchFamily="2" charset="2"/>
              <a:buChar char="ü"/>
            </a:pPr>
            <a:r>
              <a:rPr lang="en-US" sz="2000" dirty="0" smtClean="0">
                <a:solidFill>
                  <a:srgbClr val="0070C0"/>
                </a:solidFill>
              </a:rPr>
              <a:t>Software </a:t>
            </a:r>
            <a:r>
              <a:rPr lang="en-US" sz="2000" dirty="0">
                <a:solidFill>
                  <a:srgbClr val="0070C0"/>
                </a:solidFill>
              </a:rPr>
              <a:t>development lifecycle (SDLC) view:</a:t>
            </a:r>
            <a:r>
              <a:rPr lang="en-US" sz="2000" dirty="0"/>
              <a:t> This is perhaps the most common way of looking at ALM, because development has “owned” management of the application lifecycle for a long </a:t>
            </a:r>
            <a:r>
              <a:rPr lang="en-US" sz="2000" dirty="0" smtClean="0"/>
              <a:t>time.</a:t>
            </a:r>
          </a:p>
          <a:p>
            <a:pPr marL="685800" indent="0">
              <a:buNone/>
            </a:pPr>
            <a:r>
              <a:rPr lang="en-US" sz="2000" dirty="0" smtClean="0"/>
              <a:t>This </a:t>
            </a:r>
            <a:r>
              <a:rPr lang="en-US" sz="2000" dirty="0"/>
              <a:t>could be an effect of the </a:t>
            </a:r>
            <a:r>
              <a:rPr lang="en-US" sz="2000" dirty="0">
                <a:solidFill>
                  <a:srgbClr val="FF0000"/>
                </a:solidFill>
              </a:rPr>
              <a:t>gap</a:t>
            </a:r>
            <a:r>
              <a:rPr lang="en-US" sz="2000" dirty="0"/>
              <a:t> between the </a:t>
            </a:r>
            <a:r>
              <a:rPr lang="en-US" sz="2000" dirty="0">
                <a:solidFill>
                  <a:srgbClr val="FF0000"/>
                </a:solidFill>
              </a:rPr>
              <a:t>business side</a:t>
            </a:r>
            <a:r>
              <a:rPr lang="en-US" sz="2000" dirty="0"/>
              <a:t> and the </a:t>
            </a:r>
            <a:r>
              <a:rPr lang="en-US" sz="2000" dirty="0">
                <a:solidFill>
                  <a:srgbClr val="FF0000"/>
                </a:solidFill>
              </a:rPr>
              <a:t>IT side</a:t>
            </a:r>
            <a:r>
              <a:rPr lang="en-US" sz="2000" dirty="0"/>
              <a:t> in most organizations, and IT has taken the lead. </a:t>
            </a:r>
          </a:p>
          <a:p>
            <a:pPr marL="685800">
              <a:buFont typeface="Wingdings" panose="05000000000000000000" pitchFamily="2" charset="2"/>
              <a:buChar char="ü"/>
            </a:pPr>
            <a:r>
              <a:rPr lang="en-US" sz="2000" dirty="0" smtClean="0">
                <a:solidFill>
                  <a:srgbClr val="0070C0"/>
                </a:solidFill>
              </a:rPr>
              <a:t>Service </a:t>
            </a:r>
            <a:r>
              <a:rPr lang="en-US" sz="2000" dirty="0">
                <a:solidFill>
                  <a:srgbClr val="0070C0"/>
                </a:solidFill>
              </a:rPr>
              <a:t>management or operations view:</a:t>
            </a:r>
            <a:r>
              <a:rPr lang="en-US" sz="2000" dirty="0"/>
              <a:t> Operations have also been (in our experience) unfortunately separated from IT </a:t>
            </a:r>
            <a:r>
              <a:rPr lang="en-US" sz="2000" dirty="0" smtClean="0"/>
              <a:t>development.</a:t>
            </a:r>
          </a:p>
          <a:p>
            <a:pPr marL="685800" indent="0">
              <a:buNone/>
            </a:pPr>
            <a:r>
              <a:rPr lang="en-US" sz="2000" dirty="0" smtClean="0"/>
              <a:t>This </a:t>
            </a:r>
            <a:r>
              <a:rPr lang="en-US" sz="2000" dirty="0"/>
              <a:t>has resulted in operations having its own view of ALM and the problems in this </a:t>
            </a:r>
            <a:r>
              <a:rPr lang="en-US" sz="2000" dirty="0" smtClean="0"/>
              <a:t>area.</a:t>
            </a:r>
          </a:p>
          <a:p>
            <a:pPr marL="685800">
              <a:buFont typeface="Wingdings" panose="05000000000000000000" pitchFamily="2" charset="2"/>
              <a:buChar char="ü"/>
            </a:pPr>
            <a:r>
              <a:rPr lang="en-US" sz="2000" dirty="0" smtClean="0">
                <a:solidFill>
                  <a:srgbClr val="0070C0"/>
                </a:solidFill>
              </a:rPr>
              <a:t>Application </a:t>
            </a:r>
            <a:r>
              <a:rPr lang="en-US" sz="2000" dirty="0">
                <a:solidFill>
                  <a:srgbClr val="0070C0"/>
                </a:solidFill>
              </a:rPr>
              <a:t>Portfolio Management (APM) view: </a:t>
            </a:r>
            <a:r>
              <a:rPr lang="en-US" sz="2000" dirty="0"/>
              <a:t>Again, perhaps because of the gap between business and IT, we’ve seen many organizations with a </a:t>
            </a:r>
            <a:r>
              <a:rPr lang="en-US" sz="2000" dirty="0">
                <a:solidFill>
                  <a:srgbClr val="FF0000"/>
                </a:solidFill>
              </a:rPr>
              <a:t>portfolio ALM strategy</a:t>
            </a:r>
            <a:r>
              <a:rPr lang="en-US" sz="2000" dirty="0"/>
              <a:t> in which IT development is only one small </a:t>
            </a:r>
            <a:r>
              <a:rPr lang="en-US" sz="2000" dirty="0" smtClean="0"/>
              <a:t>part.</a:t>
            </a:r>
          </a:p>
        </p:txBody>
      </p:sp>
      <p:sp>
        <p:nvSpPr>
          <p:cNvPr id="3" name="Date Placeholder 2"/>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15</a:t>
            </a:fld>
            <a:endParaRPr lang="en-US"/>
          </a:p>
        </p:txBody>
      </p:sp>
    </p:spTree>
    <p:extLst>
      <p:ext uri="{BB962C8B-B14F-4D97-AF65-F5344CB8AC3E}">
        <p14:creationId xmlns:p14="http://schemas.microsoft.com/office/powerpoint/2010/main" val="2153736713"/>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a:t>That’s basically it. Scrum is a </a:t>
            </a:r>
            <a:r>
              <a:rPr lang="en-US" dirty="0">
                <a:solidFill>
                  <a:srgbClr val="FF0000"/>
                </a:solidFill>
              </a:rPr>
              <a:t>lean process</a:t>
            </a:r>
            <a:r>
              <a:rPr lang="en-US" dirty="0"/>
              <a:t> and appeals a great deal to </a:t>
            </a:r>
            <a:r>
              <a:rPr lang="en-US" dirty="0" smtClean="0"/>
              <a:t>us.</a:t>
            </a:r>
          </a:p>
          <a:p>
            <a:pPr lvl="1"/>
            <a:r>
              <a:rPr lang="en-US" dirty="0" smtClean="0"/>
              <a:t>Joachim </a:t>
            </a:r>
            <a:r>
              <a:rPr lang="en-US" dirty="0"/>
              <a:t>had the privilege of doing his </a:t>
            </a:r>
            <a:r>
              <a:rPr lang="en-US" dirty="0">
                <a:solidFill>
                  <a:srgbClr val="FF0000"/>
                </a:solidFill>
              </a:rPr>
              <a:t>Scrum master certification</a:t>
            </a:r>
            <a:r>
              <a:rPr lang="en-US" dirty="0"/>
              <a:t> during a course held by Ken Schwaber and his product owner certification training at a course held by Mike Cohn; these are two of the legends in the agile </a:t>
            </a:r>
            <a:r>
              <a:rPr lang="en-US" dirty="0" smtClean="0"/>
              <a:t>world.</a:t>
            </a:r>
          </a:p>
          <a:p>
            <a:pPr lvl="1"/>
            <a:r>
              <a:rPr lang="en-US" dirty="0" smtClean="0"/>
              <a:t>Unfortunately</a:t>
            </a:r>
            <a:r>
              <a:rPr lang="en-US" dirty="0"/>
              <a:t>, some customers and stakeholders find Scrum a bit vague, so they won’t try </a:t>
            </a:r>
            <a:r>
              <a:rPr lang="en-US" dirty="0" smtClean="0"/>
              <a:t>it.</a:t>
            </a:r>
          </a:p>
          <a:p>
            <a:pPr lvl="1"/>
            <a:r>
              <a:rPr lang="en-US" dirty="0" smtClean="0"/>
              <a:t>They </a:t>
            </a:r>
            <a:r>
              <a:rPr lang="en-US" dirty="0"/>
              <a:t>think they have more control with the way they used to run projects and are perhaps afraid to embrace this modern way of doing </a:t>
            </a:r>
            <a:r>
              <a:rPr lang="en-US" dirty="0" smtClean="0"/>
              <a:t>projects.</a:t>
            </a:r>
          </a:p>
          <a:p>
            <a:pPr lvl="1"/>
            <a:r>
              <a:rPr lang="en-US" dirty="0" smtClean="0"/>
              <a:t>This </a:t>
            </a:r>
            <a:r>
              <a:rPr lang="en-US" dirty="0"/>
              <a:t>hasn’t changed over the years, although more and more people we meet have seen what Scrum and agile can do to help them run better </a:t>
            </a:r>
            <a:r>
              <a:rPr lang="en-US" dirty="0" smtClean="0"/>
              <a:t>projects.</a:t>
            </a:r>
          </a:p>
          <a:p>
            <a:pPr lvl="1"/>
            <a:r>
              <a:rPr lang="en-US" dirty="0" smtClean="0"/>
              <a:t>We’ve </a:t>
            </a:r>
            <a:r>
              <a:rPr lang="en-US" dirty="0"/>
              <a:t>found that some companies think they’re using Scrum just because they develop </a:t>
            </a:r>
            <a:r>
              <a:rPr lang="en-US" dirty="0" smtClean="0">
                <a:solidFill>
                  <a:srgbClr val="FF0000"/>
                </a:solidFill>
              </a:rPr>
              <a:t>iteratively</a:t>
            </a:r>
            <a:r>
              <a:rPr lang="en-US" dirty="0" smtClean="0"/>
              <a:t>.</a:t>
            </a:r>
          </a:p>
          <a:p>
            <a:pPr lvl="1"/>
            <a:r>
              <a:rPr lang="en-US" dirty="0" smtClean="0"/>
              <a:t>In </a:t>
            </a:r>
            <a:r>
              <a:rPr lang="en-US" dirty="0"/>
              <a:t>many cases, they have changed the Scrum process so that it won’t help them solve their development problems—problems that are clearly visible in a true Scrum </a:t>
            </a:r>
            <a:r>
              <a:rPr lang="en-US" dirty="0" smtClean="0"/>
              <a:t>project.</a:t>
            </a:r>
          </a:p>
          <a:p>
            <a:pPr lvl="1"/>
            <a:r>
              <a:rPr lang="en-US" dirty="0" smtClean="0"/>
              <a:t>Instead</a:t>
            </a:r>
            <a:r>
              <a:rPr lang="en-US" dirty="0"/>
              <a:t>, they use </a:t>
            </a:r>
            <a:r>
              <a:rPr lang="en-US" dirty="0">
                <a:solidFill>
                  <a:srgbClr val="FF0000"/>
                </a:solidFill>
              </a:rPr>
              <a:t>Scrum like makeup</a:t>
            </a:r>
            <a:r>
              <a:rPr lang="en-US" dirty="0"/>
              <a:t> to cover the bad spots; and when the project still fails, they argue that Scrum doesn’t work</a:t>
            </a:r>
            <a:r>
              <a:rPr lang="en-US" dirty="0" smtClean="0"/>
              <a:t>—</a:t>
            </a:r>
          </a:p>
          <a:p>
            <a:pPr lvl="2"/>
            <a:r>
              <a:rPr lang="en-US" dirty="0" smtClean="0"/>
              <a:t>they </a:t>
            </a:r>
            <a:r>
              <a:rPr lang="en-US" dirty="0"/>
              <a:t>still don’t deliver </a:t>
            </a:r>
            <a:r>
              <a:rPr lang="en-US" dirty="0" smtClean="0"/>
              <a:t>value</a:t>
            </a:r>
          </a:p>
          <a:p>
            <a:pPr lvl="2"/>
            <a:r>
              <a:rPr lang="en-US" dirty="0" smtClean="0"/>
              <a:t>they </a:t>
            </a:r>
            <a:r>
              <a:rPr lang="en-US" dirty="0"/>
              <a:t>still have overruns, and so </a:t>
            </a:r>
            <a:r>
              <a:rPr lang="en-US" dirty="0" smtClean="0"/>
              <a:t>on</a:t>
            </a:r>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150</a:t>
            </a:fld>
            <a:endParaRPr lang="en-US" dirty="0"/>
          </a:p>
        </p:txBody>
      </p:sp>
    </p:spTree>
    <p:extLst>
      <p:ext uri="{BB962C8B-B14F-4D97-AF65-F5344CB8AC3E}">
        <p14:creationId xmlns:p14="http://schemas.microsoft.com/office/powerpoint/2010/main" val="103383477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smtClean="0"/>
              <a:t>When </a:t>
            </a:r>
            <a:r>
              <a:rPr lang="en-US" dirty="0"/>
              <a:t>you’re implementing Scrum, follow the process and framework, and adjust the organization to Scrum, not the Scrum process to the </a:t>
            </a:r>
            <a:r>
              <a:rPr lang="en-US" dirty="0" smtClean="0"/>
              <a:t>organization.</a:t>
            </a:r>
          </a:p>
          <a:p>
            <a:pPr lvl="1"/>
            <a:r>
              <a:rPr lang="en-US" dirty="0" smtClean="0"/>
              <a:t>This </a:t>
            </a:r>
            <a:r>
              <a:rPr lang="en-US" dirty="0"/>
              <a:t>can be a real problem in some organizations where, as we said, management resists change and won’t use Scrum or agile for the simple reason that they think they will lose </a:t>
            </a:r>
            <a:r>
              <a:rPr lang="en-US" dirty="0" smtClean="0"/>
              <a:t>control.</a:t>
            </a:r>
          </a:p>
          <a:p>
            <a:pPr lvl="1"/>
            <a:r>
              <a:rPr lang="en-US" dirty="0" smtClean="0"/>
              <a:t>If </a:t>
            </a:r>
            <a:r>
              <a:rPr lang="en-US" dirty="0"/>
              <a:t>you aren’t in a position to enforce a new way of working, you need to consider how to most efficiently push management in the agile direction</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151</a:t>
            </a:fld>
            <a:endParaRPr lang="en-US" dirty="0"/>
          </a:p>
        </p:txBody>
      </p:sp>
    </p:spTree>
    <p:extLst>
      <p:ext uri="{BB962C8B-B14F-4D97-AF65-F5344CB8AC3E}">
        <p14:creationId xmlns:p14="http://schemas.microsoft.com/office/powerpoint/2010/main" val="120947645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Definition of Done</a:t>
            </a:r>
          </a:p>
        </p:txBody>
      </p:sp>
      <p:sp>
        <p:nvSpPr>
          <p:cNvPr id="3" name="Content Placeholder 2"/>
          <p:cNvSpPr>
            <a:spLocks noGrp="1"/>
          </p:cNvSpPr>
          <p:nvPr>
            <p:ph idx="1"/>
          </p:nvPr>
        </p:nvSpPr>
        <p:spPr/>
        <p:txBody>
          <a:bodyPr/>
          <a:lstStyle/>
          <a:p>
            <a:r>
              <a:rPr lang="en-US" dirty="0"/>
              <a:t>The Definition of Done (DoD) is very important, but it also tends to be </a:t>
            </a:r>
            <a:r>
              <a:rPr lang="en-US" dirty="0" smtClean="0"/>
              <a:t>forgotten.</a:t>
            </a:r>
          </a:p>
          <a:p>
            <a:pPr lvl="1"/>
            <a:r>
              <a:rPr lang="en-US" dirty="0" smtClean="0"/>
              <a:t>In </a:t>
            </a:r>
            <a:r>
              <a:rPr lang="en-US" dirty="0"/>
              <a:t>many projects, at the end of (or during) a </a:t>
            </a:r>
            <a:r>
              <a:rPr lang="en-US" dirty="0">
                <a:solidFill>
                  <a:srgbClr val="FF0000"/>
                </a:solidFill>
              </a:rPr>
              <a:t>sprint</a:t>
            </a:r>
            <a:r>
              <a:rPr lang="en-US" dirty="0"/>
              <a:t> or the project, we’ve seen arguments between the delivering development organization and the person ordering the project about whether a task has been </a:t>
            </a:r>
            <a:r>
              <a:rPr lang="en-US" dirty="0" smtClean="0"/>
              <a:t>done.</a:t>
            </a:r>
          </a:p>
          <a:p>
            <a:pPr lvl="1"/>
            <a:r>
              <a:rPr lang="en-US" dirty="0" smtClean="0"/>
              <a:t>Perhaps </a:t>
            </a:r>
            <a:r>
              <a:rPr lang="en-US" dirty="0"/>
              <a:t>testing was not done the way the client assumed it would be, or the software doesn’t comply with certain </a:t>
            </a:r>
            <a:r>
              <a:rPr lang="en-US" dirty="0" smtClean="0"/>
              <a:t>regulations.</a:t>
            </a:r>
          </a:p>
          <a:p>
            <a:pPr lvl="1"/>
            <a:r>
              <a:rPr lang="en-US" dirty="0" smtClean="0"/>
              <a:t>The </a:t>
            </a:r>
            <a:r>
              <a:rPr lang="en-US" dirty="0"/>
              <a:t>following conversation is </a:t>
            </a:r>
            <a:r>
              <a:rPr lang="en-US" dirty="0" smtClean="0"/>
              <a:t>typical:</a:t>
            </a:r>
          </a:p>
          <a:p>
            <a:pPr marL="690563" lvl="2" indent="0">
              <a:buNone/>
            </a:pPr>
            <a:r>
              <a:rPr lang="en-US" dirty="0" smtClean="0"/>
              <a:t>The </a:t>
            </a:r>
            <a:r>
              <a:rPr lang="en-US" dirty="0"/>
              <a:t>product owner (PO), Sofia, stops by the office of developer Mike to check on how things are </a:t>
            </a:r>
            <a:r>
              <a:rPr lang="en-US" dirty="0" smtClean="0"/>
              <a:t>going.</a:t>
            </a:r>
          </a:p>
          <a:p>
            <a:pPr marL="690563" lvl="2" indent="0">
              <a:buNone/>
            </a:pPr>
            <a:r>
              <a:rPr lang="en-US" dirty="0" smtClean="0"/>
              <a:t>S</a:t>
            </a:r>
            <a:r>
              <a:rPr lang="en-US" dirty="0"/>
              <a:t>: “Hi. How’s the new cool feature you’re working on coming along</a:t>
            </a:r>
            <a:r>
              <a:rPr lang="en-US" dirty="0" smtClean="0"/>
              <a:t>?”</a:t>
            </a:r>
          </a:p>
          <a:p>
            <a:pPr marL="690563" lvl="2" indent="0">
              <a:buNone/>
            </a:pPr>
            <a:r>
              <a:rPr lang="en-US" dirty="0" smtClean="0"/>
              <a:t>M</a:t>
            </a:r>
            <a:r>
              <a:rPr lang="en-US" dirty="0"/>
              <a:t>: “It’s going great. I’m done with it right now and will start the next feature soon</a:t>
            </a:r>
            <a:r>
              <a:rPr lang="en-US" dirty="0" smtClean="0"/>
              <a:t>.”</a:t>
            </a:r>
          </a:p>
          <a:p>
            <a:pPr marL="690563" lvl="2" indent="0">
              <a:buNone/>
            </a:pPr>
            <a:r>
              <a:rPr lang="en-US" dirty="0" smtClean="0"/>
              <a:t>S</a:t>
            </a:r>
            <a:r>
              <a:rPr lang="en-US" dirty="0"/>
              <a:t>: “Great! Then I can show it to our customer, who’s coming here after lunch. He’ll be very excited</a:t>
            </a:r>
            <a:r>
              <a:rPr lang="en-US" dirty="0" smtClean="0"/>
              <a:t>!”</a:t>
            </a:r>
          </a:p>
          <a:p>
            <a:pPr marL="690563" lvl="2" indent="0">
              <a:buNone/>
            </a:pPr>
            <a:r>
              <a:rPr lang="en-US" dirty="0" smtClean="0"/>
              <a:t>M</a:t>
            </a:r>
            <a:r>
              <a:rPr lang="en-US" dirty="0"/>
              <a:t>: “No, no. Hold on. I am not ‘done’ done with it. I still need to fix some test cases, do some refactoring, get it into the build process, and so on. I thought you were wondering if I had gotten somewhere with it </a:t>
            </a:r>
            <a:r>
              <a:rPr lang="en-US" dirty="0" smtClean="0"/>
              <a:t>…”</a:t>
            </a:r>
          </a:p>
          <a:p>
            <a:pPr lvl="1"/>
            <a:r>
              <a:rPr lang="en-US" dirty="0" smtClean="0"/>
              <a:t>For </a:t>
            </a:r>
            <a:r>
              <a:rPr lang="en-US" dirty="0"/>
              <a:t>the most part, such arguments can be avoided if people sit down together at the beginning and write and </a:t>
            </a:r>
            <a:r>
              <a:rPr lang="en-US" dirty="0">
                <a:solidFill>
                  <a:srgbClr val="FF0000"/>
                </a:solidFill>
              </a:rPr>
              <a:t>sign </a:t>
            </a:r>
            <a:r>
              <a:rPr lang="en-US" dirty="0">
                <a:solidFill>
                  <a:srgbClr val="0070C0"/>
                </a:solidFill>
              </a:rPr>
              <a:t>a </a:t>
            </a:r>
            <a:r>
              <a:rPr lang="en-US" dirty="0">
                <a:solidFill>
                  <a:srgbClr val="FF0000"/>
                </a:solidFill>
              </a:rPr>
              <a:t>DoD</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152</a:t>
            </a:fld>
            <a:endParaRPr lang="en-US" dirty="0"/>
          </a:p>
        </p:txBody>
      </p:sp>
    </p:spTree>
    <p:extLst>
      <p:ext uri="{BB962C8B-B14F-4D97-AF65-F5344CB8AC3E}">
        <p14:creationId xmlns:p14="http://schemas.microsoft.com/office/powerpoint/2010/main" val="116757799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DoD?</a:t>
            </a:r>
            <a:endParaRPr lang="en-US" dirty="0"/>
          </a:p>
        </p:txBody>
      </p:sp>
      <p:sp>
        <p:nvSpPr>
          <p:cNvPr id="3" name="Content Placeholder 2"/>
          <p:cNvSpPr>
            <a:spLocks noGrp="1"/>
          </p:cNvSpPr>
          <p:nvPr>
            <p:ph idx="1"/>
          </p:nvPr>
        </p:nvSpPr>
        <p:spPr/>
        <p:txBody>
          <a:bodyPr/>
          <a:lstStyle/>
          <a:p>
            <a:r>
              <a:rPr lang="en-US" dirty="0"/>
              <a:t>There are other reasons for having a DoD, as </a:t>
            </a:r>
            <a:r>
              <a:rPr lang="en-US" dirty="0" smtClean="0"/>
              <a:t>well.</a:t>
            </a:r>
          </a:p>
          <a:p>
            <a:pPr lvl="1"/>
            <a:r>
              <a:rPr lang="en-US" dirty="0" smtClean="0"/>
              <a:t>In </a:t>
            </a:r>
            <a:r>
              <a:rPr lang="en-US" dirty="0"/>
              <a:t>order for the team to estimate a </a:t>
            </a:r>
            <a:r>
              <a:rPr lang="en-US" dirty="0">
                <a:solidFill>
                  <a:srgbClr val="FF0000"/>
                </a:solidFill>
              </a:rPr>
              <a:t>user story</a:t>
            </a:r>
            <a:r>
              <a:rPr lang="en-US" dirty="0"/>
              <a:t>, the members need to know when they’re done with it. </a:t>
            </a:r>
            <a:endParaRPr lang="en-US" dirty="0" smtClean="0"/>
          </a:p>
          <a:p>
            <a:pPr lvl="1"/>
            <a:r>
              <a:rPr lang="en-US" dirty="0" smtClean="0"/>
              <a:t>Otherwise</a:t>
            </a:r>
            <a:r>
              <a:rPr lang="en-US" dirty="0"/>
              <a:t>, it’s very hard to complete the </a:t>
            </a:r>
            <a:r>
              <a:rPr lang="en-US" dirty="0" smtClean="0"/>
              <a:t>estimate.</a:t>
            </a:r>
          </a:p>
          <a:p>
            <a:pPr lvl="2"/>
            <a:r>
              <a:rPr lang="en-US" dirty="0" smtClean="0"/>
              <a:t>For </a:t>
            </a:r>
            <a:r>
              <a:rPr lang="en-US" dirty="0"/>
              <a:t>a specific user story, you know it’s done when you’ve fulfilled its </a:t>
            </a:r>
            <a:r>
              <a:rPr lang="en-US" dirty="0">
                <a:solidFill>
                  <a:srgbClr val="FF0000"/>
                </a:solidFill>
              </a:rPr>
              <a:t>acceptance </a:t>
            </a:r>
            <a:r>
              <a:rPr lang="en-US" dirty="0" smtClean="0">
                <a:solidFill>
                  <a:srgbClr val="FF0000"/>
                </a:solidFill>
              </a:rPr>
              <a:t>criteria</a:t>
            </a:r>
            <a:r>
              <a:rPr lang="en-US" dirty="0" smtClean="0"/>
              <a:t>.</a:t>
            </a:r>
          </a:p>
          <a:p>
            <a:pPr lvl="2"/>
            <a:r>
              <a:rPr lang="en-US" dirty="0" smtClean="0"/>
              <a:t>But </a:t>
            </a:r>
            <a:r>
              <a:rPr lang="en-US" dirty="0"/>
              <a:t>where do all those general things like style guides, code analysis, build automation, test automation, regulatory compliance, governance, non-functional requirements, and so on, fit </a:t>
            </a:r>
            <a:r>
              <a:rPr lang="en-US" dirty="0" smtClean="0"/>
              <a:t>in?</a:t>
            </a:r>
          </a:p>
          <a:p>
            <a:pPr lvl="2"/>
            <a:r>
              <a:rPr lang="en-US" dirty="0" smtClean="0"/>
              <a:t>They </a:t>
            </a:r>
            <a:r>
              <a:rPr lang="en-US" dirty="0"/>
              <a:t>affect the estimate of a user story as </a:t>
            </a:r>
            <a:r>
              <a:rPr lang="en-US" dirty="0" smtClean="0"/>
              <a:t>well.</a:t>
            </a:r>
          </a:p>
          <a:p>
            <a:pPr lvl="1"/>
            <a:r>
              <a:rPr lang="en-US" dirty="0" smtClean="0"/>
              <a:t>Here </a:t>
            </a:r>
            <a:r>
              <a:rPr lang="en-US" dirty="0"/>
              <a:t>is where the DoD comes into </a:t>
            </a:r>
            <a:r>
              <a:rPr lang="en-US" dirty="0" smtClean="0"/>
              <a:t>play.</a:t>
            </a:r>
          </a:p>
          <a:p>
            <a:pPr lvl="2"/>
            <a:r>
              <a:rPr lang="en-US" dirty="0" smtClean="0"/>
              <a:t>The </a:t>
            </a:r>
            <a:r>
              <a:rPr lang="en-US" dirty="0"/>
              <a:t>DoD tells you what requirements in addition to the user story’s acceptance criteria you need to fulfill in order to be done with the </a:t>
            </a:r>
            <a:r>
              <a:rPr lang="en-US" dirty="0" smtClean="0"/>
              <a:t>story.</a:t>
            </a:r>
          </a:p>
          <a:p>
            <a:pPr lvl="2"/>
            <a:r>
              <a:rPr lang="en-US" dirty="0" smtClean="0"/>
              <a:t>You </a:t>
            </a:r>
            <a:r>
              <a:rPr lang="en-US" dirty="0"/>
              <a:t>include the general requirements in the DoD because they affect all user stories in the </a:t>
            </a:r>
            <a:r>
              <a:rPr lang="en-US" dirty="0" smtClean="0"/>
              <a:t>end.</a:t>
            </a:r>
          </a:p>
          <a:p>
            <a:pPr lvl="2"/>
            <a:r>
              <a:rPr lang="en-US" dirty="0" smtClean="0"/>
              <a:t>The </a:t>
            </a:r>
            <a:r>
              <a:rPr lang="en-US" dirty="0"/>
              <a:t>DoD is your </a:t>
            </a:r>
            <a:r>
              <a:rPr lang="en-US" dirty="0">
                <a:solidFill>
                  <a:srgbClr val="FF0000"/>
                </a:solidFill>
              </a:rPr>
              <a:t>primary quality document</a:t>
            </a:r>
            <a:r>
              <a:rPr lang="en-US" dirty="0"/>
              <a:t>. If you don’t fulfill what is in it, you don’t deliver </a:t>
            </a:r>
            <a:r>
              <a:rPr lang="en-US" dirty="0" smtClean="0"/>
              <a:t>quality.</a:t>
            </a:r>
          </a:p>
          <a:p>
            <a:pPr lvl="1"/>
            <a:r>
              <a:rPr lang="en-US" dirty="0" smtClean="0"/>
              <a:t>It’s </a:t>
            </a:r>
            <a:r>
              <a:rPr lang="en-US" dirty="0"/>
              <a:t>essential that the PO and the team agree on the </a:t>
            </a:r>
            <a:r>
              <a:rPr lang="en-US" dirty="0" smtClean="0"/>
              <a:t>DoD.</a:t>
            </a:r>
          </a:p>
          <a:p>
            <a:pPr lvl="2"/>
            <a:r>
              <a:rPr lang="en-US" dirty="0" smtClean="0"/>
              <a:t>The </a:t>
            </a:r>
            <a:r>
              <a:rPr lang="en-US" dirty="0"/>
              <a:t>DoD is part of the agreement between the team and the </a:t>
            </a:r>
            <a:r>
              <a:rPr lang="en-US" dirty="0" smtClean="0"/>
              <a:t>PO.</a:t>
            </a:r>
          </a:p>
          <a:p>
            <a:pPr lvl="2"/>
            <a:r>
              <a:rPr lang="en-US" dirty="0" smtClean="0"/>
              <a:t>There </a:t>
            </a:r>
            <a:r>
              <a:rPr lang="en-US" dirty="0"/>
              <a:t>shouldn’t be an argument over this concept during the </a:t>
            </a:r>
            <a:r>
              <a:rPr lang="en-US" dirty="0" smtClean="0"/>
              <a:t>project.</a:t>
            </a:r>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153</a:t>
            </a:fld>
            <a:endParaRPr lang="en-US" dirty="0"/>
          </a:p>
        </p:txBody>
      </p:sp>
    </p:spTree>
    <p:extLst>
      <p:ext uri="{BB962C8B-B14F-4D97-AF65-F5344CB8AC3E}">
        <p14:creationId xmlns:p14="http://schemas.microsoft.com/office/powerpoint/2010/main" val="401391031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DoD?										   |</a:t>
            </a:r>
            <a:endParaRPr lang="en-US" dirty="0"/>
          </a:p>
        </p:txBody>
      </p:sp>
      <p:sp>
        <p:nvSpPr>
          <p:cNvPr id="3" name="Content Placeholder 2"/>
          <p:cNvSpPr>
            <a:spLocks noGrp="1"/>
          </p:cNvSpPr>
          <p:nvPr>
            <p:ph idx="1"/>
          </p:nvPr>
        </p:nvSpPr>
        <p:spPr/>
        <p:txBody>
          <a:bodyPr/>
          <a:lstStyle/>
          <a:p>
            <a:pPr lvl="2"/>
            <a:r>
              <a:rPr lang="en-US" dirty="0" smtClean="0"/>
              <a:t>If </a:t>
            </a:r>
            <a:r>
              <a:rPr lang="en-US" dirty="0"/>
              <a:t>the PO thinks it’s too costly to use </a:t>
            </a:r>
            <a:r>
              <a:rPr lang="en-US" dirty="0">
                <a:solidFill>
                  <a:srgbClr val="FF0000"/>
                </a:solidFill>
              </a:rPr>
              <a:t>pair programming</a:t>
            </a:r>
            <a:r>
              <a:rPr lang="en-US" dirty="0"/>
              <a:t> or test-driven development (</a:t>
            </a:r>
            <a:r>
              <a:rPr lang="en-US" dirty="0">
                <a:solidFill>
                  <a:srgbClr val="FF0000"/>
                </a:solidFill>
              </a:rPr>
              <a:t>TDD</a:t>
            </a:r>
            <a:r>
              <a:rPr lang="en-US" dirty="0"/>
              <a:t>), have the PO sign the DoD, which specifies that these things have been </a:t>
            </a:r>
            <a:r>
              <a:rPr lang="en-US" dirty="0" smtClean="0"/>
              <a:t>removed.</a:t>
            </a:r>
          </a:p>
          <a:p>
            <a:pPr lvl="2"/>
            <a:r>
              <a:rPr lang="en-US" dirty="0" smtClean="0"/>
              <a:t>If</a:t>
            </a:r>
            <a:r>
              <a:rPr lang="en-US" dirty="0"/>
              <a:t>, at the end of a sprint, the PO complains about the number of bugs, you can present the document and say that the PO removed essential parts of the testing process, and hence bugs will be present</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154</a:t>
            </a:fld>
            <a:endParaRPr lang="en-US" dirty="0"/>
          </a:p>
        </p:txBody>
      </p:sp>
    </p:spTree>
    <p:extLst>
      <p:ext uri="{BB962C8B-B14F-4D97-AF65-F5344CB8AC3E}">
        <p14:creationId xmlns:p14="http://schemas.microsoft.com/office/powerpoint/2010/main" val="189288100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DoD Starting Point</a:t>
            </a:r>
            <a:endParaRPr lang="en-US" dirty="0"/>
          </a:p>
        </p:txBody>
      </p:sp>
      <p:sp>
        <p:nvSpPr>
          <p:cNvPr id="3" name="Content Placeholder 2"/>
          <p:cNvSpPr>
            <a:spLocks noGrp="1"/>
          </p:cNvSpPr>
          <p:nvPr>
            <p:ph idx="1"/>
          </p:nvPr>
        </p:nvSpPr>
        <p:spPr/>
        <p:txBody>
          <a:bodyPr/>
          <a:lstStyle/>
          <a:p>
            <a:r>
              <a:rPr lang="en-US" dirty="0"/>
              <a:t>A good </a:t>
            </a:r>
            <a:r>
              <a:rPr lang="en-US" dirty="0">
                <a:solidFill>
                  <a:srgbClr val="FF0000"/>
                </a:solidFill>
              </a:rPr>
              <a:t>starting point</a:t>
            </a:r>
            <a:r>
              <a:rPr lang="en-US" dirty="0"/>
              <a:t> for a </a:t>
            </a:r>
            <a:r>
              <a:rPr lang="en-US" dirty="0">
                <a:solidFill>
                  <a:srgbClr val="FF0000"/>
                </a:solidFill>
              </a:rPr>
              <a:t>DoD</a:t>
            </a:r>
            <a:r>
              <a:rPr lang="en-US" dirty="0"/>
              <a:t> for an </a:t>
            </a:r>
            <a:r>
              <a:rPr lang="en-US" dirty="0">
                <a:solidFill>
                  <a:srgbClr val="FF0000"/>
                </a:solidFill>
              </a:rPr>
              <a:t>approved user story</a:t>
            </a:r>
            <a:r>
              <a:rPr lang="en-US" dirty="0"/>
              <a:t> could be something like the following: </a:t>
            </a:r>
          </a:p>
          <a:p>
            <a:pPr lvl="1"/>
            <a:r>
              <a:rPr lang="en-US" dirty="0" smtClean="0"/>
              <a:t>All </a:t>
            </a:r>
            <a:r>
              <a:rPr lang="en-US" dirty="0"/>
              <a:t>code is written and checked in (including </a:t>
            </a:r>
            <a:r>
              <a:rPr lang="en-US" dirty="0" smtClean="0"/>
              <a:t>tests)</a:t>
            </a:r>
          </a:p>
          <a:p>
            <a:pPr lvl="1"/>
            <a:r>
              <a:rPr lang="en-US" dirty="0" smtClean="0"/>
              <a:t>Coding </a:t>
            </a:r>
            <a:r>
              <a:rPr lang="en-US" dirty="0"/>
              <a:t>conventions have been fulfilled (these are documented in a separate document and not included </a:t>
            </a:r>
            <a:r>
              <a:rPr lang="en-US" dirty="0" smtClean="0"/>
              <a:t>here)</a:t>
            </a:r>
          </a:p>
          <a:p>
            <a:pPr lvl="1"/>
            <a:r>
              <a:rPr lang="en-US" dirty="0" smtClean="0"/>
              <a:t>All </a:t>
            </a:r>
            <a:r>
              <a:rPr lang="en-US" dirty="0"/>
              <a:t>unit tests have been passed (must be okay before </a:t>
            </a:r>
            <a:r>
              <a:rPr lang="en-US" dirty="0" smtClean="0">
                <a:solidFill>
                  <a:srgbClr val="FF0000"/>
                </a:solidFill>
              </a:rPr>
              <a:t>check-in</a:t>
            </a:r>
            <a:r>
              <a:rPr lang="en-US" dirty="0" smtClean="0"/>
              <a:t>)</a:t>
            </a:r>
          </a:p>
          <a:p>
            <a:pPr lvl="1"/>
            <a:r>
              <a:rPr lang="en-US" dirty="0" smtClean="0"/>
              <a:t>Code </a:t>
            </a:r>
            <a:r>
              <a:rPr lang="en-US" dirty="0"/>
              <a:t>is refactored (improved/optimized without change of </a:t>
            </a:r>
            <a:r>
              <a:rPr lang="en-US" dirty="0" smtClean="0"/>
              <a:t>function)</a:t>
            </a:r>
          </a:p>
          <a:p>
            <a:pPr lvl="1"/>
            <a:r>
              <a:rPr lang="en-US" dirty="0" smtClean="0"/>
              <a:t>All </a:t>
            </a:r>
            <a:r>
              <a:rPr lang="en-US" dirty="0"/>
              <a:t>code has been reviewed by at least two people (peer programming or peer </a:t>
            </a:r>
            <a:r>
              <a:rPr lang="en-US" dirty="0" smtClean="0"/>
              <a:t>review)</a:t>
            </a:r>
          </a:p>
          <a:p>
            <a:pPr lvl="1"/>
            <a:r>
              <a:rPr lang="en-US" dirty="0" smtClean="0"/>
              <a:t>The </a:t>
            </a:r>
            <a:r>
              <a:rPr lang="en-US" dirty="0"/>
              <a:t>user story is included in the build (build scripts updated, all new modules included</a:t>
            </a:r>
            <a:r>
              <a:rPr lang="en-US" dirty="0" smtClean="0"/>
              <a:t>)</a:t>
            </a:r>
          </a:p>
          <a:p>
            <a:pPr lvl="1"/>
            <a:r>
              <a:rPr lang="en-US" dirty="0"/>
              <a:t>The user story is installable (build scripts updated so the story is included in the automatic </a:t>
            </a:r>
            <a:r>
              <a:rPr lang="en-US" dirty="0" smtClean="0"/>
              <a:t>install)</a:t>
            </a:r>
          </a:p>
          <a:p>
            <a:pPr lvl="1"/>
            <a:r>
              <a:rPr lang="en-US" dirty="0" smtClean="0"/>
              <a:t>All </a:t>
            </a:r>
            <a:r>
              <a:rPr lang="en-US" dirty="0"/>
              <a:t>acceptance tests have been passed: </a:t>
            </a:r>
          </a:p>
          <a:p>
            <a:pPr lvl="2"/>
            <a:r>
              <a:rPr lang="en-US" dirty="0" smtClean="0"/>
              <a:t>Acceptance </a:t>
            </a:r>
            <a:r>
              <a:rPr lang="en-US" dirty="0"/>
              <a:t>criteria must </a:t>
            </a:r>
            <a:r>
              <a:rPr lang="en-US" dirty="0" smtClean="0"/>
              <a:t>exist</a:t>
            </a:r>
          </a:p>
          <a:p>
            <a:pPr lvl="2"/>
            <a:r>
              <a:rPr lang="en-US" dirty="0" smtClean="0"/>
              <a:t>Acceptance </a:t>
            </a:r>
            <a:r>
              <a:rPr lang="en-US" dirty="0"/>
              <a:t>tests are implemented (automatic or manual </a:t>
            </a:r>
            <a:r>
              <a:rPr lang="en-US" dirty="0" smtClean="0"/>
              <a:t>tests)</a:t>
            </a:r>
          </a:p>
          <a:p>
            <a:pPr lvl="1"/>
            <a:r>
              <a:rPr lang="en-US" dirty="0" smtClean="0"/>
              <a:t>The </a:t>
            </a:r>
            <a:r>
              <a:rPr lang="en-US" dirty="0"/>
              <a:t>backlog has been updated as </a:t>
            </a:r>
            <a:r>
              <a:rPr lang="en-US" dirty="0" smtClean="0"/>
              <a:t>follows:</a:t>
            </a:r>
          </a:p>
          <a:p>
            <a:pPr lvl="2"/>
            <a:r>
              <a:rPr lang="en-US" dirty="0" smtClean="0"/>
              <a:t>All </a:t>
            </a:r>
            <a:r>
              <a:rPr lang="en-US" dirty="0"/>
              <a:t>tasks’ remaining time is </a:t>
            </a:r>
            <a:r>
              <a:rPr lang="en-US" dirty="0" smtClean="0"/>
              <a:t>0</a:t>
            </a:r>
          </a:p>
          <a:p>
            <a:pPr lvl="2"/>
            <a:r>
              <a:rPr lang="en-US" dirty="0" smtClean="0"/>
              <a:t>The </a:t>
            </a:r>
            <a:r>
              <a:rPr lang="en-US" dirty="0"/>
              <a:t>user story state is </a:t>
            </a:r>
            <a:r>
              <a:rPr lang="en-US" dirty="0" smtClean="0"/>
              <a:t>Done</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155</a:t>
            </a:fld>
            <a:endParaRPr lang="en-US" dirty="0"/>
          </a:p>
        </p:txBody>
      </p:sp>
    </p:spTree>
    <p:extLst>
      <p:ext uri="{BB962C8B-B14F-4D97-AF65-F5344CB8AC3E}">
        <p14:creationId xmlns:p14="http://schemas.microsoft.com/office/powerpoint/2010/main" val="201605224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DoD Starting Point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2"/>
            <a:r>
              <a:rPr lang="en-US" dirty="0" smtClean="0"/>
              <a:t>Actual </a:t>
            </a:r>
            <a:r>
              <a:rPr lang="en-US" dirty="0"/>
              <a:t>Hours has been </a:t>
            </a:r>
            <a:r>
              <a:rPr lang="en-US" dirty="0" smtClean="0"/>
              <a:t>updated</a:t>
            </a:r>
          </a:p>
          <a:p>
            <a:pPr lvl="2"/>
            <a:r>
              <a:rPr lang="en-US" dirty="0" smtClean="0"/>
              <a:t>All </a:t>
            </a:r>
            <a:r>
              <a:rPr lang="en-US" dirty="0"/>
              <a:t>tasks are </a:t>
            </a:r>
            <a:r>
              <a:rPr lang="en-US" dirty="0" smtClean="0"/>
              <a:t>Done</a:t>
            </a:r>
          </a:p>
          <a:p>
            <a:pPr lvl="1"/>
            <a:r>
              <a:rPr lang="en-US" dirty="0" smtClean="0"/>
              <a:t>The </a:t>
            </a:r>
            <a:r>
              <a:rPr lang="en-US" dirty="0"/>
              <a:t>user story has been installed on </a:t>
            </a:r>
            <a:r>
              <a:rPr lang="en-US" dirty="0" smtClean="0">
                <a:solidFill>
                  <a:srgbClr val="FF0000"/>
                </a:solidFill>
              </a:rPr>
              <a:t>Demoserver</a:t>
            </a:r>
          </a:p>
          <a:p>
            <a:pPr lvl="1"/>
            <a:r>
              <a:rPr lang="en-US" dirty="0" smtClean="0"/>
              <a:t>The </a:t>
            </a:r>
            <a:r>
              <a:rPr lang="en-US" dirty="0"/>
              <a:t>user story has been reviewed by the </a:t>
            </a:r>
            <a:r>
              <a:rPr lang="en-US" dirty="0" smtClean="0"/>
              <a:t>PO</a:t>
            </a:r>
          </a:p>
          <a:p>
            <a:pPr lvl="1"/>
            <a:r>
              <a:rPr lang="en-US" dirty="0" smtClean="0"/>
              <a:t>The </a:t>
            </a:r>
            <a:r>
              <a:rPr lang="en-US" dirty="0"/>
              <a:t>user story has been approved by the </a:t>
            </a:r>
            <a:r>
              <a:rPr lang="en-US" dirty="0" smtClean="0"/>
              <a:t>PO</a:t>
            </a:r>
          </a:p>
          <a:p>
            <a:pPr lvl="1"/>
            <a:r>
              <a:rPr lang="en-US" dirty="0" smtClean="0"/>
              <a:t>Product </a:t>
            </a:r>
            <a:r>
              <a:rPr lang="en-US" dirty="0"/>
              <a:t>documentation has been updated and checked </a:t>
            </a:r>
            <a:r>
              <a:rPr lang="en-US" dirty="0" smtClean="0"/>
              <a:t>in</a:t>
            </a:r>
          </a:p>
          <a:p>
            <a:pPr lvl="1"/>
            <a:r>
              <a:rPr lang="en-US" dirty="0" smtClean="0"/>
              <a:t>A </a:t>
            </a:r>
            <a:r>
              <a:rPr lang="en-US" dirty="0"/>
              <a:t>user manual has been </a:t>
            </a:r>
            <a:r>
              <a:rPr lang="en-US" dirty="0" smtClean="0"/>
              <a:t>written</a:t>
            </a:r>
          </a:p>
          <a:p>
            <a:pPr lvl="1"/>
            <a:r>
              <a:rPr lang="en-US" dirty="0" smtClean="0"/>
              <a:t>The </a:t>
            </a:r>
            <a:r>
              <a:rPr lang="en-US" dirty="0"/>
              <a:t>administrative manual has been </a:t>
            </a:r>
            <a:r>
              <a:rPr lang="en-US" dirty="0" smtClean="0"/>
              <a:t>updated</a:t>
            </a:r>
          </a:p>
          <a:p>
            <a:pPr lvl="1"/>
            <a:r>
              <a:rPr lang="en-US" dirty="0" smtClean="0"/>
              <a:t>Help </a:t>
            </a:r>
            <a:r>
              <a:rPr lang="en-US" dirty="0"/>
              <a:t>texts have been </a:t>
            </a:r>
            <a:r>
              <a:rPr lang="en-US" dirty="0" smtClean="0"/>
              <a:t>written</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156</a:t>
            </a:fld>
            <a:endParaRPr lang="en-US" dirty="0"/>
          </a:p>
        </p:txBody>
      </p:sp>
    </p:spTree>
    <p:extLst>
      <p:ext uri="{BB962C8B-B14F-4D97-AF65-F5344CB8AC3E}">
        <p14:creationId xmlns:p14="http://schemas.microsoft.com/office/powerpoint/2010/main" val="281658888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DoD – when Sprint is Finished</a:t>
            </a:r>
            <a:endParaRPr lang="en-US" dirty="0"/>
          </a:p>
        </p:txBody>
      </p:sp>
      <p:sp>
        <p:nvSpPr>
          <p:cNvPr id="3" name="Content Placeholder 2"/>
          <p:cNvSpPr>
            <a:spLocks noGrp="1"/>
          </p:cNvSpPr>
          <p:nvPr>
            <p:ph idx="1"/>
          </p:nvPr>
        </p:nvSpPr>
        <p:spPr/>
        <p:txBody>
          <a:bodyPr/>
          <a:lstStyle/>
          <a:p>
            <a:r>
              <a:rPr lang="en-US" dirty="0"/>
              <a:t>You could also have a DoD like the following for when the sprint is </a:t>
            </a:r>
            <a:r>
              <a:rPr lang="en-US" dirty="0" smtClean="0"/>
              <a:t>finished:</a:t>
            </a:r>
          </a:p>
          <a:p>
            <a:pPr lvl="2"/>
            <a:r>
              <a:rPr lang="en-US" dirty="0" smtClean="0"/>
              <a:t>All </a:t>
            </a:r>
            <a:r>
              <a:rPr lang="en-US" dirty="0"/>
              <a:t>user stories in the sprint fulfill the </a:t>
            </a:r>
            <a:r>
              <a:rPr lang="en-US" dirty="0" smtClean="0"/>
              <a:t>DoD</a:t>
            </a:r>
          </a:p>
          <a:p>
            <a:pPr lvl="2"/>
            <a:r>
              <a:rPr lang="en-US" dirty="0" smtClean="0"/>
              <a:t>The </a:t>
            </a:r>
            <a:r>
              <a:rPr lang="en-US" dirty="0"/>
              <a:t>product has been versioned (release </a:t>
            </a:r>
            <a:r>
              <a:rPr lang="en-US" dirty="0" smtClean="0"/>
              <a:t>management/rollback)</a:t>
            </a:r>
          </a:p>
          <a:p>
            <a:pPr lvl="2"/>
            <a:r>
              <a:rPr lang="en-US" dirty="0" smtClean="0"/>
              <a:t>All </a:t>
            </a:r>
            <a:r>
              <a:rPr lang="en-US" dirty="0"/>
              <a:t>accepted bugs have been </a:t>
            </a:r>
            <a:r>
              <a:rPr lang="en-US" dirty="0" smtClean="0"/>
              <a:t>corrected</a:t>
            </a:r>
          </a:p>
          <a:p>
            <a:pPr lvl="2"/>
            <a:r>
              <a:rPr lang="en-US" dirty="0" smtClean="0"/>
              <a:t>New </a:t>
            </a:r>
            <a:r>
              <a:rPr lang="en-US" dirty="0"/>
              <a:t>bugs that have been identified are closed and/or </a:t>
            </a:r>
            <a:r>
              <a:rPr lang="en-US" dirty="0" smtClean="0"/>
              <a:t>parked</a:t>
            </a:r>
          </a:p>
          <a:p>
            <a:pPr lvl="2"/>
            <a:r>
              <a:rPr lang="en-US" dirty="0" smtClean="0"/>
              <a:t>80</a:t>
            </a:r>
            <a:r>
              <a:rPr lang="en-US" dirty="0"/>
              <a:t>% code coverage from automated tests is </a:t>
            </a:r>
            <a:r>
              <a:rPr lang="en-US" dirty="0" smtClean="0"/>
              <a:t>fulfilled</a:t>
            </a:r>
          </a:p>
          <a:p>
            <a:pPr lvl="2"/>
            <a:r>
              <a:rPr lang="en-US" dirty="0" smtClean="0"/>
              <a:t>All </a:t>
            </a:r>
            <a:r>
              <a:rPr lang="en-US" dirty="0"/>
              <a:t>chores are done and </a:t>
            </a:r>
            <a:r>
              <a:rPr lang="en-US" dirty="0" smtClean="0"/>
              <a:t>approved</a:t>
            </a:r>
          </a:p>
          <a:p>
            <a:pPr lvl="2"/>
            <a:r>
              <a:rPr lang="en-US" dirty="0" smtClean="0"/>
              <a:t>All </a:t>
            </a:r>
            <a:r>
              <a:rPr lang="en-US" dirty="0"/>
              <a:t>integration tests have been </a:t>
            </a:r>
            <a:r>
              <a:rPr lang="en-US" dirty="0" smtClean="0"/>
              <a:t>passed</a:t>
            </a:r>
          </a:p>
          <a:p>
            <a:pPr lvl="2"/>
            <a:r>
              <a:rPr lang="en-US" dirty="0" smtClean="0"/>
              <a:t>The </a:t>
            </a:r>
            <a:r>
              <a:rPr lang="en-US" dirty="0"/>
              <a:t>sprint retrospective has taken place, and actions for improvements have been </a:t>
            </a:r>
            <a:r>
              <a:rPr lang="en-US" dirty="0" smtClean="0"/>
              <a:t>identified</a:t>
            </a:r>
          </a:p>
          <a:p>
            <a:pPr lvl="2"/>
            <a:r>
              <a:rPr lang="en-US" dirty="0" smtClean="0"/>
              <a:t>The </a:t>
            </a:r>
            <a:r>
              <a:rPr lang="en-US" dirty="0"/>
              <a:t>sprint review has taken place with the PO </a:t>
            </a:r>
            <a:r>
              <a:rPr lang="en-US" dirty="0" smtClean="0"/>
              <a:t>present</a:t>
            </a:r>
          </a:p>
          <a:p>
            <a:pPr lvl="2"/>
            <a:r>
              <a:rPr lang="en-US" dirty="0" smtClean="0"/>
              <a:t>A </a:t>
            </a:r>
            <a:r>
              <a:rPr lang="en-US" dirty="0"/>
              <a:t>performance test of the complete system has been </a:t>
            </a:r>
            <a:r>
              <a:rPr lang="en-US" dirty="0" smtClean="0"/>
              <a:t>done</a:t>
            </a:r>
          </a:p>
          <a:p>
            <a:pPr lvl="1"/>
            <a:r>
              <a:rPr lang="en-US" dirty="0" smtClean="0"/>
              <a:t>Let’s </a:t>
            </a:r>
            <a:r>
              <a:rPr lang="en-US" dirty="0"/>
              <a:t>continue by looking at how you can manage requirements and estimations with an agile mindset</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157</a:t>
            </a:fld>
            <a:endParaRPr lang="en-US" dirty="0"/>
          </a:p>
        </p:txBody>
      </p:sp>
    </p:spTree>
    <p:extLst>
      <p:ext uri="{BB962C8B-B14F-4D97-AF65-F5344CB8AC3E}">
        <p14:creationId xmlns:p14="http://schemas.microsoft.com/office/powerpoint/2010/main" val="207516503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Agile Requirements and Estimation</a:t>
            </a:r>
          </a:p>
        </p:txBody>
      </p:sp>
      <p:sp>
        <p:nvSpPr>
          <p:cNvPr id="3" name="Content Placeholder 2"/>
          <p:cNvSpPr>
            <a:spLocks noGrp="1"/>
          </p:cNvSpPr>
          <p:nvPr>
            <p:ph idx="1"/>
          </p:nvPr>
        </p:nvSpPr>
        <p:spPr/>
        <p:txBody>
          <a:bodyPr/>
          <a:lstStyle/>
          <a:p>
            <a:r>
              <a:rPr lang="en-US" dirty="0"/>
              <a:t>Agile requirements and estimation is a huge but important </a:t>
            </a:r>
            <a:r>
              <a:rPr lang="en-US" dirty="0" smtClean="0"/>
              <a:t>topic.</a:t>
            </a:r>
          </a:p>
          <a:p>
            <a:pPr lvl="1"/>
            <a:r>
              <a:rPr lang="en-US" dirty="0" smtClean="0"/>
              <a:t>This </a:t>
            </a:r>
            <a:r>
              <a:rPr lang="en-US" dirty="0"/>
              <a:t>section covers some of the most important topics here, but there are a lot of ways you can manage requirements and </a:t>
            </a:r>
            <a:r>
              <a:rPr lang="en-US" dirty="0" smtClean="0"/>
              <a:t>estimates.</a:t>
            </a:r>
          </a:p>
          <a:p>
            <a:pPr lvl="1"/>
            <a:r>
              <a:rPr lang="en-US" dirty="0" smtClean="0"/>
              <a:t>If </a:t>
            </a:r>
            <a:r>
              <a:rPr lang="en-US" dirty="0"/>
              <a:t>you want to master this subject, there are several </a:t>
            </a:r>
            <a:r>
              <a:rPr lang="en-US" dirty="0">
                <a:solidFill>
                  <a:srgbClr val="FF0000"/>
                </a:solidFill>
              </a:rPr>
              <a:t>training modules</a:t>
            </a:r>
            <a:r>
              <a:rPr lang="en-US" dirty="0"/>
              <a:t> you can take and books to </a:t>
            </a:r>
            <a:r>
              <a:rPr lang="en-US" dirty="0" smtClean="0"/>
              <a:t>read.</a:t>
            </a:r>
          </a:p>
          <a:p>
            <a:pPr lvl="1"/>
            <a:r>
              <a:rPr lang="en-US" dirty="0" smtClean="0"/>
              <a:t>A </a:t>
            </a:r>
            <a:r>
              <a:rPr lang="en-US" dirty="0"/>
              <a:t>good starting point is to visit www.scrum.org or www.scrumalliance.com and see what they currently </a:t>
            </a:r>
            <a:r>
              <a:rPr lang="en-US" dirty="0" smtClean="0"/>
              <a:t>suggest.</a:t>
            </a:r>
          </a:p>
          <a:p>
            <a:pPr lvl="1"/>
            <a:r>
              <a:rPr lang="en-US" dirty="0" smtClean="0"/>
              <a:t>Most </a:t>
            </a:r>
            <a:r>
              <a:rPr lang="en-US" dirty="0"/>
              <a:t>of the agile planning and estimation tips and tricks in this chapter come from the </a:t>
            </a:r>
            <a:r>
              <a:rPr lang="en-US" dirty="0">
                <a:solidFill>
                  <a:srgbClr val="FF0000"/>
                </a:solidFill>
              </a:rPr>
              <a:t>agile community</a:t>
            </a:r>
            <a:r>
              <a:rPr lang="en-US" dirty="0"/>
              <a:t> but aren’t specific to </a:t>
            </a:r>
            <a:r>
              <a:rPr lang="en-US" dirty="0" smtClean="0"/>
              <a:t>Scrum.</a:t>
            </a:r>
          </a:p>
          <a:p>
            <a:pPr lvl="1"/>
            <a:r>
              <a:rPr lang="en-US" dirty="0" smtClean="0"/>
              <a:t>Scrum </a:t>
            </a:r>
            <a:r>
              <a:rPr lang="en-US" dirty="0"/>
              <a:t>really doesn’t tell you how to do specific things like planning, estimation, and so </a:t>
            </a:r>
            <a:r>
              <a:rPr lang="en-US" dirty="0" smtClean="0"/>
              <a:t>on.</a:t>
            </a:r>
          </a:p>
          <a:p>
            <a:pPr lvl="1"/>
            <a:r>
              <a:rPr lang="en-US" dirty="0" smtClean="0"/>
              <a:t>Scrum </a:t>
            </a:r>
            <a:r>
              <a:rPr lang="en-US" dirty="0"/>
              <a:t>is the process framework or process method you use for running your agile </a:t>
            </a:r>
            <a:r>
              <a:rPr lang="en-US" dirty="0" smtClean="0"/>
              <a:t>projects.</a:t>
            </a:r>
          </a:p>
          <a:p>
            <a:pPr lvl="1"/>
            <a:r>
              <a:rPr lang="en-US" dirty="0" smtClean="0"/>
              <a:t>However</a:t>
            </a:r>
            <a:r>
              <a:rPr lang="en-US" dirty="0"/>
              <a:t>, Scrum works very well with the concepts we look at next</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158</a:t>
            </a:fld>
            <a:endParaRPr lang="en-US" dirty="0"/>
          </a:p>
        </p:txBody>
      </p:sp>
    </p:spTree>
    <p:extLst>
      <p:ext uri="{BB962C8B-B14F-4D97-AF65-F5344CB8AC3E}">
        <p14:creationId xmlns:p14="http://schemas.microsoft.com/office/powerpoint/2010/main" val="302334284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Requirements</a:t>
            </a:r>
            <a:endParaRPr lang="en-US"/>
          </a:p>
        </p:txBody>
      </p:sp>
      <p:sp>
        <p:nvSpPr>
          <p:cNvPr id="3" name="Content Placeholder 2"/>
          <p:cNvSpPr>
            <a:spLocks noGrp="1"/>
          </p:cNvSpPr>
          <p:nvPr>
            <p:ph idx="1"/>
          </p:nvPr>
        </p:nvSpPr>
        <p:spPr/>
        <p:txBody>
          <a:bodyPr/>
          <a:lstStyle/>
          <a:p>
            <a:r>
              <a:rPr lang="en-US" dirty="0"/>
              <a:t>In agile projects, you usually represent </a:t>
            </a:r>
            <a:r>
              <a:rPr lang="en-US" dirty="0">
                <a:solidFill>
                  <a:srgbClr val="FF0000"/>
                </a:solidFill>
              </a:rPr>
              <a:t>requirements</a:t>
            </a:r>
            <a:r>
              <a:rPr lang="en-US" dirty="0"/>
              <a:t> in something called </a:t>
            </a:r>
            <a:r>
              <a:rPr lang="en-US" dirty="0">
                <a:solidFill>
                  <a:srgbClr val="FF0000"/>
                </a:solidFill>
              </a:rPr>
              <a:t>user </a:t>
            </a:r>
            <a:r>
              <a:rPr lang="en-US" dirty="0" smtClean="0">
                <a:solidFill>
                  <a:srgbClr val="FF0000"/>
                </a:solidFill>
              </a:rPr>
              <a:t>stories</a:t>
            </a:r>
            <a:r>
              <a:rPr lang="en-US" dirty="0" smtClean="0"/>
              <a:t>.</a:t>
            </a:r>
          </a:p>
          <a:p>
            <a:pPr lvl="1"/>
            <a:r>
              <a:rPr lang="en-US" dirty="0" smtClean="0"/>
              <a:t>These </a:t>
            </a:r>
            <a:r>
              <a:rPr lang="en-US" dirty="0"/>
              <a:t>can be looked at as fluffy requirements—a bit like </a:t>
            </a:r>
            <a:r>
              <a:rPr lang="en-US" dirty="0">
                <a:solidFill>
                  <a:srgbClr val="FF0000"/>
                </a:solidFill>
              </a:rPr>
              <a:t>use </a:t>
            </a:r>
            <a:r>
              <a:rPr lang="en-US" dirty="0" smtClean="0">
                <a:solidFill>
                  <a:srgbClr val="FF0000"/>
                </a:solidFill>
              </a:rPr>
              <a:t>cases</a:t>
            </a:r>
            <a:r>
              <a:rPr lang="en-US" dirty="0" smtClean="0"/>
              <a:t>.</a:t>
            </a:r>
          </a:p>
          <a:p>
            <a:pPr lvl="1"/>
            <a:r>
              <a:rPr lang="en-US" dirty="0" smtClean="0"/>
              <a:t>You </a:t>
            </a:r>
            <a:r>
              <a:rPr lang="en-US" dirty="0"/>
              <a:t>write user stories like this: </a:t>
            </a:r>
            <a:endParaRPr lang="en-US" dirty="0" smtClean="0"/>
          </a:p>
          <a:p>
            <a:pPr marL="233363" lvl="1" indent="0">
              <a:buNone/>
            </a:pPr>
            <a:endParaRPr lang="en-US" dirty="0" smtClean="0"/>
          </a:p>
          <a:p>
            <a:pPr marL="233363" lvl="1" indent="0">
              <a:buNone/>
            </a:pPr>
            <a:endParaRPr lang="en-US" dirty="0"/>
          </a:p>
          <a:p>
            <a:pPr lvl="1"/>
            <a:r>
              <a:rPr lang="en-US" dirty="0" smtClean="0"/>
              <a:t>One </a:t>
            </a:r>
            <a:r>
              <a:rPr lang="en-US" dirty="0"/>
              <a:t>example could </a:t>
            </a:r>
            <a:r>
              <a:rPr lang="en-US" dirty="0" smtClean="0"/>
              <a:t>be</a:t>
            </a:r>
          </a:p>
          <a:p>
            <a:pPr marL="233363" lvl="1" indent="0">
              <a:buNone/>
            </a:pPr>
            <a:endParaRPr lang="en-US" dirty="0" smtClean="0"/>
          </a:p>
          <a:p>
            <a:pPr marL="233363" lvl="1" indent="0">
              <a:buNone/>
            </a:pPr>
            <a:endParaRPr lang="en-US" dirty="0" smtClean="0"/>
          </a:p>
          <a:p>
            <a:pPr marL="233363" lvl="1" indent="0">
              <a:buNone/>
            </a:pPr>
            <a:endParaRPr lang="en-US" dirty="0"/>
          </a:p>
          <a:p>
            <a:pPr lvl="1"/>
            <a:r>
              <a:rPr lang="en-US" dirty="0" smtClean="0">
                <a:solidFill>
                  <a:srgbClr val="FF0000"/>
                </a:solidFill>
              </a:rPr>
              <a:t>Figure </a:t>
            </a:r>
            <a:r>
              <a:rPr lang="en-US" dirty="0">
                <a:solidFill>
                  <a:srgbClr val="FF0000"/>
                </a:solidFill>
              </a:rPr>
              <a:t>3-6</a:t>
            </a:r>
            <a:r>
              <a:rPr lang="en-US" dirty="0"/>
              <a:t> shows how Microsoft has implemented a </a:t>
            </a:r>
            <a:r>
              <a:rPr lang="en-US" dirty="0">
                <a:solidFill>
                  <a:srgbClr val="FF0000"/>
                </a:solidFill>
              </a:rPr>
              <a:t>user story</a:t>
            </a:r>
            <a:r>
              <a:rPr lang="en-US" dirty="0"/>
              <a:t> into the work item type Product Backlog Item in Microsoft Team Foundation Server (</a:t>
            </a:r>
            <a:r>
              <a:rPr lang="en-US" dirty="0">
                <a:solidFill>
                  <a:srgbClr val="FF0000"/>
                </a:solidFill>
              </a:rPr>
              <a:t>TFS</a:t>
            </a:r>
            <a:r>
              <a:rPr lang="en-US" dirty="0" smtClean="0"/>
              <a:t>).</a:t>
            </a:r>
          </a:p>
          <a:p>
            <a:pPr lvl="2"/>
            <a:r>
              <a:rPr lang="en-US" dirty="0" smtClean="0"/>
              <a:t>The </a:t>
            </a:r>
            <a:r>
              <a:rPr lang="en-US" dirty="0"/>
              <a:t>terminology is a little different from the previous description, but it works</a:t>
            </a:r>
            <a:r>
              <a:rPr lang="en-US" dirty="0" smtClean="0"/>
              <a:t>.</a:t>
            </a:r>
          </a:p>
          <a:p>
            <a:pPr lvl="1"/>
            <a:r>
              <a:rPr lang="en-US" dirty="0"/>
              <a:t>User stories capture </a:t>
            </a:r>
            <a:r>
              <a:rPr lang="en-US" dirty="0">
                <a:solidFill>
                  <a:srgbClr val="FF0000"/>
                </a:solidFill>
              </a:rPr>
              <a:t>requirements</a:t>
            </a:r>
            <a:r>
              <a:rPr lang="en-US" dirty="0"/>
              <a:t> at a </a:t>
            </a:r>
            <a:r>
              <a:rPr lang="en-US" dirty="0">
                <a:solidFill>
                  <a:srgbClr val="FF0000"/>
                </a:solidFill>
              </a:rPr>
              <a:t>high level</a:t>
            </a:r>
            <a:r>
              <a:rPr lang="en-US" dirty="0"/>
              <a:t> and aren’t tangled up with detailed functions or implementation details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159</a:t>
            </a:fld>
            <a:endParaRPr lang="en-US" dirty="0"/>
          </a:p>
        </p:txBody>
      </p:sp>
      <p:pic>
        <p:nvPicPr>
          <p:cNvPr id="6" name="Picture 5"/>
          <p:cNvPicPr>
            <a:picLocks noChangeAspect="1"/>
          </p:cNvPicPr>
          <p:nvPr/>
        </p:nvPicPr>
        <p:blipFill>
          <a:blip r:embed="rId2"/>
          <a:stretch>
            <a:fillRect/>
          </a:stretch>
        </p:blipFill>
        <p:spPr>
          <a:xfrm>
            <a:off x="810343" y="2493664"/>
            <a:ext cx="8382720" cy="318440"/>
          </a:xfrm>
          <a:prstGeom prst="rect">
            <a:avLst/>
          </a:prstGeom>
          <a:ln>
            <a:solidFill>
              <a:schemeClr val="accent1"/>
            </a:solidFill>
          </a:ln>
        </p:spPr>
      </p:pic>
      <p:pic>
        <p:nvPicPr>
          <p:cNvPr id="7" name="Picture 6"/>
          <p:cNvPicPr>
            <a:picLocks noChangeAspect="1"/>
          </p:cNvPicPr>
          <p:nvPr/>
        </p:nvPicPr>
        <p:blipFill>
          <a:blip r:embed="rId3"/>
          <a:stretch>
            <a:fillRect/>
          </a:stretch>
        </p:blipFill>
        <p:spPr>
          <a:xfrm>
            <a:off x="810343" y="3503024"/>
            <a:ext cx="7497793" cy="534382"/>
          </a:xfrm>
          <a:prstGeom prst="rect">
            <a:avLst/>
          </a:prstGeom>
          <a:ln>
            <a:solidFill>
              <a:schemeClr val="accent1"/>
            </a:solidFill>
          </a:ln>
        </p:spPr>
      </p:pic>
    </p:spTree>
    <p:extLst>
      <p:ext uri="{BB962C8B-B14F-4D97-AF65-F5344CB8AC3E}">
        <p14:creationId xmlns:p14="http://schemas.microsoft.com/office/powerpoint/2010/main" val="24406083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Four Ways of Looking at </a:t>
            </a:r>
            <a:r>
              <a:rPr lang="en-US" dirty="0" smtClean="0">
                <a:solidFill>
                  <a:schemeClr val="bg1"/>
                </a:solidFill>
              </a:rPr>
              <a:t>ALM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normAutofit/>
          </a:bodyPr>
          <a:lstStyle/>
          <a:p>
            <a:pPr marL="687388" indent="0">
              <a:buNone/>
            </a:pPr>
            <a:r>
              <a:rPr lang="en-US" dirty="0"/>
              <a:t>From a business view, the focus has been on how to handle the portfolio and not on the entire ALM process.</a:t>
            </a:r>
          </a:p>
          <a:p>
            <a:pPr marL="685800">
              <a:buFont typeface="Wingdings" panose="05000000000000000000" pitchFamily="2" charset="2"/>
              <a:buChar char="ü"/>
            </a:pPr>
            <a:r>
              <a:rPr lang="en-US" sz="2000" dirty="0" smtClean="0">
                <a:solidFill>
                  <a:srgbClr val="0070C0"/>
                </a:solidFill>
              </a:rPr>
              <a:t>Unified </a:t>
            </a:r>
            <a:r>
              <a:rPr lang="en-US" sz="2000" dirty="0">
                <a:solidFill>
                  <a:srgbClr val="0070C0"/>
                </a:solidFill>
              </a:rPr>
              <a:t>view:</a:t>
            </a:r>
            <a:r>
              <a:rPr lang="en-US" sz="2000" dirty="0"/>
              <a:t> Fortunately , some organizations focus on the entire ALM process by including all three of the preceding </a:t>
            </a:r>
            <a:r>
              <a:rPr lang="en-US" sz="2000" dirty="0" smtClean="0"/>
              <a:t>views.</a:t>
            </a:r>
          </a:p>
          <a:p>
            <a:pPr marL="685800" indent="0">
              <a:buNone/>
            </a:pPr>
            <a:r>
              <a:rPr lang="en-US" sz="2000" dirty="0" smtClean="0"/>
              <a:t>This </a:t>
            </a:r>
            <a:r>
              <a:rPr lang="en-US" sz="2000" dirty="0"/>
              <a:t>is the only way to take control over, and optimize, </a:t>
            </a:r>
            <a:r>
              <a:rPr lang="en-US" sz="2000" dirty="0" smtClean="0"/>
              <a:t>ALM.</a:t>
            </a:r>
          </a:p>
          <a:p>
            <a:pPr marL="685800" indent="0">
              <a:buNone/>
            </a:pPr>
            <a:r>
              <a:rPr lang="en-US" sz="2000" dirty="0" smtClean="0"/>
              <a:t>For </a:t>
            </a:r>
            <a:r>
              <a:rPr lang="en-US" sz="2000" dirty="0"/>
              <a:t>a CIO, it’s essential to have this view all the time; otherwise, things can easily get out of hand</a:t>
            </a:r>
            <a:r>
              <a:rPr lang="en-US" sz="2000" dirty="0" smtClean="0"/>
              <a:t>.</a:t>
            </a:r>
          </a:p>
          <a:p>
            <a:pPr marL="457200">
              <a:buFont typeface="Wingdings" panose="05000000000000000000" pitchFamily="2" charset="2"/>
              <a:buChar char="§"/>
            </a:pPr>
            <a:r>
              <a:rPr lang="en-US" sz="2000" dirty="0"/>
              <a:t>Let’s look at these four views in more detail, starting with the SDLC view</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16</a:t>
            </a:fld>
            <a:endParaRPr lang="en-US"/>
          </a:p>
        </p:txBody>
      </p:sp>
    </p:spTree>
    <p:extLst>
      <p:ext uri="{BB962C8B-B14F-4D97-AF65-F5344CB8AC3E}">
        <p14:creationId xmlns:p14="http://schemas.microsoft.com/office/powerpoint/2010/main" val="2747048283"/>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Figure 3-6</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160</a:t>
            </a:fld>
            <a:endParaRPr lang="en-US" dirty="0"/>
          </a:p>
        </p:txBody>
      </p:sp>
      <p:pic>
        <p:nvPicPr>
          <p:cNvPr id="8" name="Picture 7"/>
          <p:cNvPicPr>
            <a:picLocks noChangeAspect="1"/>
          </p:cNvPicPr>
          <p:nvPr/>
        </p:nvPicPr>
        <p:blipFill>
          <a:blip r:embed="rId2"/>
          <a:stretch>
            <a:fillRect/>
          </a:stretch>
        </p:blipFill>
        <p:spPr>
          <a:xfrm>
            <a:off x="152400" y="1273565"/>
            <a:ext cx="8229600" cy="4638675"/>
          </a:xfrm>
          <a:prstGeom prst="rect">
            <a:avLst/>
          </a:prstGeom>
          <a:ln>
            <a:solidFill>
              <a:schemeClr val="accent1"/>
            </a:solidFill>
          </a:ln>
        </p:spPr>
      </p:pic>
    </p:spTree>
    <p:extLst>
      <p:ext uri="{BB962C8B-B14F-4D97-AF65-F5344CB8AC3E}">
        <p14:creationId xmlns:p14="http://schemas.microsoft.com/office/powerpoint/2010/main" val="282760907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Acceptance Criteria</a:t>
            </a:r>
            <a:endParaRPr lang="en-US" dirty="0"/>
          </a:p>
        </p:txBody>
      </p:sp>
      <p:sp>
        <p:nvSpPr>
          <p:cNvPr id="3" name="Content Placeholder 2"/>
          <p:cNvSpPr>
            <a:spLocks noGrp="1"/>
          </p:cNvSpPr>
          <p:nvPr>
            <p:ph idx="1"/>
          </p:nvPr>
        </p:nvSpPr>
        <p:spPr/>
        <p:txBody>
          <a:bodyPr/>
          <a:lstStyle/>
          <a:p>
            <a:r>
              <a:rPr lang="en-US" dirty="0" smtClean="0"/>
              <a:t>The </a:t>
            </a:r>
            <a:r>
              <a:rPr lang="en-US" dirty="0"/>
              <a:t>details and non-functional requirements are instead captured as </a:t>
            </a:r>
            <a:r>
              <a:rPr lang="en-US" dirty="0">
                <a:solidFill>
                  <a:srgbClr val="FF0000"/>
                </a:solidFill>
              </a:rPr>
              <a:t>acceptance criteria</a:t>
            </a:r>
            <a:r>
              <a:rPr lang="en-US" dirty="0"/>
              <a:t> for the user story. </a:t>
            </a:r>
            <a:endParaRPr lang="en-US" dirty="0" smtClean="0"/>
          </a:p>
          <a:p>
            <a:pPr lvl="1"/>
            <a:r>
              <a:rPr lang="en-US" dirty="0" smtClean="0"/>
              <a:t>Based </a:t>
            </a:r>
            <a:r>
              <a:rPr lang="en-US" dirty="0"/>
              <a:t>on these acceptance criteria, you can develop </a:t>
            </a:r>
            <a:r>
              <a:rPr lang="en-US" dirty="0">
                <a:solidFill>
                  <a:srgbClr val="FF0000"/>
                </a:solidFill>
              </a:rPr>
              <a:t>acceptance tests</a:t>
            </a:r>
            <a:r>
              <a:rPr lang="en-US" dirty="0"/>
              <a:t> at the same time you write the </a:t>
            </a:r>
            <a:r>
              <a:rPr lang="en-US" dirty="0" smtClean="0">
                <a:solidFill>
                  <a:srgbClr val="FF0000"/>
                </a:solidFill>
              </a:rPr>
              <a:t>requirements</a:t>
            </a:r>
            <a:r>
              <a:rPr lang="en-US" dirty="0" smtClean="0"/>
              <a:t>.</a:t>
            </a:r>
          </a:p>
          <a:p>
            <a:pPr lvl="1"/>
            <a:r>
              <a:rPr lang="en-US" dirty="0" smtClean="0"/>
              <a:t>The </a:t>
            </a:r>
            <a:r>
              <a:rPr lang="en-US" dirty="0"/>
              <a:t>DoD is also important here because it describes other important requirements that all user stories need to fulfill before they’re </a:t>
            </a:r>
            <a:r>
              <a:rPr lang="en-US" dirty="0" smtClean="0"/>
              <a:t>done.</a:t>
            </a:r>
          </a:p>
          <a:p>
            <a:pPr lvl="1"/>
            <a:r>
              <a:rPr lang="en-US" dirty="0" smtClean="0"/>
              <a:t>So</a:t>
            </a:r>
            <a:r>
              <a:rPr lang="en-US" dirty="0"/>
              <a:t>, how can you begin gathering requirements before you start a project? POs should use any method they think is </a:t>
            </a:r>
            <a:r>
              <a:rPr lang="en-US" dirty="0" smtClean="0"/>
              <a:t>suitable.</a:t>
            </a:r>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161</a:t>
            </a:fld>
            <a:endParaRPr lang="en-US" dirty="0"/>
          </a:p>
        </p:txBody>
      </p:sp>
    </p:spTree>
    <p:extLst>
      <p:ext uri="{BB962C8B-B14F-4D97-AF65-F5344CB8AC3E}">
        <p14:creationId xmlns:p14="http://schemas.microsoft.com/office/powerpoint/2010/main" val="167943805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Story-writing Workshop</a:t>
            </a:r>
            <a:endParaRPr lang="en-US" dirty="0"/>
          </a:p>
        </p:txBody>
      </p:sp>
      <p:sp>
        <p:nvSpPr>
          <p:cNvPr id="3" name="Content Placeholder 2"/>
          <p:cNvSpPr>
            <a:spLocks noGrp="1"/>
          </p:cNvSpPr>
          <p:nvPr>
            <p:ph idx="1"/>
          </p:nvPr>
        </p:nvSpPr>
        <p:spPr/>
        <p:txBody>
          <a:bodyPr/>
          <a:lstStyle/>
          <a:p>
            <a:r>
              <a:rPr lang="en-US" dirty="0"/>
              <a:t>We often use story-writing workshops where important stakeholders, end users, business analysts, experienced developers, and others participate to brainstorm the user stories they can think </a:t>
            </a:r>
            <a:r>
              <a:rPr lang="en-US" dirty="0" smtClean="0"/>
              <a:t>of.</a:t>
            </a:r>
          </a:p>
          <a:p>
            <a:pPr lvl="1"/>
            <a:r>
              <a:rPr lang="en-US" dirty="0" smtClean="0"/>
              <a:t>During </a:t>
            </a:r>
            <a:r>
              <a:rPr lang="en-US" dirty="0"/>
              <a:t>such a workshop, you focus on the </a:t>
            </a:r>
            <a:r>
              <a:rPr lang="en-US" dirty="0">
                <a:solidFill>
                  <a:srgbClr val="FF0000"/>
                </a:solidFill>
              </a:rPr>
              <a:t>big picture</a:t>
            </a:r>
            <a:r>
              <a:rPr lang="en-US" dirty="0"/>
              <a:t> and don’t dive into </a:t>
            </a:r>
            <a:r>
              <a:rPr lang="en-US" dirty="0" smtClean="0"/>
              <a:t>details.</a:t>
            </a:r>
          </a:p>
          <a:p>
            <a:pPr lvl="1"/>
            <a:r>
              <a:rPr lang="en-US" dirty="0" smtClean="0"/>
              <a:t>These </a:t>
            </a:r>
            <a:r>
              <a:rPr lang="en-US" dirty="0">
                <a:solidFill>
                  <a:srgbClr val="FF0000"/>
                </a:solidFill>
              </a:rPr>
              <a:t>big user stories</a:t>
            </a:r>
            <a:r>
              <a:rPr lang="en-US" dirty="0"/>
              <a:t> are often called </a:t>
            </a:r>
            <a:r>
              <a:rPr lang="en-US" dirty="0">
                <a:solidFill>
                  <a:srgbClr val="FF0000"/>
                </a:solidFill>
              </a:rPr>
              <a:t>epics</a:t>
            </a:r>
            <a:r>
              <a:rPr lang="en-US" dirty="0"/>
              <a:t> because they’re large and not broken down </a:t>
            </a:r>
            <a:r>
              <a:rPr lang="en-US" dirty="0" smtClean="0"/>
              <a:t>yet.</a:t>
            </a:r>
          </a:p>
          <a:p>
            <a:pPr lvl="1"/>
            <a:r>
              <a:rPr lang="en-US" dirty="0" smtClean="0"/>
              <a:t>But </a:t>
            </a:r>
            <a:r>
              <a:rPr lang="en-US" dirty="0"/>
              <a:t>don’t you need to find all requirements at the beginning? </a:t>
            </a:r>
            <a:r>
              <a:rPr lang="en-US" dirty="0" smtClean="0"/>
              <a:t>No.</a:t>
            </a:r>
          </a:p>
          <a:p>
            <a:pPr lvl="1"/>
            <a:r>
              <a:rPr lang="en-US" dirty="0" smtClean="0"/>
              <a:t>And </a:t>
            </a:r>
            <a:r>
              <a:rPr lang="en-US" dirty="0"/>
              <a:t>that is what makes agile so </a:t>
            </a:r>
            <a:r>
              <a:rPr lang="en-US" dirty="0" smtClean="0"/>
              <a:t>great.</a:t>
            </a:r>
          </a:p>
          <a:p>
            <a:pPr lvl="2"/>
            <a:r>
              <a:rPr lang="en-US" dirty="0" smtClean="0"/>
              <a:t>The </a:t>
            </a:r>
            <a:r>
              <a:rPr lang="en-US" dirty="0"/>
              <a:t>agile concept builds on the fact that you acknowledge that you don’t know and can’t know all the requirements early in the </a:t>
            </a:r>
            <a:r>
              <a:rPr lang="en-US" dirty="0" smtClean="0"/>
              <a:t>project.</a:t>
            </a:r>
          </a:p>
          <a:p>
            <a:pPr lvl="2"/>
            <a:r>
              <a:rPr lang="en-US" dirty="0" smtClean="0"/>
              <a:t>New </a:t>
            </a:r>
            <a:r>
              <a:rPr lang="en-US" dirty="0"/>
              <a:t>requirements and changes to early requirements will pop up throughout the process, and that’s okay. </a:t>
            </a:r>
            <a:endParaRPr lang="en-US" dirty="0" smtClean="0"/>
          </a:p>
          <a:p>
            <a:pPr lvl="2"/>
            <a:r>
              <a:rPr lang="en-US" dirty="0" smtClean="0"/>
              <a:t>The </a:t>
            </a:r>
            <a:r>
              <a:rPr lang="en-US" dirty="0"/>
              <a:t>agile approach takes care of this for </a:t>
            </a:r>
            <a:r>
              <a:rPr lang="en-US" dirty="0" smtClean="0"/>
              <a:t>you.</a:t>
            </a:r>
          </a:p>
          <a:p>
            <a:pPr lvl="1"/>
            <a:r>
              <a:rPr lang="en-US" dirty="0" smtClean="0"/>
              <a:t>You </a:t>
            </a:r>
            <a:r>
              <a:rPr lang="en-US" dirty="0"/>
              <a:t>start with what you have initially, and you continue handling requirements throughout the </a:t>
            </a:r>
            <a:r>
              <a:rPr lang="en-US" dirty="0" smtClean="0"/>
              <a:t>project.</a:t>
            </a:r>
          </a:p>
          <a:p>
            <a:pPr lvl="1"/>
            <a:r>
              <a:rPr lang="en-US" dirty="0" smtClean="0"/>
              <a:t>The </a:t>
            </a:r>
            <a:r>
              <a:rPr lang="en-US" dirty="0"/>
              <a:t>short version is that you get started right a way and are aware that changes and new requirements will come </a:t>
            </a:r>
            <a:r>
              <a:rPr lang="en-US" dirty="0" smtClean="0"/>
              <a:t>along.</a:t>
            </a:r>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162</a:t>
            </a:fld>
            <a:endParaRPr lang="en-US" dirty="0"/>
          </a:p>
        </p:txBody>
      </p:sp>
    </p:spTree>
    <p:extLst>
      <p:ext uri="{BB962C8B-B14F-4D97-AF65-F5344CB8AC3E}">
        <p14:creationId xmlns:p14="http://schemas.microsoft.com/office/powerpoint/2010/main" val="231476760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 Assessment</a:t>
            </a:r>
            <a:endParaRPr lang="en-US" dirty="0"/>
          </a:p>
        </p:txBody>
      </p:sp>
      <p:sp>
        <p:nvSpPr>
          <p:cNvPr id="3" name="Content Placeholder 2"/>
          <p:cNvSpPr>
            <a:spLocks noGrp="1"/>
          </p:cNvSpPr>
          <p:nvPr>
            <p:ph idx="1"/>
          </p:nvPr>
        </p:nvSpPr>
        <p:spPr/>
        <p:txBody>
          <a:bodyPr/>
          <a:lstStyle/>
          <a:p>
            <a:r>
              <a:rPr lang="en-US" dirty="0"/>
              <a:t>When the initial requirements are finished, you have the </a:t>
            </a:r>
            <a:r>
              <a:rPr lang="en-US" dirty="0">
                <a:solidFill>
                  <a:srgbClr val="FF0000"/>
                </a:solidFill>
              </a:rPr>
              <a:t>embryo</a:t>
            </a:r>
            <a:r>
              <a:rPr lang="en-US" dirty="0"/>
              <a:t> of the </a:t>
            </a:r>
            <a:r>
              <a:rPr lang="en-US" dirty="0">
                <a:solidFill>
                  <a:srgbClr val="FF0000"/>
                </a:solidFill>
              </a:rPr>
              <a:t>product backlog</a:t>
            </a:r>
            <a:r>
              <a:rPr lang="en-US" dirty="0"/>
              <a:t>.</a:t>
            </a:r>
          </a:p>
          <a:p>
            <a:pPr lvl="1"/>
            <a:r>
              <a:rPr lang="en-US" dirty="0"/>
              <a:t>However, before you can prioritize and estimate these user stories, you need to perform a risk assessment so you can get a grip on the risks associated with each and every one of </a:t>
            </a:r>
            <a:r>
              <a:rPr lang="en-US" dirty="0" smtClean="0"/>
              <a:t>them.</a:t>
            </a:r>
          </a:p>
          <a:p>
            <a:pPr lvl="1"/>
            <a:r>
              <a:rPr lang="en-US" dirty="0" smtClean="0"/>
              <a:t>A </a:t>
            </a:r>
            <a:r>
              <a:rPr lang="en-US" dirty="0"/>
              <a:t>user story with a significant risk associated with it usually takes more effort to finish and should probably be done early in development</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163</a:t>
            </a:fld>
            <a:endParaRPr lang="en-US" dirty="0"/>
          </a:p>
        </p:txBody>
      </p:sp>
    </p:spTree>
    <p:extLst>
      <p:ext uri="{BB962C8B-B14F-4D97-AF65-F5344CB8AC3E}">
        <p14:creationId xmlns:p14="http://schemas.microsoft.com/office/powerpoint/2010/main" val="91707860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Estimation</a:t>
            </a:r>
            <a:endParaRPr lang="en-US" dirty="0"/>
          </a:p>
        </p:txBody>
      </p:sp>
      <p:sp>
        <p:nvSpPr>
          <p:cNvPr id="3" name="Content Placeholder 2"/>
          <p:cNvSpPr>
            <a:spLocks noGrp="1"/>
          </p:cNvSpPr>
          <p:nvPr>
            <p:ph idx="1"/>
          </p:nvPr>
        </p:nvSpPr>
        <p:spPr/>
        <p:txBody>
          <a:bodyPr/>
          <a:lstStyle/>
          <a:p>
            <a:r>
              <a:rPr lang="en-US" dirty="0"/>
              <a:t>To know how much </a:t>
            </a:r>
            <a:r>
              <a:rPr lang="en-US" dirty="0">
                <a:solidFill>
                  <a:srgbClr val="FF0000"/>
                </a:solidFill>
              </a:rPr>
              <a:t>effort</a:t>
            </a:r>
            <a:r>
              <a:rPr lang="en-US" dirty="0"/>
              <a:t> is involved with a </a:t>
            </a:r>
            <a:r>
              <a:rPr lang="en-US" dirty="0">
                <a:solidFill>
                  <a:srgbClr val="FF0000"/>
                </a:solidFill>
              </a:rPr>
              <a:t>user story</a:t>
            </a:r>
            <a:r>
              <a:rPr lang="en-US" dirty="0"/>
              <a:t>, you need to </a:t>
            </a:r>
            <a:r>
              <a:rPr lang="en-US" dirty="0">
                <a:solidFill>
                  <a:srgbClr val="FF0000"/>
                </a:solidFill>
              </a:rPr>
              <a:t>estimate</a:t>
            </a:r>
            <a:r>
              <a:rPr lang="en-US" dirty="0"/>
              <a:t> </a:t>
            </a:r>
            <a:r>
              <a:rPr lang="en-US" dirty="0" smtClean="0"/>
              <a:t>it.</a:t>
            </a:r>
          </a:p>
          <a:p>
            <a:pPr lvl="1"/>
            <a:r>
              <a:rPr lang="en-US" dirty="0" smtClean="0"/>
              <a:t>The </a:t>
            </a:r>
            <a:r>
              <a:rPr lang="en-US" dirty="0"/>
              <a:t>sum of all initial estimates gives you a (very) </a:t>
            </a:r>
            <a:r>
              <a:rPr lang="en-US" dirty="0">
                <a:solidFill>
                  <a:srgbClr val="FF0000"/>
                </a:solidFill>
              </a:rPr>
              <a:t>rough estimate</a:t>
            </a:r>
            <a:r>
              <a:rPr lang="en-US" dirty="0"/>
              <a:t> of how much time the entire project may </a:t>
            </a:r>
            <a:r>
              <a:rPr lang="en-US" dirty="0" smtClean="0"/>
              <a:t>take.</a:t>
            </a:r>
          </a:p>
          <a:p>
            <a:pPr lvl="1"/>
            <a:r>
              <a:rPr lang="en-US" dirty="0" smtClean="0"/>
              <a:t>But </a:t>
            </a:r>
            <a:r>
              <a:rPr lang="en-US" dirty="0"/>
              <a:t>because you know things usually change over time, you don’t consider this estimate written in </a:t>
            </a:r>
            <a:r>
              <a:rPr lang="en-US" dirty="0" smtClean="0"/>
              <a:t>stone.</a:t>
            </a:r>
          </a:p>
          <a:p>
            <a:pPr lvl="1"/>
            <a:r>
              <a:rPr lang="en-US" dirty="0" smtClean="0"/>
              <a:t>You </a:t>
            </a:r>
            <a:r>
              <a:rPr lang="en-US" dirty="0"/>
              <a:t>have what you need to do </a:t>
            </a:r>
            <a:r>
              <a:rPr lang="en-US" dirty="0" smtClean="0"/>
              <a:t>estimation:</a:t>
            </a:r>
          </a:p>
          <a:p>
            <a:pPr lvl="2"/>
            <a:r>
              <a:rPr lang="en-US" dirty="0" smtClean="0"/>
              <a:t>you </a:t>
            </a:r>
            <a:r>
              <a:rPr lang="en-US" dirty="0"/>
              <a:t>know the </a:t>
            </a:r>
            <a:r>
              <a:rPr lang="en-US" dirty="0" smtClean="0"/>
              <a:t>requirements</a:t>
            </a:r>
          </a:p>
          <a:p>
            <a:pPr lvl="2"/>
            <a:r>
              <a:rPr lang="en-US" dirty="0" smtClean="0"/>
              <a:t>you </a:t>
            </a:r>
            <a:r>
              <a:rPr lang="en-US" dirty="0"/>
              <a:t>have a </a:t>
            </a:r>
            <a:r>
              <a:rPr lang="en-US" dirty="0" smtClean="0"/>
              <a:t>DoD</a:t>
            </a:r>
          </a:p>
          <a:p>
            <a:pPr lvl="2"/>
            <a:r>
              <a:rPr lang="en-US" dirty="0" smtClean="0"/>
              <a:t>you </a:t>
            </a:r>
            <a:r>
              <a:rPr lang="en-US" dirty="0"/>
              <a:t>have acceptance </a:t>
            </a:r>
            <a:r>
              <a:rPr lang="en-US" dirty="0" smtClean="0"/>
              <a:t>criteria.</a:t>
            </a:r>
          </a:p>
          <a:p>
            <a:pPr lvl="1"/>
            <a:r>
              <a:rPr lang="en-US" dirty="0" smtClean="0"/>
              <a:t>In </a:t>
            </a:r>
            <a:r>
              <a:rPr lang="en-US" dirty="0"/>
              <a:t>the agile world, it’s recommended that you estimate time in something called </a:t>
            </a:r>
            <a:r>
              <a:rPr lang="en-US" dirty="0">
                <a:solidFill>
                  <a:srgbClr val="FF0000"/>
                </a:solidFill>
              </a:rPr>
              <a:t>story </a:t>
            </a:r>
            <a:r>
              <a:rPr lang="en-US" dirty="0" smtClean="0">
                <a:solidFill>
                  <a:srgbClr val="FF0000"/>
                </a:solidFill>
              </a:rPr>
              <a:t>points</a:t>
            </a:r>
            <a:r>
              <a:rPr lang="en-US" dirty="0" smtClean="0"/>
              <a:t>.</a:t>
            </a:r>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164</a:t>
            </a:fld>
            <a:endParaRPr lang="en-US" dirty="0"/>
          </a:p>
        </p:txBody>
      </p:sp>
    </p:spTree>
    <p:extLst>
      <p:ext uri="{BB962C8B-B14F-4D97-AF65-F5344CB8AC3E}">
        <p14:creationId xmlns:p14="http://schemas.microsoft.com/office/powerpoint/2010/main" val="17387377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Story Points</a:t>
            </a:r>
            <a:endParaRPr lang="en-US" dirty="0"/>
          </a:p>
        </p:txBody>
      </p:sp>
      <p:sp>
        <p:nvSpPr>
          <p:cNvPr id="3" name="Content Placeholder 2"/>
          <p:cNvSpPr>
            <a:spLocks noGrp="1"/>
          </p:cNvSpPr>
          <p:nvPr>
            <p:ph idx="1"/>
          </p:nvPr>
        </p:nvSpPr>
        <p:spPr/>
        <p:txBody>
          <a:bodyPr/>
          <a:lstStyle/>
          <a:p>
            <a:r>
              <a:rPr lang="en-US" dirty="0"/>
              <a:t>Story points aren’t an </a:t>
            </a:r>
            <a:r>
              <a:rPr lang="en-US" dirty="0">
                <a:solidFill>
                  <a:srgbClr val="FF0000"/>
                </a:solidFill>
              </a:rPr>
              <a:t>exact size</a:t>
            </a:r>
            <a:r>
              <a:rPr lang="en-US" dirty="0"/>
              <a:t>—instead, they’re </a:t>
            </a:r>
            <a:r>
              <a:rPr lang="en-US" dirty="0" smtClean="0">
                <a:solidFill>
                  <a:srgbClr val="FF0000"/>
                </a:solidFill>
              </a:rPr>
              <a:t>relative</a:t>
            </a:r>
            <a:r>
              <a:rPr lang="en-US" dirty="0" smtClean="0"/>
              <a:t>.</a:t>
            </a:r>
          </a:p>
          <a:p>
            <a:pPr lvl="1"/>
            <a:r>
              <a:rPr lang="en-US" dirty="0" smtClean="0"/>
              <a:t>Here </a:t>
            </a:r>
            <a:r>
              <a:rPr lang="en-US" dirty="0"/>
              <a:t>is an easy example we use when running agile </a:t>
            </a:r>
            <a:r>
              <a:rPr lang="en-US" dirty="0" smtClean="0"/>
              <a:t>training.</a:t>
            </a:r>
          </a:p>
          <a:p>
            <a:pPr lvl="2"/>
            <a:r>
              <a:rPr lang="en-US" dirty="0" smtClean="0"/>
              <a:t>Take </a:t>
            </a:r>
            <a:r>
              <a:rPr lang="en-US" dirty="0"/>
              <a:t>four animals—let’s say a cat, a pig, a zebra, and an </a:t>
            </a:r>
            <a:r>
              <a:rPr lang="en-US" dirty="0" smtClean="0"/>
              <a:t>elephant.</a:t>
            </a:r>
          </a:p>
          <a:p>
            <a:pPr lvl="2"/>
            <a:r>
              <a:rPr lang="en-US" dirty="0" smtClean="0"/>
              <a:t>Without </a:t>
            </a:r>
            <a:r>
              <a:rPr lang="en-US" dirty="0"/>
              <a:t>being a zoologist, most people can say that the pig is three times the size of the cat, the zebra is twice the size of a pig, and the elephant is maybe four times the size of the </a:t>
            </a:r>
            <a:r>
              <a:rPr lang="en-US" dirty="0" smtClean="0"/>
              <a:t>zebra.</a:t>
            </a:r>
          </a:p>
          <a:p>
            <a:pPr lvl="2"/>
            <a:r>
              <a:rPr lang="en-US" dirty="0" smtClean="0"/>
              <a:t>If </a:t>
            </a:r>
            <a:r>
              <a:rPr lang="en-US" dirty="0"/>
              <a:t>you have a couple of people sit down and discuss these animal sizes, you can pretty soon come up with an agreement about their relative </a:t>
            </a:r>
            <a:r>
              <a:rPr lang="en-US" dirty="0" smtClean="0"/>
              <a:t>sizes.</a:t>
            </a:r>
          </a:p>
          <a:p>
            <a:pPr lvl="1"/>
            <a:r>
              <a:rPr lang="en-US" dirty="0" smtClean="0"/>
              <a:t>The </a:t>
            </a:r>
            <a:r>
              <a:rPr lang="en-US" dirty="0"/>
              <a:t>same goes for user </a:t>
            </a:r>
            <a:r>
              <a:rPr lang="en-US" dirty="0" smtClean="0"/>
              <a:t>stories.</a:t>
            </a:r>
          </a:p>
          <a:p>
            <a:pPr lvl="2"/>
            <a:r>
              <a:rPr lang="en-US" dirty="0" smtClean="0"/>
              <a:t>Most </a:t>
            </a:r>
            <a:r>
              <a:rPr lang="en-US" dirty="0"/>
              <a:t>developers can agree pretty quickly about the relative size of user </a:t>
            </a:r>
            <a:r>
              <a:rPr lang="en-US" dirty="0" smtClean="0"/>
              <a:t>stories.</a:t>
            </a:r>
          </a:p>
          <a:p>
            <a:pPr lvl="2"/>
            <a:r>
              <a:rPr lang="en-US" dirty="0" smtClean="0"/>
              <a:t>User </a:t>
            </a:r>
            <a:r>
              <a:rPr lang="en-US" dirty="0"/>
              <a:t>story A is twice as big as user story B, and so </a:t>
            </a:r>
            <a:r>
              <a:rPr lang="en-US" dirty="0" smtClean="0"/>
              <a:t>on.</a:t>
            </a:r>
          </a:p>
          <a:p>
            <a:pPr lvl="2"/>
            <a:r>
              <a:rPr lang="en-US" dirty="0" smtClean="0"/>
              <a:t>You </a:t>
            </a:r>
            <a:r>
              <a:rPr lang="en-US" dirty="0"/>
              <a:t>don’t need to be very experienced with the details of each user story to reach this </a:t>
            </a:r>
            <a:r>
              <a:rPr lang="en-US" dirty="0" smtClean="0"/>
              <a:t>agreement.</a:t>
            </a:r>
          </a:p>
          <a:p>
            <a:pPr lvl="1"/>
            <a:r>
              <a:rPr lang="en-US" dirty="0" smtClean="0"/>
              <a:t>Novice </a:t>
            </a:r>
            <a:r>
              <a:rPr lang="en-US" dirty="0"/>
              <a:t>developers usually end up with the same estimates as experienced </a:t>
            </a:r>
            <a:r>
              <a:rPr lang="en-US" dirty="0" smtClean="0"/>
              <a:t>ones.</a:t>
            </a:r>
          </a:p>
          <a:p>
            <a:pPr lvl="1"/>
            <a:r>
              <a:rPr lang="en-US" dirty="0" smtClean="0"/>
              <a:t>Keep </a:t>
            </a:r>
            <a:r>
              <a:rPr lang="en-US" dirty="0"/>
              <a:t>in mind that you aren’t talking exact time yet, only relative </a:t>
            </a:r>
            <a:r>
              <a:rPr lang="en-US" dirty="0" smtClean="0"/>
              <a:t>size.</a:t>
            </a:r>
          </a:p>
          <a:p>
            <a:pPr lvl="1"/>
            <a:r>
              <a:rPr lang="en-US" dirty="0" smtClean="0"/>
              <a:t>The </a:t>
            </a:r>
            <a:r>
              <a:rPr lang="en-US" dirty="0"/>
              <a:t>most common scale for expressing story points is a </a:t>
            </a:r>
            <a:r>
              <a:rPr lang="en-US" dirty="0">
                <a:solidFill>
                  <a:srgbClr val="FF0000"/>
                </a:solidFill>
              </a:rPr>
              <a:t>modified Fibonacci </a:t>
            </a:r>
            <a:r>
              <a:rPr lang="en-US" dirty="0" smtClean="0">
                <a:solidFill>
                  <a:srgbClr val="FF0000"/>
                </a:solidFill>
              </a:rPr>
              <a:t>scale</a:t>
            </a:r>
            <a:r>
              <a:rPr lang="en-US" dirty="0" smtClean="0"/>
              <a:t>.</a:t>
            </a:r>
          </a:p>
          <a:p>
            <a:pPr lvl="1"/>
            <a:r>
              <a:rPr lang="en-US" dirty="0" smtClean="0"/>
              <a:t>This </a:t>
            </a:r>
            <a:r>
              <a:rPr lang="en-US" dirty="0"/>
              <a:t>scale follows the sequence 1, 2, 3, 5, 8, 13, 20, 40, 100</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165</a:t>
            </a:fld>
            <a:endParaRPr lang="en-US" dirty="0"/>
          </a:p>
        </p:txBody>
      </p:sp>
    </p:spTree>
    <p:extLst>
      <p:ext uri="{BB962C8B-B14F-4D97-AF65-F5344CB8AC3E}">
        <p14:creationId xmlns:p14="http://schemas.microsoft.com/office/powerpoint/2010/main" val="278580359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Poker</a:t>
            </a:r>
            <a:endParaRPr lang="en-US" dirty="0"/>
          </a:p>
        </p:txBody>
      </p:sp>
      <p:sp>
        <p:nvSpPr>
          <p:cNvPr id="3" name="Content Placeholder 2"/>
          <p:cNvSpPr>
            <a:spLocks noGrp="1"/>
          </p:cNvSpPr>
          <p:nvPr>
            <p:ph idx="1"/>
          </p:nvPr>
        </p:nvSpPr>
        <p:spPr/>
        <p:txBody>
          <a:bodyPr/>
          <a:lstStyle/>
          <a:p>
            <a:r>
              <a:rPr lang="en-US" dirty="0"/>
              <a:t>Often, teams use a technique called </a:t>
            </a:r>
            <a:r>
              <a:rPr lang="en-US" dirty="0">
                <a:solidFill>
                  <a:srgbClr val="FF0000"/>
                </a:solidFill>
              </a:rPr>
              <a:t>planning poker</a:t>
            </a:r>
            <a:r>
              <a:rPr lang="en-US" dirty="0"/>
              <a:t> when making </a:t>
            </a:r>
            <a:r>
              <a:rPr lang="en-US" dirty="0" smtClean="0"/>
              <a:t>estimates.</a:t>
            </a:r>
          </a:p>
          <a:p>
            <a:pPr lvl="1"/>
            <a:r>
              <a:rPr lang="en-US" dirty="0" smtClean="0"/>
              <a:t>Each </a:t>
            </a:r>
            <a:r>
              <a:rPr lang="en-US" dirty="0"/>
              <a:t>player has a deck of cards containing the numbers from the modified Fibonacci </a:t>
            </a:r>
            <a:r>
              <a:rPr lang="en-US" dirty="0" smtClean="0"/>
              <a:t>scale.</a:t>
            </a:r>
          </a:p>
          <a:p>
            <a:pPr lvl="1"/>
            <a:r>
              <a:rPr lang="en-US" dirty="0" smtClean="0"/>
              <a:t>Here </a:t>
            </a:r>
            <a:r>
              <a:rPr lang="en-US" dirty="0"/>
              <a:t>is how planning poker goes: </a:t>
            </a:r>
          </a:p>
          <a:p>
            <a:pPr lvl="2"/>
            <a:r>
              <a:rPr lang="en-US" dirty="0" smtClean="0"/>
              <a:t>The </a:t>
            </a:r>
            <a:r>
              <a:rPr lang="en-US" dirty="0"/>
              <a:t>PO/Scrum master (SM) reads the first user </a:t>
            </a:r>
            <a:r>
              <a:rPr lang="en-US" dirty="0" smtClean="0"/>
              <a:t>story.</a:t>
            </a:r>
          </a:p>
          <a:p>
            <a:pPr lvl="2"/>
            <a:r>
              <a:rPr lang="en-US" dirty="0" smtClean="0"/>
              <a:t>The </a:t>
            </a:r>
            <a:r>
              <a:rPr lang="en-US" dirty="0"/>
              <a:t>team members briefly consider the user story and select a card each, without showing it to the </a:t>
            </a:r>
            <a:r>
              <a:rPr lang="en-US" dirty="0" smtClean="0"/>
              <a:t>others.</a:t>
            </a:r>
          </a:p>
          <a:p>
            <a:pPr lvl="2"/>
            <a:r>
              <a:rPr lang="en-US" dirty="0" smtClean="0"/>
              <a:t>The </a:t>
            </a:r>
            <a:r>
              <a:rPr lang="en-US" dirty="0"/>
              <a:t>team members show their cards at the same </a:t>
            </a:r>
            <a:r>
              <a:rPr lang="en-US" dirty="0" smtClean="0"/>
              <a:t>time.</a:t>
            </a:r>
          </a:p>
          <a:p>
            <a:pPr lvl="2"/>
            <a:r>
              <a:rPr lang="en-US" dirty="0" smtClean="0"/>
              <a:t>If </a:t>
            </a:r>
            <a:r>
              <a:rPr lang="en-US" dirty="0"/>
              <a:t>the result varies much, the people with the highest and lowest cards explain their reasoning</a:t>
            </a:r>
            <a:r>
              <a:rPr lang="en-US" dirty="0" smtClean="0"/>
              <a:t>.</a:t>
            </a:r>
          </a:p>
          <a:p>
            <a:pPr lvl="2"/>
            <a:r>
              <a:rPr lang="en-US" dirty="0"/>
              <a:t>After a short discussion, the team plays </a:t>
            </a:r>
            <a:r>
              <a:rPr lang="en-US" dirty="0" smtClean="0"/>
              <a:t>again.</a:t>
            </a:r>
          </a:p>
          <a:p>
            <a:pPr lvl="2"/>
            <a:r>
              <a:rPr lang="en-US" dirty="0" smtClean="0"/>
              <a:t>When </a:t>
            </a:r>
            <a:r>
              <a:rPr lang="en-US" dirty="0"/>
              <a:t>consensus is reached (or the team members are only one step apart), you’re </a:t>
            </a:r>
            <a:r>
              <a:rPr lang="en-US" dirty="0" smtClean="0"/>
              <a:t>finished.</a:t>
            </a:r>
          </a:p>
          <a:p>
            <a:pPr lvl="2"/>
            <a:r>
              <a:rPr lang="en-US" dirty="0" smtClean="0"/>
              <a:t>If </a:t>
            </a:r>
            <a:r>
              <a:rPr lang="en-US" dirty="0"/>
              <a:t>the team still disagrees, you pick the highest </a:t>
            </a:r>
            <a:r>
              <a:rPr lang="en-US" dirty="0" smtClean="0"/>
              <a:t>value.</a:t>
            </a:r>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166</a:t>
            </a:fld>
            <a:endParaRPr lang="en-US" dirty="0"/>
          </a:p>
        </p:txBody>
      </p:sp>
    </p:spTree>
    <p:extLst>
      <p:ext uri="{BB962C8B-B14F-4D97-AF65-F5344CB8AC3E}">
        <p14:creationId xmlns:p14="http://schemas.microsoft.com/office/powerpoint/2010/main" val="50456561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Estimating Time</a:t>
            </a:r>
            <a:endParaRPr lang="en-US" dirty="0"/>
          </a:p>
        </p:txBody>
      </p:sp>
      <p:sp>
        <p:nvSpPr>
          <p:cNvPr id="3" name="Content Placeholder 2"/>
          <p:cNvSpPr>
            <a:spLocks noGrp="1"/>
          </p:cNvSpPr>
          <p:nvPr>
            <p:ph idx="1"/>
          </p:nvPr>
        </p:nvSpPr>
        <p:spPr/>
        <p:txBody>
          <a:bodyPr/>
          <a:lstStyle/>
          <a:p>
            <a:r>
              <a:rPr lang="en-US" dirty="0"/>
              <a:t>But what about time? How do you get down to time? You need to know several things to estimate time.</a:t>
            </a:r>
          </a:p>
          <a:p>
            <a:pPr lvl="1"/>
            <a:r>
              <a:rPr lang="en-US" dirty="0"/>
              <a:t>The first is </a:t>
            </a:r>
            <a:r>
              <a:rPr lang="en-US" dirty="0">
                <a:solidFill>
                  <a:srgbClr val="FF0000"/>
                </a:solidFill>
              </a:rPr>
              <a:t>team capacity </a:t>
            </a:r>
            <a:r>
              <a:rPr lang="en-US" dirty="0" smtClean="0"/>
              <a:t>. Consider </a:t>
            </a:r>
            <a:r>
              <a:rPr lang="en-US" dirty="0"/>
              <a:t>the following when calculating team capacity</a:t>
            </a:r>
            <a:r>
              <a:rPr lang="en-US" dirty="0" smtClean="0"/>
              <a:t>:</a:t>
            </a:r>
            <a:endParaRPr lang="en-US" dirty="0"/>
          </a:p>
          <a:p>
            <a:pPr lvl="2"/>
            <a:r>
              <a:rPr lang="en-US" dirty="0" smtClean="0"/>
              <a:t>How </a:t>
            </a:r>
            <a:r>
              <a:rPr lang="en-US" dirty="0"/>
              <a:t>long is the </a:t>
            </a:r>
            <a:r>
              <a:rPr lang="en-US" dirty="0" smtClean="0"/>
              <a:t>sprint?</a:t>
            </a:r>
          </a:p>
          <a:p>
            <a:pPr lvl="2"/>
            <a:r>
              <a:rPr lang="en-US" dirty="0" smtClean="0"/>
              <a:t>How </a:t>
            </a:r>
            <a:r>
              <a:rPr lang="en-US" dirty="0"/>
              <a:t>many working days are available in the </a:t>
            </a:r>
            <a:r>
              <a:rPr lang="en-US" dirty="0" smtClean="0"/>
              <a:t>sprint?</a:t>
            </a:r>
          </a:p>
          <a:p>
            <a:pPr lvl="2"/>
            <a:r>
              <a:rPr lang="en-US" dirty="0" smtClean="0"/>
              <a:t>How </a:t>
            </a:r>
            <a:r>
              <a:rPr lang="en-US" dirty="0"/>
              <a:t>many days does each team member work during the </a:t>
            </a:r>
            <a:r>
              <a:rPr lang="en-US" dirty="0" smtClean="0"/>
              <a:t>sprint? Consider </a:t>
            </a:r>
            <a:r>
              <a:rPr lang="en-US" dirty="0"/>
              <a:t>planned vacation or other days off, planned meetings, and so on</a:t>
            </a:r>
            <a:r>
              <a:rPr lang="en-US" dirty="0" smtClean="0"/>
              <a:t>.</a:t>
            </a:r>
            <a:endParaRPr lang="en-US" dirty="0"/>
          </a:p>
          <a:p>
            <a:pPr lvl="2"/>
            <a:r>
              <a:rPr lang="en-US" dirty="0" smtClean="0"/>
              <a:t>Deduct </a:t>
            </a:r>
            <a:r>
              <a:rPr lang="en-US" dirty="0"/>
              <a:t>the time for sprint planning, review, and retrospective meetings.</a:t>
            </a:r>
          </a:p>
          <a:p>
            <a:pPr lvl="1"/>
            <a:r>
              <a:rPr lang="en-US" dirty="0"/>
              <a:t>The result is the </a:t>
            </a:r>
            <a:r>
              <a:rPr lang="en-US" dirty="0">
                <a:solidFill>
                  <a:srgbClr val="FF0000"/>
                </a:solidFill>
              </a:rPr>
              <a:t>capacity</a:t>
            </a:r>
            <a:r>
              <a:rPr lang="en-US" dirty="0"/>
              <a:t> before </a:t>
            </a:r>
            <a:r>
              <a:rPr lang="en-US" dirty="0">
                <a:solidFill>
                  <a:srgbClr val="FF0000"/>
                </a:solidFill>
              </a:rPr>
              <a:t>drag</a:t>
            </a:r>
            <a:r>
              <a:rPr lang="en-US" dirty="0"/>
              <a:t> ( drag is waste time or unknown activities</a:t>
            </a:r>
            <a:r>
              <a:rPr lang="en-US" dirty="0" smtClean="0"/>
              <a:t>).</a:t>
            </a:r>
          </a:p>
          <a:p>
            <a:pPr lvl="1"/>
            <a:r>
              <a:rPr lang="en-US" dirty="0" smtClean="0"/>
              <a:t>You </a:t>
            </a:r>
            <a:r>
              <a:rPr lang="en-US" dirty="0"/>
              <a:t>should measure drag in each sprint, but at the initial planning it’s hard to know how much to </a:t>
            </a:r>
            <a:r>
              <a:rPr lang="en-US" dirty="0" smtClean="0"/>
              <a:t>include.</a:t>
            </a:r>
          </a:p>
          <a:p>
            <a:pPr lvl="1"/>
            <a:r>
              <a:rPr lang="en-US" dirty="0" smtClean="0"/>
              <a:t>The </a:t>
            </a:r>
            <a:r>
              <a:rPr lang="en-US" dirty="0"/>
              <a:t>longer the project, the more accurate the </a:t>
            </a:r>
            <a:r>
              <a:rPr lang="en-US" dirty="0" smtClean="0"/>
              <a:t>drag.</a:t>
            </a:r>
          </a:p>
          <a:p>
            <a:pPr lvl="1"/>
            <a:r>
              <a:rPr lang="en-US" dirty="0" smtClean="0"/>
              <a:t>If </a:t>
            </a:r>
            <a:r>
              <a:rPr lang="en-US" dirty="0"/>
              <a:t>you don’t know from experience what the drag is, 25% is a good landmark; included in this is 10% backlog grooming</a:t>
            </a:r>
            <a:r>
              <a:rPr lang="en-US" dirty="0" smtClean="0"/>
              <a:t>.</a:t>
            </a:r>
          </a:p>
          <a:p>
            <a:pPr lvl="1"/>
            <a:r>
              <a:rPr lang="en-US" dirty="0"/>
              <a:t>Now you have the available number of hours in the sprint, and you can connect points and time. You need to know the </a:t>
            </a:r>
            <a:r>
              <a:rPr lang="en-US" dirty="0">
                <a:solidFill>
                  <a:srgbClr val="FF0000"/>
                </a:solidFill>
              </a:rPr>
              <a:t>team </a:t>
            </a:r>
            <a:r>
              <a:rPr lang="en-US" dirty="0" smtClean="0">
                <a:solidFill>
                  <a:srgbClr val="FF0000"/>
                </a:solidFill>
              </a:rPr>
              <a:t>velocity</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167</a:t>
            </a:fld>
            <a:endParaRPr lang="en-US" dirty="0"/>
          </a:p>
        </p:txBody>
      </p:sp>
    </p:spTree>
    <p:extLst>
      <p:ext uri="{BB962C8B-B14F-4D97-AF65-F5344CB8AC3E}">
        <p14:creationId xmlns:p14="http://schemas.microsoft.com/office/powerpoint/2010/main" val="138206611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Velocity</a:t>
            </a:r>
            <a:endParaRPr lang="en-US" dirty="0"/>
          </a:p>
        </p:txBody>
      </p:sp>
      <p:sp>
        <p:nvSpPr>
          <p:cNvPr id="3" name="Content Placeholder 2"/>
          <p:cNvSpPr>
            <a:spLocks noGrp="1"/>
          </p:cNvSpPr>
          <p:nvPr>
            <p:ph idx="1"/>
          </p:nvPr>
        </p:nvSpPr>
        <p:spPr/>
        <p:txBody>
          <a:bodyPr/>
          <a:lstStyle/>
          <a:p>
            <a:r>
              <a:rPr lang="en-US" dirty="0" smtClean="0"/>
              <a:t>Team </a:t>
            </a:r>
            <a:r>
              <a:rPr lang="en-US" dirty="0"/>
              <a:t>velocity </a:t>
            </a:r>
            <a:r>
              <a:rPr lang="en-US" dirty="0" smtClean="0"/>
              <a:t>is </a:t>
            </a:r>
            <a:r>
              <a:rPr lang="en-US" dirty="0"/>
              <a:t>the </a:t>
            </a:r>
            <a:r>
              <a:rPr lang="en-US" dirty="0">
                <a:solidFill>
                  <a:srgbClr val="FF0000"/>
                </a:solidFill>
              </a:rPr>
              <a:t>number</a:t>
            </a:r>
            <a:r>
              <a:rPr lang="en-US" dirty="0"/>
              <a:t> of </a:t>
            </a:r>
            <a:r>
              <a:rPr lang="en-US" dirty="0">
                <a:solidFill>
                  <a:srgbClr val="FF0000"/>
                </a:solidFill>
              </a:rPr>
              <a:t>story points</a:t>
            </a:r>
            <a:r>
              <a:rPr lang="en-US" dirty="0"/>
              <a:t> the team can handle in a </a:t>
            </a:r>
            <a:r>
              <a:rPr lang="en-US" dirty="0" smtClean="0"/>
              <a:t>sprint.</a:t>
            </a:r>
          </a:p>
          <a:p>
            <a:pPr lvl="1"/>
            <a:r>
              <a:rPr lang="en-US" dirty="0" smtClean="0"/>
              <a:t>Initially </a:t>
            </a:r>
            <a:r>
              <a:rPr lang="en-US" dirty="0"/>
              <a:t>this is impossible to </a:t>
            </a:r>
            <a:r>
              <a:rPr lang="en-US" dirty="0" smtClean="0"/>
              <a:t>know.</a:t>
            </a:r>
          </a:p>
          <a:p>
            <a:pPr lvl="1"/>
            <a:r>
              <a:rPr lang="en-US" dirty="0" smtClean="0"/>
              <a:t>The </a:t>
            </a:r>
            <a:r>
              <a:rPr lang="en-US" dirty="0"/>
              <a:t>easiest way to figure it out is to perform a sprint planning meeting and create a </a:t>
            </a:r>
            <a:r>
              <a:rPr lang="en-US" dirty="0">
                <a:solidFill>
                  <a:srgbClr val="FF0000"/>
                </a:solidFill>
              </a:rPr>
              <a:t>theoretical team velocity</a:t>
            </a:r>
            <a:r>
              <a:rPr lang="en-US" dirty="0"/>
              <a:t>. </a:t>
            </a:r>
            <a:endParaRPr lang="en-US" dirty="0" smtClean="0"/>
          </a:p>
          <a:p>
            <a:pPr lvl="1"/>
            <a:r>
              <a:rPr lang="en-US" dirty="0" smtClean="0"/>
              <a:t>At </a:t>
            </a:r>
            <a:r>
              <a:rPr lang="en-US" dirty="0"/>
              <a:t>this meeting, the team breaks down a </a:t>
            </a:r>
            <a:r>
              <a:rPr lang="en-US" dirty="0">
                <a:solidFill>
                  <a:srgbClr val="FF0000"/>
                </a:solidFill>
              </a:rPr>
              <a:t>user story</a:t>
            </a:r>
            <a:r>
              <a:rPr lang="en-US" dirty="0"/>
              <a:t> into </a:t>
            </a:r>
            <a:r>
              <a:rPr lang="en-US" dirty="0">
                <a:solidFill>
                  <a:srgbClr val="FF0000"/>
                </a:solidFill>
              </a:rPr>
              <a:t>manageable tasks</a:t>
            </a:r>
            <a:r>
              <a:rPr lang="en-US" dirty="0"/>
              <a:t>—and this is where time becomes </a:t>
            </a:r>
            <a:r>
              <a:rPr lang="en-US" dirty="0" smtClean="0"/>
              <a:t>interesting.</a:t>
            </a:r>
          </a:p>
          <a:p>
            <a:pPr lvl="1"/>
            <a:r>
              <a:rPr lang="en-US" dirty="0" smtClean="0"/>
              <a:t>During </a:t>
            </a:r>
            <a:r>
              <a:rPr lang="en-US" dirty="0"/>
              <a:t>this meeting, the team estimates tasks in hours so they can plan the sprint and decide how many user stories they can take </a:t>
            </a:r>
            <a:r>
              <a:rPr lang="en-US" dirty="0" smtClean="0"/>
              <a:t>on.</a:t>
            </a:r>
          </a:p>
          <a:p>
            <a:pPr lvl="1"/>
            <a:r>
              <a:rPr lang="en-US" dirty="0" smtClean="0"/>
              <a:t>The </a:t>
            </a:r>
            <a:r>
              <a:rPr lang="en-US" dirty="0"/>
              <a:t>team usually does this as </a:t>
            </a:r>
            <a:r>
              <a:rPr lang="en-US" dirty="0" smtClean="0"/>
              <a:t>follows:</a:t>
            </a:r>
          </a:p>
          <a:p>
            <a:pPr lvl="2"/>
            <a:r>
              <a:rPr lang="en-US" dirty="0" smtClean="0"/>
              <a:t>Estimate </a:t>
            </a:r>
            <a:r>
              <a:rPr lang="en-US" dirty="0"/>
              <a:t>the first user story in </a:t>
            </a:r>
            <a:r>
              <a:rPr lang="en-US" dirty="0" smtClean="0"/>
              <a:t>detail.</a:t>
            </a:r>
          </a:p>
          <a:p>
            <a:pPr lvl="2"/>
            <a:r>
              <a:rPr lang="en-US" dirty="0" smtClean="0"/>
              <a:t>Break </a:t>
            </a:r>
            <a:r>
              <a:rPr lang="en-US" dirty="0"/>
              <a:t>down what the team needs to do to deliver the </a:t>
            </a:r>
            <a:r>
              <a:rPr lang="en-US" dirty="0" smtClean="0"/>
              <a:t>story.</a:t>
            </a:r>
          </a:p>
          <a:p>
            <a:pPr lvl="2"/>
            <a:r>
              <a:rPr lang="en-US" dirty="0" smtClean="0"/>
              <a:t>Estimate </a:t>
            </a:r>
            <a:r>
              <a:rPr lang="en-US" dirty="0"/>
              <a:t>hours for each activity and </a:t>
            </a:r>
            <a:r>
              <a:rPr lang="en-US" dirty="0" smtClean="0"/>
              <a:t>summarize.</a:t>
            </a:r>
          </a:p>
          <a:p>
            <a:pPr lvl="2"/>
            <a:r>
              <a:rPr lang="en-US" dirty="0" smtClean="0"/>
              <a:t>Deduct </a:t>
            </a:r>
            <a:r>
              <a:rPr lang="en-US" dirty="0"/>
              <a:t>the summary from the available time the team has in the </a:t>
            </a:r>
            <a:r>
              <a:rPr lang="en-US" dirty="0" smtClean="0"/>
              <a:t>sprint.</a:t>
            </a:r>
          </a:p>
          <a:p>
            <a:pPr lvl="2"/>
            <a:r>
              <a:rPr lang="en-US" dirty="0" smtClean="0"/>
              <a:t>Is </a:t>
            </a:r>
            <a:r>
              <a:rPr lang="en-US" dirty="0"/>
              <a:t>there still time </a:t>
            </a:r>
            <a:r>
              <a:rPr lang="en-US" dirty="0" smtClean="0"/>
              <a:t>left?</a:t>
            </a:r>
          </a:p>
          <a:p>
            <a:pPr lvl="2"/>
            <a:r>
              <a:rPr lang="en-US" dirty="0" smtClean="0"/>
              <a:t>If </a:t>
            </a:r>
            <a:r>
              <a:rPr lang="en-US" dirty="0"/>
              <a:t>so, take a new user story and repeat the process until no time is </a:t>
            </a:r>
            <a:r>
              <a:rPr lang="en-US" dirty="0" smtClean="0"/>
              <a:t>left.</a:t>
            </a:r>
          </a:p>
          <a:p>
            <a:pPr lvl="2"/>
            <a:r>
              <a:rPr lang="en-US" dirty="0" smtClean="0"/>
              <a:t>Summarize </a:t>
            </a:r>
            <a:r>
              <a:rPr lang="en-US" dirty="0"/>
              <a:t>the number of story points from the stories included in the sprint</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168</a:t>
            </a:fld>
            <a:endParaRPr lang="en-US" dirty="0"/>
          </a:p>
        </p:txBody>
      </p:sp>
    </p:spTree>
    <p:extLst>
      <p:ext uri="{BB962C8B-B14F-4D97-AF65-F5344CB8AC3E}">
        <p14:creationId xmlns:p14="http://schemas.microsoft.com/office/powerpoint/2010/main" val="66898866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Velocity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smtClean="0"/>
              <a:t>Now </a:t>
            </a:r>
            <a:r>
              <a:rPr lang="en-US" dirty="0"/>
              <a:t>you have a </a:t>
            </a:r>
            <a:r>
              <a:rPr lang="en-US" dirty="0">
                <a:solidFill>
                  <a:srgbClr val="FF0000"/>
                </a:solidFill>
              </a:rPr>
              <a:t>theoretical </a:t>
            </a:r>
            <a:r>
              <a:rPr lang="en-US" dirty="0" smtClean="0">
                <a:solidFill>
                  <a:srgbClr val="FF0000"/>
                </a:solidFill>
              </a:rPr>
              <a:t>velocity</a:t>
            </a:r>
            <a:r>
              <a:rPr lang="en-US" dirty="0" smtClean="0"/>
              <a:t>.</a:t>
            </a:r>
          </a:p>
          <a:p>
            <a:pPr lvl="2"/>
            <a:r>
              <a:rPr lang="en-US" dirty="0" smtClean="0"/>
              <a:t>At </a:t>
            </a:r>
            <a:r>
              <a:rPr lang="en-US" dirty="0"/>
              <a:t>this point you can make a </a:t>
            </a:r>
            <a:r>
              <a:rPr lang="en-US" dirty="0">
                <a:solidFill>
                  <a:srgbClr val="FF0000"/>
                </a:solidFill>
              </a:rPr>
              <a:t>rough time plan</a:t>
            </a:r>
            <a:r>
              <a:rPr lang="en-US" dirty="0"/>
              <a:t> for the </a:t>
            </a:r>
            <a:r>
              <a:rPr lang="en-US" dirty="0">
                <a:solidFill>
                  <a:srgbClr val="FF0000"/>
                </a:solidFill>
              </a:rPr>
              <a:t>entire project</a:t>
            </a:r>
            <a:r>
              <a:rPr lang="en-US" dirty="0"/>
              <a:t> (at this point</a:t>
            </a:r>
            <a:r>
              <a:rPr lang="en-US" dirty="0" smtClean="0"/>
              <a:t>).</a:t>
            </a:r>
          </a:p>
          <a:p>
            <a:pPr lvl="2"/>
            <a:r>
              <a:rPr lang="en-US" dirty="0" smtClean="0"/>
              <a:t>This </a:t>
            </a:r>
            <a:r>
              <a:rPr lang="en-US" dirty="0"/>
              <a:t>is good input for the POs in their discussions with stakeholders, and also for ROI </a:t>
            </a:r>
            <a:r>
              <a:rPr lang="en-US" dirty="0" smtClean="0"/>
              <a:t>calculations.</a:t>
            </a:r>
          </a:p>
          <a:p>
            <a:pPr lvl="1"/>
            <a:r>
              <a:rPr lang="en-US" dirty="0" smtClean="0"/>
              <a:t>The </a:t>
            </a:r>
            <a:r>
              <a:rPr lang="en-US" dirty="0">
                <a:solidFill>
                  <a:srgbClr val="FF0000"/>
                </a:solidFill>
              </a:rPr>
              <a:t>sprint planning process</a:t>
            </a:r>
            <a:r>
              <a:rPr lang="en-US" dirty="0"/>
              <a:t> continues throughout the project, and the theoretical velocity can soon be replaced with one based on experience</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169</a:t>
            </a:fld>
            <a:endParaRPr lang="en-US" dirty="0"/>
          </a:p>
        </p:txBody>
      </p:sp>
    </p:spTree>
    <p:extLst>
      <p:ext uri="{BB962C8B-B14F-4D97-AF65-F5344CB8AC3E}">
        <p14:creationId xmlns:p14="http://schemas.microsoft.com/office/powerpoint/2010/main" val="2573906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1-2</a:t>
            </a:r>
            <a:endParaRPr lang="en-US" dirty="0"/>
          </a:p>
        </p:txBody>
      </p:sp>
      <p:sp>
        <p:nvSpPr>
          <p:cNvPr id="3" name="Date Placeholder 2"/>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17</a:t>
            </a:fld>
            <a:endParaRPr lang="en-US"/>
          </a:p>
        </p:txBody>
      </p:sp>
      <p:pic>
        <p:nvPicPr>
          <p:cNvPr id="4" name="Picture 3"/>
          <p:cNvPicPr>
            <a:picLocks noChangeAspect="1"/>
          </p:cNvPicPr>
          <p:nvPr/>
        </p:nvPicPr>
        <p:blipFill>
          <a:blip r:embed="rId2"/>
          <a:stretch>
            <a:fillRect/>
          </a:stretch>
        </p:blipFill>
        <p:spPr>
          <a:xfrm>
            <a:off x="155586" y="1268362"/>
            <a:ext cx="5175227" cy="4352924"/>
          </a:xfrm>
          <a:prstGeom prst="rect">
            <a:avLst/>
          </a:prstGeom>
          <a:ln>
            <a:solidFill>
              <a:schemeClr val="accent1"/>
            </a:solidFill>
          </a:ln>
        </p:spPr>
      </p:pic>
    </p:spTree>
    <p:extLst>
      <p:ext uri="{BB962C8B-B14F-4D97-AF65-F5344CB8AC3E}">
        <p14:creationId xmlns:p14="http://schemas.microsoft.com/office/powerpoint/2010/main" val="217583800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Backlog</a:t>
            </a:r>
            <a:endParaRPr lang="en-US" dirty="0"/>
          </a:p>
        </p:txBody>
      </p:sp>
      <p:sp>
        <p:nvSpPr>
          <p:cNvPr id="3" name="Content Placeholder 2"/>
          <p:cNvSpPr>
            <a:spLocks noGrp="1"/>
          </p:cNvSpPr>
          <p:nvPr>
            <p:ph idx="1"/>
          </p:nvPr>
        </p:nvSpPr>
        <p:spPr/>
        <p:txBody>
          <a:bodyPr/>
          <a:lstStyle/>
          <a:p>
            <a:r>
              <a:rPr lang="en-US" dirty="0" smtClean="0"/>
              <a:t>When </a:t>
            </a:r>
            <a:r>
              <a:rPr lang="en-US" dirty="0"/>
              <a:t>the initial user stories are in place and estimated with story points, the </a:t>
            </a:r>
            <a:r>
              <a:rPr lang="en-US" dirty="0">
                <a:solidFill>
                  <a:srgbClr val="FF0000"/>
                </a:solidFill>
              </a:rPr>
              <a:t>PO</a:t>
            </a:r>
            <a:r>
              <a:rPr lang="en-US" dirty="0"/>
              <a:t> can begin </a:t>
            </a:r>
            <a:r>
              <a:rPr lang="en-US" dirty="0">
                <a:solidFill>
                  <a:srgbClr val="FF0000"/>
                </a:solidFill>
              </a:rPr>
              <a:t>prioritizing</a:t>
            </a:r>
            <a:r>
              <a:rPr lang="en-US" dirty="0"/>
              <a:t> the </a:t>
            </a:r>
            <a:r>
              <a:rPr lang="en-US" dirty="0" smtClean="0">
                <a:solidFill>
                  <a:srgbClr val="FF0000"/>
                </a:solidFill>
              </a:rPr>
              <a:t>backlog</a:t>
            </a:r>
            <a:r>
              <a:rPr lang="en-US" dirty="0" smtClean="0"/>
              <a:t>.</a:t>
            </a:r>
          </a:p>
          <a:p>
            <a:pPr lvl="1"/>
            <a:r>
              <a:rPr lang="en-US" dirty="0" smtClean="0"/>
              <a:t>In </a:t>
            </a:r>
            <a:r>
              <a:rPr lang="en-US" dirty="0"/>
              <a:t>Scrum, this is called </a:t>
            </a:r>
            <a:r>
              <a:rPr lang="en-US" dirty="0">
                <a:solidFill>
                  <a:srgbClr val="FF0000"/>
                </a:solidFill>
              </a:rPr>
              <a:t>ordering the backlog </a:t>
            </a:r>
            <a:r>
              <a:rPr lang="en-US" dirty="0" smtClean="0"/>
              <a:t>.</a:t>
            </a:r>
          </a:p>
          <a:p>
            <a:pPr lvl="1"/>
            <a:r>
              <a:rPr lang="en-US" dirty="0" smtClean="0"/>
              <a:t>Based </a:t>
            </a:r>
            <a:r>
              <a:rPr lang="en-US" dirty="0"/>
              <a:t>on the business needs, the PO makes sure the order of the backlog reflects what the business wants. </a:t>
            </a:r>
            <a:endParaRPr lang="en-US" dirty="0" smtClean="0"/>
          </a:p>
          <a:p>
            <a:pPr lvl="1"/>
            <a:r>
              <a:rPr lang="en-US" dirty="0" smtClean="0"/>
              <a:t>In </a:t>
            </a:r>
            <a:r>
              <a:rPr lang="en-US" dirty="0">
                <a:solidFill>
                  <a:srgbClr val="FF0000"/>
                </a:solidFill>
              </a:rPr>
              <a:t>Figure 3-7</a:t>
            </a:r>
            <a:r>
              <a:rPr lang="en-US" dirty="0"/>
              <a:t> , you can see a backlog in Visual Studio Team </a:t>
            </a:r>
            <a:r>
              <a:rPr lang="en-US" dirty="0" smtClean="0"/>
              <a:t>Services.</a:t>
            </a:r>
          </a:p>
          <a:p>
            <a:pPr lvl="1"/>
            <a:r>
              <a:rPr lang="en-US" dirty="0" smtClean="0"/>
              <a:t>Usually </a:t>
            </a:r>
            <a:r>
              <a:rPr lang="en-US" dirty="0"/>
              <a:t>we do a rough estimate for each backlog item and then a </a:t>
            </a:r>
            <a:r>
              <a:rPr lang="en-US" dirty="0">
                <a:solidFill>
                  <a:srgbClr val="FF0000"/>
                </a:solidFill>
              </a:rPr>
              <a:t>velocity </a:t>
            </a:r>
            <a:r>
              <a:rPr lang="en-US" dirty="0" smtClean="0">
                <a:solidFill>
                  <a:srgbClr val="FF0000"/>
                </a:solidFill>
              </a:rPr>
              <a:t>planning</a:t>
            </a:r>
            <a:r>
              <a:rPr lang="en-US" dirty="0" smtClean="0"/>
              <a:t>.</a:t>
            </a:r>
          </a:p>
          <a:p>
            <a:pPr lvl="1"/>
            <a:r>
              <a:rPr lang="en-US" dirty="0" smtClean="0"/>
              <a:t>After </a:t>
            </a:r>
            <a:r>
              <a:rPr lang="en-US" dirty="0"/>
              <a:t>that, we can see what backlog items should be completed during which sprint</a:t>
            </a:r>
            <a:r>
              <a:rPr lang="en-US" dirty="0" smtClean="0"/>
              <a:t>.</a:t>
            </a:r>
          </a:p>
          <a:p>
            <a:pPr lvl="1"/>
            <a:r>
              <a:rPr lang="en-US" dirty="0"/>
              <a:t>The PO needs to keep the backlog in good shape throughout the </a:t>
            </a:r>
            <a:r>
              <a:rPr lang="en-US" dirty="0" smtClean="0"/>
              <a:t>project.</a:t>
            </a:r>
          </a:p>
          <a:p>
            <a:pPr lvl="2"/>
            <a:r>
              <a:rPr lang="en-US" dirty="0" smtClean="0"/>
              <a:t>This </a:t>
            </a:r>
            <a:r>
              <a:rPr lang="en-US" dirty="0"/>
              <a:t>means it needs to be </a:t>
            </a:r>
            <a:r>
              <a:rPr lang="en-US" dirty="0" smtClean="0">
                <a:solidFill>
                  <a:srgbClr val="FF0000"/>
                </a:solidFill>
              </a:rPr>
              <a:t>ordered</a:t>
            </a:r>
            <a:r>
              <a:rPr lang="en-US" dirty="0" smtClean="0"/>
              <a:t>.</a:t>
            </a:r>
          </a:p>
          <a:p>
            <a:pPr lvl="2"/>
            <a:r>
              <a:rPr lang="en-US" dirty="0" smtClean="0"/>
              <a:t>It </a:t>
            </a:r>
            <a:r>
              <a:rPr lang="en-US" dirty="0"/>
              <a:t>also needs </a:t>
            </a:r>
            <a:r>
              <a:rPr lang="en-US" dirty="0">
                <a:solidFill>
                  <a:srgbClr val="FF0000"/>
                </a:solidFill>
              </a:rPr>
              <a:t>fine granularity</a:t>
            </a:r>
            <a:r>
              <a:rPr lang="en-US" dirty="0"/>
              <a:t> at the top (perhaps three or four sprints down the list) and </a:t>
            </a:r>
            <a:r>
              <a:rPr lang="en-US" dirty="0">
                <a:solidFill>
                  <a:srgbClr val="FF0000"/>
                </a:solidFill>
              </a:rPr>
              <a:t>rougher granularity</a:t>
            </a:r>
            <a:r>
              <a:rPr lang="en-US" dirty="0"/>
              <a:t> further </a:t>
            </a:r>
            <a:r>
              <a:rPr lang="en-US" dirty="0" smtClean="0"/>
              <a:t>down.</a:t>
            </a:r>
          </a:p>
          <a:p>
            <a:pPr lvl="2"/>
            <a:r>
              <a:rPr lang="en-US" dirty="0" smtClean="0"/>
              <a:t>Keeping </a:t>
            </a:r>
            <a:r>
              <a:rPr lang="en-US" dirty="0"/>
              <a:t>the backlog in your ALM toolset gives you the benefit of visibility and </a:t>
            </a:r>
            <a:r>
              <a:rPr lang="en-US" dirty="0" smtClean="0"/>
              <a:t>traceability.</a:t>
            </a:r>
          </a:p>
          <a:p>
            <a:pPr lvl="1"/>
            <a:r>
              <a:rPr lang="en-US" dirty="0" smtClean="0"/>
              <a:t>In </a:t>
            </a:r>
            <a:r>
              <a:rPr lang="en-US" dirty="0"/>
              <a:t>the best of all worlds, you can link backlog items to code, check-ins, builds, and so on, giving you good </a:t>
            </a:r>
            <a:r>
              <a:rPr lang="en-US" dirty="0" smtClean="0"/>
              <a:t>traceability.</a:t>
            </a:r>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170</a:t>
            </a:fld>
            <a:endParaRPr lang="en-US" dirty="0"/>
          </a:p>
        </p:txBody>
      </p:sp>
    </p:spTree>
    <p:extLst>
      <p:ext uri="{BB962C8B-B14F-4D97-AF65-F5344CB8AC3E}">
        <p14:creationId xmlns:p14="http://schemas.microsoft.com/office/powerpoint/2010/main" val="329499216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Backlog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smtClean="0"/>
              <a:t>The </a:t>
            </a:r>
            <a:r>
              <a:rPr lang="en-US" dirty="0"/>
              <a:t>PO can also start to look at </a:t>
            </a:r>
            <a:r>
              <a:rPr lang="en-US" dirty="0">
                <a:solidFill>
                  <a:srgbClr val="FF0000"/>
                </a:solidFill>
              </a:rPr>
              <a:t>release planning</a:t>
            </a:r>
            <a:r>
              <a:rPr lang="en-US" dirty="0"/>
              <a:t> at this </a:t>
            </a:r>
            <a:r>
              <a:rPr lang="en-US" dirty="0" smtClean="0"/>
              <a:t>point.</a:t>
            </a:r>
          </a:p>
          <a:p>
            <a:pPr lvl="2"/>
            <a:r>
              <a:rPr lang="en-US" dirty="0" smtClean="0"/>
              <a:t>It’s </a:t>
            </a:r>
            <a:r>
              <a:rPr lang="en-US" dirty="0"/>
              <a:t>important to get an overview of coming releases, especially if you have a larger </a:t>
            </a:r>
            <a:r>
              <a:rPr lang="en-US" dirty="0" smtClean="0"/>
              <a:t>project.</a:t>
            </a:r>
          </a:p>
          <a:p>
            <a:pPr lvl="2"/>
            <a:r>
              <a:rPr lang="en-US" dirty="0" smtClean="0"/>
              <a:t>Release </a:t>
            </a:r>
            <a:r>
              <a:rPr lang="en-US" dirty="0"/>
              <a:t>planning can be done on the </a:t>
            </a:r>
            <a:r>
              <a:rPr lang="en-US" dirty="0">
                <a:solidFill>
                  <a:srgbClr val="FF0000"/>
                </a:solidFill>
              </a:rPr>
              <a:t>epics</a:t>
            </a:r>
            <a:r>
              <a:rPr lang="en-US" dirty="0"/>
              <a:t> (the </a:t>
            </a:r>
            <a:r>
              <a:rPr lang="en-US" dirty="0">
                <a:solidFill>
                  <a:srgbClr val="FF0000"/>
                </a:solidFill>
              </a:rPr>
              <a:t>larger user stories</a:t>
            </a:r>
            <a:r>
              <a:rPr lang="en-US" dirty="0" smtClean="0"/>
              <a:t>).</a:t>
            </a:r>
          </a:p>
          <a:p>
            <a:pPr lvl="1"/>
            <a:r>
              <a:rPr lang="en-US" dirty="0" smtClean="0"/>
              <a:t>A </a:t>
            </a:r>
            <a:r>
              <a:rPr lang="en-US" dirty="0"/>
              <a:t>good approach is to look for themes among the user </a:t>
            </a:r>
            <a:r>
              <a:rPr lang="en-US" dirty="0" smtClean="0"/>
              <a:t>stories.</a:t>
            </a:r>
          </a:p>
          <a:p>
            <a:pPr lvl="1"/>
            <a:r>
              <a:rPr lang="en-US" dirty="0" smtClean="0"/>
              <a:t>What </a:t>
            </a:r>
            <a:r>
              <a:rPr lang="en-US" dirty="0"/>
              <a:t>could be useful to release at the same </a:t>
            </a:r>
            <a:r>
              <a:rPr lang="en-US" dirty="0" smtClean="0"/>
              <a:t>time?</a:t>
            </a:r>
          </a:p>
          <a:p>
            <a:pPr lvl="1"/>
            <a:r>
              <a:rPr lang="en-US" dirty="0" smtClean="0"/>
              <a:t>If </a:t>
            </a:r>
            <a:r>
              <a:rPr lang="en-US" dirty="0"/>
              <a:t>you find such features, you can make a theme from them and plan the theme for a certain </a:t>
            </a:r>
            <a:r>
              <a:rPr lang="en-US" dirty="0" smtClean="0"/>
              <a:t>release.</a:t>
            </a:r>
          </a:p>
          <a:p>
            <a:pPr lvl="1"/>
            <a:r>
              <a:rPr lang="en-US" dirty="0" smtClean="0"/>
              <a:t>When </a:t>
            </a:r>
            <a:r>
              <a:rPr lang="en-US" dirty="0"/>
              <a:t>this is done, you can also do a very rough time estimate on the releases—and suddenly you also have a rough time plan for the entire </a:t>
            </a:r>
            <a:r>
              <a:rPr lang="en-US" dirty="0" smtClean="0"/>
              <a:t>project.</a:t>
            </a:r>
          </a:p>
          <a:p>
            <a:pPr lvl="1"/>
            <a:r>
              <a:rPr lang="en-US" dirty="0" smtClean="0"/>
              <a:t>Now </a:t>
            </a:r>
            <a:r>
              <a:rPr lang="en-US" dirty="0"/>
              <a:t>you have as much information as you could possibly ask for this early in a </a:t>
            </a:r>
            <a:r>
              <a:rPr lang="en-US" dirty="0" smtClean="0"/>
              <a:t>project.</a:t>
            </a:r>
          </a:p>
          <a:p>
            <a:pPr lvl="1"/>
            <a:r>
              <a:rPr lang="en-US" dirty="0" smtClean="0"/>
              <a:t>The </a:t>
            </a:r>
            <a:r>
              <a:rPr lang="en-US" dirty="0"/>
              <a:t>next step is the sprint planning meeting, when the team members (as you saw earlier) select the backlog items they feel they can commit to during the sprint</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171</a:t>
            </a:fld>
            <a:endParaRPr lang="en-US" dirty="0"/>
          </a:p>
        </p:txBody>
      </p:sp>
    </p:spTree>
    <p:extLst>
      <p:ext uri="{BB962C8B-B14F-4D97-AF65-F5344CB8AC3E}">
        <p14:creationId xmlns:p14="http://schemas.microsoft.com/office/powerpoint/2010/main" val="301648157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3-7</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172</a:t>
            </a:fld>
            <a:endParaRPr lang="en-US" dirty="0"/>
          </a:p>
        </p:txBody>
      </p:sp>
      <p:pic>
        <p:nvPicPr>
          <p:cNvPr id="6" name="Picture 5"/>
          <p:cNvPicPr>
            <a:picLocks noChangeAspect="1"/>
          </p:cNvPicPr>
          <p:nvPr/>
        </p:nvPicPr>
        <p:blipFill>
          <a:blip r:embed="rId2"/>
          <a:stretch>
            <a:fillRect/>
          </a:stretch>
        </p:blipFill>
        <p:spPr>
          <a:xfrm>
            <a:off x="152400" y="1271699"/>
            <a:ext cx="9051985" cy="4537113"/>
          </a:xfrm>
          <a:prstGeom prst="rect">
            <a:avLst/>
          </a:prstGeom>
          <a:ln>
            <a:solidFill>
              <a:schemeClr val="accent1"/>
            </a:solidFill>
          </a:ln>
        </p:spPr>
      </p:pic>
    </p:spTree>
    <p:extLst>
      <p:ext uri="{BB962C8B-B14F-4D97-AF65-F5344CB8AC3E}">
        <p14:creationId xmlns:p14="http://schemas.microsoft.com/office/powerpoint/2010/main" val="303305450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During the Sprint</a:t>
            </a:r>
            <a:endParaRPr lang="en-US" dirty="0"/>
          </a:p>
        </p:txBody>
      </p:sp>
      <p:sp>
        <p:nvSpPr>
          <p:cNvPr id="3" name="Content Placeholder 2"/>
          <p:cNvSpPr>
            <a:spLocks noGrp="1"/>
          </p:cNvSpPr>
          <p:nvPr>
            <p:ph idx="1"/>
          </p:nvPr>
        </p:nvSpPr>
        <p:spPr/>
        <p:txBody>
          <a:bodyPr/>
          <a:lstStyle/>
          <a:p>
            <a:r>
              <a:rPr lang="en-US" dirty="0"/>
              <a:t>During the sprint, you use several important </a:t>
            </a:r>
            <a:r>
              <a:rPr lang="en-US" dirty="0">
                <a:solidFill>
                  <a:srgbClr val="FF0000"/>
                </a:solidFill>
              </a:rPr>
              <a:t>meetings</a:t>
            </a:r>
            <a:r>
              <a:rPr lang="en-US" dirty="0"/>
              <a:t> to inspect and adapt your </a:t>
            </a:r>
            <a:r>
              <a:rPr lang="en-US" dirty="0" smtClean="0"/>
              <a:t>process.</a:t>
            </a:r>
          </a:p>
          <a:p>
            <a:pPr lvl="1"/>
            <a:r>
              <a:rPr lang="en-US" dirty="0" smtClean="0"/>
              <a:t>We </a:t>
            </a:r>
            <a:r>
              <a:rPr lang="en-US" dirty="0"/>
              <a:t>already covered the sprint planning meeting, which takes place at the start of each </a:t>
            </a:r>
            <a:r>
              <a:rPr lang="en-US" dirty="0" smtClean="0"/>
              <a:t>sprint.</a:t>
            </a:r>
          </a:p>
          <a:p>
            <a:pPr lvl="1"/>
            <a:r>
              <a:rPr lang="en-US" dirty="0" smtClean="0"/>
              <a:t>But </a:t>
            </a:r>
            <a:r>
              <a:rPr lang="en-US" dirty="0"/>
              <a:t>there are other meetings as well, all important to the agile team</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173</a:t>
            </a:fld>
            <a:endParaRPr lang="en-US" dirty="0"/>
          </a:p>
        </p:txBody>
      </p:sp>
    </p:spTree>
    <p:extLst>
      <p:ext uri="{BB962C8B-B14F-4D97-AF65-F5344CB8AC3E}">
        <p14:creationId xmlns:p14="http://schemas.microsoft.com/office/powerpoint/2010/main" val="208979831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Daily Stand-Up</a:t>
            </a:r>
          </a:p>
        </p:txBody>
      </p:sp>
      <p:sp>
        <p:nvSpPr>
          <p:cNvPr id="3" name="Content Placeholder 2"/>
          <p:cNvSpPr>
            <a:spLocks noGrp="1"/>
          </p:cNvSpPr>
          <p:nvPr>
            <p:ph idx="1"/>
          </p:nvPr>
        </p:nvSpPr>
        <p:spPr/>
        <p:txBody>
          <a:bodyPr/>
          <a:lstStyle/>
          <a:p>
            <a:r>
              <a:rPr lang="en-US" dirty="0" smtClean="0"/>
              <a:t>The </a:t>
            </a:r>
            <a:r>
              <a:rPr lang="en-US" dirty="0"/>
              <a:t>daily stand-up is a </a:t>
            </a:r>
            <a:r>
              <a:rPr lang="en-US" dirty="0">
                <a:solidFill>
                  <a:srgbClr val="FF0000"/>
                </a:solidFill>
              </a:rPr>
              <a:t>meeting</a:t>
            </a:r>
            <a:r>
              <a:rPr lang="en-US" dirty="0"/>
              <a:t> that takes place </a:t>
            </a:r>
            <a:r>
              <a:rPr lang="en-US" dirty="0">
                <a:solidFill>
                  <a:srgbClr val="FF0000"/>
                </a:solidFill>
              </a:rPr>
              <a:t>every day</a:t>
            </a:r>
            <a:r>
              <a:rPr lang="en-US" dirty="0"/>
              <a:t> during the </a:t>
            </a:r>
            <a:r>
              <a:rPr lang="en-US" dirty="0" smtClean="0">
                <a:solidFill>
                  <a:srgbClr val="FF0000"/>
                </a:solidFill>
              </a:rPr>
              <a:t>sprint</a:t>
            </a:r>
            <a:r>
              <a:rPr lang="en-US" dirty="0" smtClean="0"/>
              <a:t>.</a:t>
            </a:r>
          </a:p>
          <a:p>
            <a:pPr lvl="1"/>
            <a:r>
              <a:rPr lang="en-US" dirty="0" smtClean="0"/>
              <a:t>This </a:t>
            </a:r>
            <a:r>
              <a:rPr lang="en-US" dirty="0"/>
              <a:t>is primarily a developer team meeting and is used to provide status updates to the team </a:t>
            </a:r>
            <a:r>
              <a:rPr lang="en-US" dirty="0" smtClean="0"/>
              <a:t>members.</a:t>
            </a:r>
          </a:p>
          <a:p>
            <a:pPr lvl="1"/>
            <a:r>
              <a:rPr lang="en-US" dirty="0" smtClean="0"/>
              <a:t>As </a:t>
            </a:r>
            <a:r>
              <a:rPr lang="en-US" dirty="0"/>
              <a:t>the name suggests, this is a </a:t>
            </a:r>
            <a:r>
              <a:rPr lang="en-US" dirty="0">
                <a:solidFill>
                  <a:srgbClr val="FF0000"/>
                </a:solidFill>
              </a:rPr>
              <a:t>stand-up meeting</a:t>
            </a:r>
            <a:r>
              <a:rPr lang="en-US" dirty="0"/>
              <a:t>: this comes from the practice of having attendees stand at a meeting because the discomfort of standing for long periods helps keep the meeting short</a:t>
            </a:r>
            <a:r>
              <a:rPr lang="en-US" dirty="0" smtClean="0"/>
              <a:t>.</a:t>
            </a:r>
          </a:p>
          <a:p>
            <a:pPr lvl="1"/>
            <a:r>
              <a:rPr lang="en-US" dirty="0"/>
              <a:t>The daily stand-ups are kept short, at around </a:t>
            </a:r>
            <a:r>
              <a:rPr lang="en-US" dirty="0">
                <a:solidFill>
                  <a:srgbClr val="FF0000"/>
                </a:solidFill>
              </a:rPr>
              <a:t>15 minutes</a:t>
            </a:r>
            <a:r>
              <a:rPr lang="en-US" dirty="0"/>
              <a:t>, so participants should be reminded that it isn’t a working </a:t>
            </a:r>
            <a:r>
              <a:rPr lang="en-US" dirty="0" smtClean="0"/>
              <a:t>meeting.</a:t>
            </a:r>
          </a:p>
          <a:p>
            <a:pPr lvl="1"/>
            <a:r>
              <a:rPr lang="en-US" dirty="0" smtClean="0"/>
              <a:t>As </a:t>
            </a:r>
            <a:r>
              <a:rPr lang="en-US" dirty="0"/>
              <a:t>mentioned earlier, all participants should answer these three </a:t>
            </a:r>
            <a:r>
              <a:rPr lang="en-US" dirty="0" smtClean="0"/>
              <a:t>questions:</a:t>
            </a:r>
          </a:p>
          <a:p>
            <a:pPr lvl="2"/>
            <a:r>
              <a:rPr lang="en-US" dirty="0" smtClean="0"/>
              <a:t>What </a:t>
            </a:r>
            <a:r>
              <a:rPr lang="en-US" dirty="0"/>
              <a:t>did I do yesterday that helped the development team meet the </a:t>
            </a:r>
            <a:r>
              <a:rPr lang="en-US" dirty="0">
                <a:solidFill>
                  <a:srgbClr val="FF0000"/>
                </a:solidFill>
              </a:rPr>
              <a:t>sprint </a:t>
            </a:r>
            <a:r>
              <a:rPr lang="en-US" dirty="0" smtClean="0">
                <a:solidFill>
                  <a:srgbClr val="FF0000"/>
                </a:solidFill>
              </a:rPr>
              <a:t>goal</a:t>
            </a:r>
            <a:r>
              <a:rPr lang="en-US" dirty="0" smtClean="0"/>
              <a:t>?</a:t>
            </a:r>
          </a:p>
          <a:p>
            <a:pPr lvl="2"/>
            <a:r>
              <a:rPr lang="en-US" dirty="0" smtClean="0"/>
              <a:t>What </a:t>
            </a:r>
            <a:r>
              <a:rPr lang="en-US" dirty="0"/>
              <a:t>will I do today to help the development team meet the sprint </a:t>
            </a:r>
            <a:r>
              <a:rPr lang="en-US" dirty="0" smtClean="0"/>
              <a:t>goal?</a:t>
            </a:r>
          </a:p>
          <a:p>
            <a:pPr lvl="2"/>
            <a:r>
              <a:rPr lang="en-US" dirty="0" smtClean="0"/>
              <a:t>Do </a:t>
            </a:r>
            <a:r>
              <a:rPr lang="en-US" dirty="0"/>
              <a:t>I see any </a:t>
            </a:r>
            <a:r>
              <a:rPr lang="en-US" dirty="0">
                <a:solidFill>
                  <a:srgbClr val="FF0000"/>
                </a:solidFill>
              </a:rPr>
              <a:t>impediment</a:t>
            </a:r>
            <a:r>
              <a:rPr lang="en-US" dirty="0"/>
              <a:t> that prevents me or the development team from meeting the sprint goal?</a:t>
            </a:r>
          </a:p>
          <a:p>
            <a:pPr lvl="1"/>
            <a:r>
              <a:rPr lang="en-US" dirty="0"/>
              <a:t>Though it may not be practical to limit all discussion to these three questions, the goal is to stick as closely as possible to </a:t>
            </a:r>
            <a:r>
              <a:rPr lang="en-US" dirty="0" smtClean="0"/>
              <a:t>them.</a:t>
            </a:r>
          </a:p>
          <a:p>
            <a:pPr lvl="1"/>
            <a:r>
              <a:rPr lang="en-US" dirty="0" smtClean="0"/>
              <a:t>If </a:t>
            </a:r>
            <a:r>
              <a:rPr lang="en-US" dirty="0"/>
              <a:t>further discussions are needed, they should be scheduled for after the </a:t>
            </a:r>
            <a:r>
              <a:rPr lang="en-US" dirty="0" smtClean="0"/>
              <a:t>meeting.</a:t>
            </a:r>
          </a:p>
          <a:p>
            <a:pPr lvl="2"/>
            <a:r>
              <a:rPr lang="en-US" dirty="0" smtClean="0"/>
              <a:t>For </a:t>
            </a:r>
            <a:r>
              <a:rPr lang="en-US" dirty="0"/>
              <a:t>instance, when team members ask for short clarifications and brief statements, they should try to remember that they should talk about those more </a:t>
            </a:r>
            <a:r>
              <a:rPr lang="en-US" dirty="0">
                <a:solidFill>
                  <a:srgbClr val="FF0000"/>
                </a:solidFill>
              </a:rPr>
              <a:t>after the meeting</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174</a:t>
            </a:fld>
            <a:endParaRPr lang="en-US" dirty="0"/>
          </a:p>
        </p:txBody>
      </p:sp>
    </p:spTree>
    <p:extLst>
      <p:ext uri="{BB962C8B-B14F-4D97-AF65-F5344CB8AC3E}">
        <p14:creationId xmlns:p14="http://schemas.microsoft.com/office/powerpoint/2010/main" val="301666101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Daily </a:t>
            </a:r>
            <a:r>
              <a:rPr lang="en-US" dirty="0" smtClean="0"/>
              <a:t>Stand-Up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smtClean="0"/>
              <a:t>One of the important features of the daily stand-up is that it’s intended to be a </a:t>
            </a:r>
            <a:r>
              <a:rPr lang="en-US" dirty="0" smtClean="0">
                <a:solidFill>
                  <a:srgbClr val="FF0000"/>
                </a:solidFill>
              </a:rPr>
              <a:t>communication</a:t>
            </a:r>
            <a:r>
              <a:rPr lang="en-US" dirty="0" smtClean="0"/>
              <a:t> meeting for team members and not a status update for management or other stakeholders.</a:t>
            </a:r>
          </a:p>
          <a:p>
            <a:pPr lvl="1"/>
            <a:r>
              <a:rPr lang="en-US" dirty="0" smtClean="0"/>
              <a:t>However, it can be valuable for POs to participate in the meeting so they can catch any issues they need to get involved in.</a:t>
            </a:r>
          </a:p>
          <a:p>
            <a:pPr lvl="1"/>
            <a:r>
              <a:rPr lang="en-US" dirty="0" smtClean="0"/>
              <a:t>This can remove the need for other status meetings afterward.</a:t>
            </a:r>
          </a:p>
          <a:p>
            <a:pPr lvl="1"/>
            <a:r>
              <a:rPr lang="en-US" dirty="0" smtClean="0"/>
              <a:t>The meeting is usually held at the same time and place every working day.</a:t>
            </a:r>
          </a:p>
          <a:p>
            <a:pPr lvl="1"/>
            <a:r>
              <a:rPr lang="en-US" dirty="0" smtClean="0"/>
              <a:t>All team members are encouraged to attend, but the meetings aren’t postponed if some team members aren’t present.</a:t>
            </a:r>
          </a:p>
          <a:p>
            <a:pPr lvl="1"/>
            <a:r>
              <a:rPr lang="en-US" dirty="0" smtClean="0"/>
              <a:t>This practice also promotes closer working relationships with its frequency, need for follow-up conversations, and short duration, which in turn results in a higher rate of knowledge transfer—a much more active result than a typical status meeting.</a:t>
            </a:r>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175</a:t>
            </a:fld>
            <a:endParaRPr lang="en-US" dirty="0"/>
          </a:p>
        </p:txBody>
      </p:sp>
    </p:spTree>
    <p:extLst>
      <p:ext uri="{BB962C8B-B14F-4D97-AF65-F5344CB8AC3E}">
        <p14:creationId xmlns:p14="http://schemas.microsoft.com/office/powerpoint/2010/main" val="149685699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Sprint Review</a:t>
            </a:r>
          </a:p>
        </p:txBody>
      </p:sp>
      <p:sp>
        <p:nvSpPr>
          <p:cNvPr id="3" name="Content Placeholder 2"/>
          <p:cNvSpPr>
            <a:spLocks noGrp="1"/>
          </p:cNvSpPr>
          <p:nvPr>
            <p:ph idx="1"/>
          </p:nvPr>
        </p:nvSpPr>
        <p:spPr/>
        <p:txBody>
          <a:bodyPr/>
          <a:lstStyle/>
          <a:p>
            <a:r>
              <a:rPr lang="en-US" dirty="0" smtClean="0"/>
              <a:t>Once </a:t>
            </a:r>
            <a:r>
              <a:rPr lang="en-US" dirty="0"/>
              <a:t>the sprint has come to an end, you hold another important </a:t>
            </a:r>
            <a:r>
              <a:rPr lang="en-US" dirty="0" smtClean="0"/>
              <a:t>meeting:</a:t>
            </a:r>
          </a:p>
          <a:p>
            <a:pPr lvl="2"/>
            <a:r>
              <a:rPr lang="en-US" dirty="0" smtClean="0"/>
              <a:t>the </a:t>
            </a:r>
            <a:r>
              <a:rPr lang="en-US" dirty="0">
                <a:solidFill>
                  <a:srgbClr val="FF0000"/>
                </a:solidFill>
              </a:rPr>
              <a:t>sprint </a:t>
            </a:r>
            <a:r>
              <a:rPr lang="en-US" dirty="0" smtClean="0">
                <a:solidFill>
                  <a:srgbClr val="FF0000"/>
                </a:solidFill>
              </a:rPr>
              <a:t>review</a:t>
            </a:r>
          </a:p>
          <a:p>
            <a:pPr lvl="1"/>
            <a:r>
              <a:rPr lang="en-US" dirty="0" smtClean="0"/>
              <a:t>At </a:t>
            </a:r>
            <a:r>
              <a:rPr lang="en-US" dirty="0"/>
              <a:t>this meeting, the development team shows the result of what they did during the </a:t>
            </a:r>
            <a:r>
              <a:rPr lang="en-US" dirty="0" smtClean="0"/>
              <a:t>sprint.</a:t>
            </a:r>
          </a:p>
          <a:p>
            <a:pPr lvl="1"/>
            <a:r>
              <a:rPr lang="en-US" dirty="0" smtClean="0"/>
              <a:t>They </a:t>
            </a:r>
            <a:r>
              <a:rPr lang="en-US" dirty="0"/>
              <a:t>show only the potentially </a:t>
            </a:r>
            <a:r>
              <a:rPr lang="en-US" dirty="0">
                <a:solidFill>
                  <a:srgbClr val="FF0000"/>
                </a:solidFill>
              </a:rPr>
              <a:t>shippable increments</a:t>
            </a:r>
            <a:r>
              <a:rPr lang="en-US" dirty="0"/>
              <a:t> of </a:t>
            </a:r>
            <a:r>
              <a:rPr lang="en-US" dirty="0">
                <a:solidFill>
                  <a:srgbClr val="FF0000"/>
                </a:solidFill>
              </a:rPr>
              <a:t>software</a:t>
            </a:r>
            <a:r>
              <a:rPr lang="en-US" dirty="0"/>
              <a:t> that they finished during the </a:t>
            </a:r>
            <a:r>
              <a:rPr lang="en-US" dirty="0" smtClean="0"/>
              <a:t>sprint.</a:t>
            </a:r>
          </a:p>
          <a:p>
            <a:pPr lvl="1"/>
            <a:r>
              <a:rPr lang="en-US" dirty="0" smtClean="0"/>
              <a:t>Typically </a:t>
            </a:r>
            <a:r>
              <a:rPr lang="en-US" dirty="0"/>
              <a:t>this is accomplished using a </a:t>
            </a:r>
            <a:r>
              <a:rPr lang="en-US" dirty="0" smtClean="0"/>
              <a:t>demo.</a:t>
            </a:r>
          </a:p>
          <a:p>
            <a:pPr lvl="1"/>
            <a:r>
              <a:rPr lang="en-US" dirty="0" smtClean="0"/>
              <a:t>Most </a:t>
            </a:r>
            <a:r>
              <a:rPr lang="en-US" dirty="0"/>
              <a:t>often the PO, the development team, management, customers, and developers from other projects participate in the sprint </a:t>
            </a:r>
            <a:r>
              <a:rPr lang="en-US" dirty="0" smtClean="0"/>
              <a:t>review.</a:t>
            </a:r>
          </a:p>
          <a:p>
            <a:pPr lvl="1"/>
            <a:r>
              <a:rPr lang="en-US" dirty="0" smtClean="0"/>
              <a:t>During </a:t>
            </a:r>
            <a:r>
              <a:rPr lang="en-US" dirty="0"/>
              <a:t>the meeting, the project is assessed against the sprint goal determined during the sprint planning </a:t>
            </a:r>
            <a:r>
              <a:rPr lang="en-US" dirty="0" smtClean="0"/>
              <a:t>meeting.</a:t>
            </a:r>
          </a:p>
          <a:p>
            <a:pPr lvl="1"/>
            <a:r>
              <a:rPr lang="en-US" dirty="0" smtClean="0"/>
              <a:t>Ideally </a:t>
            </a:r>
            <a:r>
              <a:rPr lang="en-US" dirty="0"/>
              <a:t>the team has completed each product backlog item brought into the sprint, but it’s more important that the team achieves the overall goal of the </a:t>
            </a:r>
            <a:r>
              <a:rPr lang="en-US" dirty="0" smtClean="0"/>
              <a:t>sprint.</a:t>
            </a:r>
          </a:p>
          <a:p>
            <a:pPr lvl="1"/>
            <a:r>
              <a:rPr lang="en-US" dirty="0" smtClean="0"/>
              <a:t>If </a:t>
            </a:r>
            <a:r>
              <a:rPr lang="en-US" dirty="0"/>
              <a:t>some PBIs aren’t finished during the sprint, they’re put back on the project backlog, and the PO needs to prioritize them for the coming sprint</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176</a:t>
            </a:fld>
            <a:endParaRPr lang="en-US" dirty="0"/>
          </a:p>
        </p:txBody>
      </p:sp>
    </p:spTree>
    <p:extLst>
      <p:ext uri="{BB962C8B-B14F-4D97-AF65-F5344CB8AC3E}">
        <p14:creationId xmlns:p14="http://schemas.microsoft.com/office/powerpoint/2010/main" val="264930159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Sprint Retrospective</a:t>
            </a:r>
          </a:p>
        </p:txBody>
      </p:sp>
      <p:sp>
        <p:nvSpPr>
          <p:cNvPr id="3" name="Content Placeholder 2"/>
          <p:cNvSpPr>
            <a:spLocks noGrp="1"/>
          </p:cNvSpPr>
          <p:nvPr>
            <p:ph idx="1"/>
          </p:nvPr>
        </p:nvSpPr>
        <p:spPr/>
        <p:txBody>
          <a:bodyPr/>
          <a:lstStyle/>
          <a:p>
            <a:r>
              <a:rPr lang="en-US" dirty="0" smtClean="0"/>
              <a:t>The </a:t>
            </a:r>
            <a:r>
              <a:rPr lang="en-US" dirty="0"/>
              <a:t>most </a:t>
            </a:r>
            <a:r>
              <a:rPr lang="en-US" dirty="0">
                <a:solidFill>
                  <a:srgbClr val="FF0000"/>
                </a:solidFill>
              </a:rPr>
              <a:t>important meeting</a:t>
            </a:r>
            <a:r>
              <a:rPr lang="en-US" dirty="0"/>
              <a:t> takes place after the </a:t>
            </a:r>
            <a:r>
              <a:rPr lang="en-US" dirty="0">
                <a:solidFill>
                  <a:srgbClr val="FF0000"/>
                </a:solidFill>
              </a:rPr>
              <a:t>sprint </a:t>
            </a:r>
            <a:r>
              <a:rPr lang="en-US" dirty="0" smtClean="0">
                <a:solidFill>
                  <a:srgbClr val="FF0000"/>
                </a:solidFill>
              </a:rPr>
              <a:t>review</a:t>
            </a:r>
            <a:r>
              <a:rPr lang="en-US" dirty="0" smtClean="0"/>
              <a:t>.</a:t>
            </a:r>
          </a:p>
          <a:p>
            <a:pPr lvl="1"/>
            <a:r>
              <a:rPr lang="en-US" dirty="0" smtClean="0"/>
              <a:t>This </a:t>
            </a:r>
            <a:r>
              <a:rPr lang="en-US" dirty="0"/>
              <a:t>meeting is often the last thing that happens in a sprint and is called the </a:t>
            </a:r>
            <a:r>
              <a:rPr lang="en-US" dirty="0">
                <a:solidFill>
                  <a:srgbClr val="FF0000"/>
                </a:solidFill>
              </a:rPr>
              <a:t>sprint </a:t>
            </a:r>
            <a:r>
              <a:rPr lang="en-US" dirty="0" smtClean="0">
                <a:solidFill>
                  <a:srgbClr val="FF0000"/>
                </a:solidFill>
              </a:rPr>
              <a:t>retrospective</a:t>
            </a:r>
            <a:r>
              <a:rPr lang="en-US" dirty="0" smtClean="0"/>
              <a:t>.</a:t>
            </a:r>
          </a:p>
          <a:p>
            <a:pPr lvl="1"/>
            <a:r>
              <a:rPr lang="en-US" dirty="0" smtClean="0"/>
              <a:t>It’s </a:t>
            </a:r>
            <a:r>
              <a:rPr lang="en-US" dirty="0"/>
              <a:t>an opportunity for the team to </a:t>
            </a:r>
            <a:r>
              <a:rPr lang="en-US" dirty="0">
                <a:solidFill>
                  <a:srgbClr val="FF0000"/>
                </a:solidFill>
              </a:rPr>
              <a:t>learn from mistakes</a:t>
            </a:r>
            <a:r>
              <a:rPr lang="en-US" dirty="0"/>
              <a:t> by inspecting the sprint and adapting to the results of the </a:t>
            </a:r>
            <a:r>
              <a:rPr lang="en-US" dirty="0" smtClean="0"/>
              <a:t>inspection.</a:t>
            </a:r>
          </a:p>
          <a:p>
            <a:pPr lvl="2"/>
            <a:r>
              <a:rPr lang="en-US" dirty="0" smtClean="0"/>
              <a:t>No </a:t>
            </a:r>
            <a:r>
              <a:rPr lang="en-US" dirty="0"/>
              <a:t>matter how good a Scrum team is, there are always opportunities to </a:t>
            </a:r>
            <a:r>
              <a:rPr lang="en-US" dirty="0" smtClean="0"/>
              <a:t>improve.</a:t>
            </a:r>
          </a:p>
          <a:p>
            <a:pPr lvl="2"/>
            <a:r>
              <a:rPr lang="en-US" dirty="0" smtClean="0"/>
              <a:t>A </a:t>
            </a:r>
            <a:r>
              <a:rPr lang="en-US" dirty="0"/>
              <a:t>good Scrum team constantly looks for improvement opportunities, and the team should set aside a brief, dedicated period at the end of each sprint to deliberately reflect on how it’s doing and to find ways to improve. Hence the sprint </a:t>
            </a:r>
            <a:r>
              <a:rPr lang="en-US" dirty="0" smtClean="0"/>
              <a:t>retrospective.</a:t>
            </a:r>
          </a:p>
          <a:p>
            <a:pPr lvl="1"/>
            <a:r>
              <a:rPr lang="en-US" dirty="0" smtClean="0"/>
              <a:t>Participants </a:t>
            </a:r>
            <a:r>
              <a:rPr lang="en-US" dirty="0"/>
              <a:t>in this meeting should be the development team, the SM, and the </a:t>
            </a:r>
            <a:r>
              <a:rPr lang="en-US" dirty="0" smtClean="0"/>
              <a:t>PO.</a:t>
            </a:r>
          </a:p>
          <a:p>
            <a:pPr lvl="1"/>
            <a:r>
              <a:rPr lang="en-US" dirty="0" smtClean="0"/>
              <a:t>Set </a:t>
            </a:r>
            <a:r>
              <a:rPr lang="en-US" dirty="0"/>
              <a:t>aside about </a:t>
            </a:r>
            <a:r>
              <a:rPr lang="en-US" dirty="0">
                <a:solidFill>
                  <a:srgbClr val="FF0000"/>
                </a:solidFill>
              </a:rPr>
              <a:t>an hour</a:t>
            </a:r>
            <a:r>
              <a:rPr lang="en-US" dirty="0"/>
              <a:t> for this </a:t>
            </a:r>
            <a:r>
              <a:rPr lang="en-US" dirty="0" smtClean="0"/>
              <a:t>meeting.</a:t>
            </a:r>
          </a:p>
          <a:p>
            <a:pPr lvl="1"/>
            <a:r>
              <a:rPr lang="en-US" dirty="0" smtClean="0"/>
              <a:t>There </a:t>
            </a:r>
            <a:r>
              <a:rPr lang="en-US" dirty="0"/>
              <a:t>are many ways to do a sprint </a:t>
            </a:r>
            <a:r>
              <a:rPr lang="en-US" dirty="0" smtClean="0"/>
              <a:t>retrospective.</a:t>
            </a:r>
          </a:p>
          <a:p>
            <a:pPr lvl="2"/>
            <a:r>
              <a:rPr lang="en-US" dirty="0" smtClean="0"/>
              <a:t>One </a:t>
            </a:r>
            <a:r>
              <a:rPr lang="en-US" dirty="0"/>
              <a:t>way is to let the team come up with what was good and what was bad during the </a:t>
            </a:r>
            <a:r>
              <a:rPr lang="en-US" dirty="0" smtClean="0"/>
              <a:t>sprint.</a:t>
            </a:r>
          </a:p>
          <a:p>
            <a:pPr lvl="2"/>
            <a:r>
              <a:rPr lang="en-US" dirty="0" smtClean="0"/>
              <a:t>Note </a:t>
            </a:r>
            <a:r>
              <a:rPr lang="en-US" dirty="0"/>
              <a:t>these items on a board, and then select (by voting) a number of topics (three to five) from the bad </a:t>
            </a:r>
            <a:r>
              <a:rPr lang="en-US" dirty="0" smtClean="0"/>
              <a:t>side.</a:t>
            </a:r>
          </a:p>
          <a:p>
            <a:pPr lvl="2"/>
            <a:r>
              <a:rPr lang="en-US" dirty="0" smtClean="0"/>
              <a:t>Then </a:t>
            </a:r>
            <a:r>
              <a:rPr lang="en-US" dirty="0"/>
              <a:t>create action plans for how to improve on them</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177</a:t>
            </a:fld>
            <a:endParaRPr lang="en-US" dirty="0"/>
          </a:p>
        </p:txBody>
      </p:sp>
    </p:spTree>
    <p:extLst>
      <p:ext uri="{BB962C8B-B14F-4D97-AF65-F5344CB8AC3E}">
        <p14:creationId xmlns:p14="http://schemas.microsoft.com/office/powerpoint/2010/main" val="243795356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Sprint </a:t>
            </a:r>
            <a:r>
              <a:rPr lang="en-US" dirty="0" smtClean="0"/>
              <a:t>Retrospective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a:t>Another way is a </a:t>
            </a:r>
            <a:r>
              <a:rPr lang="en-US" dirty="0">
                <a:solidFill>
                  <a:srgbClr val="FF0000"/>
                </a:solidFill>
              </a:rPr>
              <a:t>start-stop-continue</a:t>
            </a:r>
            <a:r>
              <a:rPr lang="en-US" dirty="0"/>
              <a:t> </a:t>
            </a:r>
            <a:r>
              <a:rPr lang="en-US" dirty="0" smtClean="0">
                <a:solidFill>
                  <a:srgbClr val="FF0000"/>
                </a:solidFill>
              </a:rPr>
              <a:t>meeting</a:t>
            </a:r>
            <a:r>
              <a:rPr lang="en-US" dirty="0" smtClean="0"/>
              <a:t>.</a:t>
            </a:r>
          </a:p>
          <a:p>
            <a:pPr lvl="1"/>
            <a:r>
              <a:rPr lang="en-US" dirty="0" smtClean="0"/>
              <a:t>Using </a:t>
            </a:r>
            <a:r>
              <a:rPr lang="en-US" dirty="0"/>
              <a:t>this approach, each team member is asked to identify specific things that the team </a:t>
            </a:r>
            <a:r>
              <a:rPr lang="en-US" dirty="0" smtClean="0"/>
              <a:t>should</a:t>
            </a:r>
          </a:p>
          <a:p>
            <a:pPr lvl="2"/>
            <a:r>
              <a:rPr lang="en-US" dirty="0" smtClean="0"/>
              <a:t>Start doing</a:t>
            </a:r>
          </a:p>
          <a:p>
            <a:pPr lvl="2"/>
            <a:r>
              <a:rPr lang="en-US" dirty="0" smtClean="0"/>
              <a:t>Stop doing</a:t>
            </a:r>
          </a:p>
          <a:p>
            <a:pPr lvl="2"/>
            <a:r>
              <a:rPr lang="en-US" dirty="0" smtClean="0"/>
              <a:t>Continue doing</a:t>
            </a:r>
          </a:p>
          <a:p>
            <a:pPr lvl="1"/>
            <a:r>
              <a:rPr lang="en-US" dirty="0" smtClean="0"/>
              <a:t>After </a:t>
            </a:r>
            <a:r>
              <a:rPr lang="en-US" dirty="0"/>
              <a:t>an initial list of ideas has been </a:t>
            </a:r>
            <a:r>
              <a:rPr lang="en-US" dirty="0">
                <a:solidFill>
                  <a:srgbClr val="FF0000"/>
                </a:solidFill>
              </a:rPr>
              <a:t>brainstormed</a:t>
            </a:r>
            <a:r>
              <a:rPr lang="en-US" dirty="0"/>
              <a:t>, team members proceed and create action plans for how to improve on the “stop doing” </a:t>
            </a:r>
            <a:r>
              <a:rPr lang="en-US" dirty="0" smtClean="0"/>
              <a:t>issues</a:t>
            </a:r>
          </a:p>
          <a:p>
            <a:pPr lvl="1"/>
            <a:r>
              <a:rPr lang="en-US" dirty="0" smtClean="0"/>
              <a:t>At </a:t>
            </a:r>
            <a:r>
              <a:rPr lang="en-US" dirty="0"/>
              <a:t>the end of the sprint, the next retrospective is often begun by reviewing the list of things selected for attention in the prior </a:t>
            </a:r>
            <a:r>
              <a:rPr lang="en-US" dirty="0" smtClean="0"/>
              <a:t>retrospective.</a:t>
            </a:r>
          </a:p>
          <a:p>
            <a:pPr lvl="1"/>
            <a:r>
              <a:rPr lang="en-US" smtClean="0"/>
              <a:t>Now </a:t>
            </a:r>
            <a:r>
              <a:rPr lang="en-US" dirty="0"/>
              <a:t>that you have seen how Scrum is supposed to work, I want to discuss some other agile methodologies that are very </a:t>
            </a:r>
            <a:r>
              <a:rPr lang="en-US"/>
              <a:t>commonly </a:t>
            </a:r>
            <a:r>
              <a:rPr lang="en-US" smtClean="0"/>
              <a:t>used.</a:t>
            </a:r>
          </a:p>
          <a:p>
            <a:pPr lvl="1"/>
            <a:r>
              <a:rPr lang="en-US" smtClean="0"/>
              <a:t>Scrum </a:t>
            </a:r>
            <a:r>
              <a:rPr lang="en-US" dirty="0"/>
              <a:t>is a great process (or rather framework), but it is not the best choice for all organizations or projects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178</a:t>
            </a:fld>
            <a:endParaRPr lang="en-US" dirty="0"/>
          </a:p>
        </p:txBody>
      </p:sp>
    </p:spTree>
    <p:extLst>
      <p:ext uri="{BB962C8B-B14F-4D97-AF65-F5344CB8AC3E}">
        <p14:creationId xmlns:p14="http://schemas.microsoft.com/office/powerpoint/2010/main" val="415486847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Kanban</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179</a:t>
            </a:fld>
            <a:endParaRPr lang="en-US" dirty="0"/>
          </a:p>
        </p:txBody>
      </p:sp>
    </p:spTree>
    <p:extLst>
      <p:ext uri="{BB962C8B-B14F-4D97-AF65-F5344CB8AC3E}">
        <p14:creationId xmlns:p14="http://schemas.microsoft.com/office/powerpoint/2010/main" val="9750262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The SDLC View</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Let’s consider </a:t>
            </a:r>
            <a:r>
              <a:rPr lang="en-US" sz="2000" dirty="0">
                <a:solidFill>
                  <a:srgbClr val="FF0000"/>
                </a:solidFill>
              </a:rPr>
              <a:t>ALM</a:t>
            </a:r>
            <a:r>
              <a:rPr lang="en-US" sz="2000" dirty="0"/>
              <a:t> from an </a:t>
            </a:r>
            <a:r>
              <a:rPr lang="en-US" sz="2000" dirty="0">
                <a:solidFill>
                  <a:srgbClr val="FF0000"/>
                </a:solidFill>
              </a:rPr>
              <a:t>SDLC</a:t>
            </a:r>
            <a:r>
              <a:rPr lang="en-US" sz="2000" dirty="0"/>
              <a:t> </a:t>
            </a:r>
            <a:r>
              <a:rPr lang="en-US" sz="2000" dirty="0">
                <a:solidFill>
                  <a:srgbClr val="0070C0"/>
                </a:solidFill>
              </a:rPr>
              <a:t>perspective</a:t>
            </a:r>
            <a:r>
              <a:rPr lang="en-US" sz="2000" dirty="0"/>
              <a:t> </a:t>
            </a:r>
            <a:r>
              <a:rPr lang="en-US" sz="2000" dirty="0" smtClean="0"/>
              <a:t>first.</a:t>
            </a:r>
          </a:p>
          <a:p>
            <a:pPr marL="457200">
              <a:buFont typeface="Wingdings" panose="05000000000000000000" pitchFamily="2" charset="2"/>
              <a:buChar char="§"/>
            </a:pPr>
            <a:r>
              <a:rPr lang="en-US" sz="2000" dirty="0" smtClean="0"/>
              <a:t>In </a:t>
            </a:r>
            <a:r>
              <a:rPr lang="en-US" sz="2000" dirty="0">
                <a:solidFill>
                  <a:srgbClr val="FF0000"/>
                </a:solidFill>
              </a:rPr>
              <a:t>Figure 1-3</a:t>
            </a:r>
            <a:r>
              <a:rPr lang="en-US" sz="2000" dirty="0"/>
              <a:t> , you can see the different </a:t>
            </a:r>
            <a:r>
              <a:rPr lang="en-US" sz="2000" dirty="0">
                <a:solidFill>
                  <a:srgbClr val="FF0000"/>
                </a:solidFill>
              </a:rPr>
              <a:t>phases</a:t>
            </a:r>
            <a:r>
              <a:rPr lang="en-US" sz="2000" dirty="0"/>
              <a:t> of a </a:t>
            </a:r>
            <a:r>
              <a:rPr lang="en-US" sz="2000" dirty="0">
                <a:solidFill>
                  <a:srgbClr val="FF0000"/>
                </a:solidFill>
              </a:rPr>
              <a:t>typical development project</a:t>
            </a:r>
            <a:r>
              <a:rPr lang="en-US" sz="2000" dirty="0"/>
              <a:t> and the roles most frequently </a:t>
            </a:r>
            <a:r>
              <a:rPr lang="en-US" sz="2000" dirty="0" smtClean="0"/>
              <a:t>involved.</a:t>
            </a:r>
          </a:p>
          <a:p>
            <a:pPr marL="457200">
              <a:buFont typeface="Wingdings" panose="05000000000000000000" pitchFamily="2" charset="2"/>
              <a:buChar char="§"/>
            </a:pPr>
            <a:r>
              <a:rPr lang="en-US" sz="2000" dirty="0" smtClean="0"/>
              <a:t>Keep </a:t>
            </a:r>
            <a:r>
              <a:rPr lang="en-US" sz="2000" dirty="0"/>
              <a:t>in mind that this is a simplified view for the sake of this </a:t>
            </a:r>
            <a:r>
              <a:rPr lang="en-US" sz="2000" dirty="0" smtClean="0"/>
              <a:t>discussion.</a:t>
            </a:r>
          </a:p>
          <a:p>
            <a:pPr marL="457200">
              <a:buFont typeface="Wingdings" panose="05000000000000000000" pitchFamily="2" charset="2"/>
              <a:buChar char="§"/>
            </a:pPr>
            <a:r>
              <a:rPr lang="en-US" sz="2000" dirty="0" smtClean="0"/>
              <a:t>We’ve </a:t>
            </a:r>
            <a:r>
              <a:rPr lang="en-US" sz="2000" dirty="0"/>
              <a:t>also tried to fit in the different roles from the ALM process, presented earlier</a:t>
            </a:r>
            <a:r>
              <a:rPr lang="en-US" sz="2000" dirty="0" smtClean="0"/>
              <a:t>.</a:t>
            </a:r>
          </a:p>
          <a:p>
            <a:pPr marL="457200">
              <a:buFont typeface="Wingdings" panose="05000000000000000000" pitchFamily="2" charset="2"/>
              <a:buChar char="§"/>
            </a:pPr>
            <a:r>
              <a:rPr lang="en-US" sz="2000" dirty="0"/>
              <a:t>First, somebody comes up with an idea based analyzing the business needs: “Hey, wouldn’t it be great if we had a system that could help us do this (whatever the idea is</a:t>
            </a:r>
            <a:r>
              <a:rPr lang="en-US" sz="2000" dirty="0" smtClean="0"/>
              <a:t>)?”</a:t>
            </a:r>
          </a:p>
          <a:p>
            <a:pPr marL="687388" indent="-225425">
              <a:buFont typeface="Wingdings" panose="05000000000000000000" pitchFamily="2" charset="2"/>
              <a:buChar char="ü"/>
            </a:pPr>
            <a:r>
              <a:rPr lang="en-US" sz="2000" dirty="0" smtClean="0"/>
              <a:t>It </a:t>
            </a:r>
            <a:r>
              <a:rPr lang="en-US" sz="2000" dirty="0"/>
              <a:t>can also be the other way around; the idea comes first, and the business value is evaluated based on the </a:t>
            </a:r>
            <a:r>
              <a:rPr lang="en-US" sz="2000" dirty="0" smtClean="0"/>
              <a:t>idea.</a:t>
            </a:r>
          </a:p>
          <a:p>
            <a:pPr marL="457200">
              <a:buFont typeface="Wingdings" panose="05000000000000000000" pitchFamily="2" charset="2"/>
              <a:buChar char="§"/>
            </a:pPr>
            <a:r>
              <a:rPr lang="en-US" sz="2000" dirty="0" smtClean="0"/>
              <a:t>An </a:t>
            </a:r>
            <a:r>
              <a:rPr lang="en-US" sz="2000" dirty="0">
                <a:solidFill>
                  <a:srgbClr val="FF0000"/>
                </a:solidFill>
              </a:rPr>
              <a:t>analysis</a:t>
            </a:r>
            <a:r>
              <a:rPr lang="en-US" sz="2000" dirty="0"/>
              <a:t> or </a:t>
            </a:r>
            <a:r>
              <a:rPr lang="en-US" sz="2000" dirty="0">
                <a:solidFill>
                  <a:srgbClr val="FF0000"/>
                </a:solidFill>
              </a:rPr>
              <a:t>feasibility study</a:t>
            </a:r>
            <a:r>
              <a:rPr lang="en-US" sz="2000" dirty="0"/>
              <a:t> is performed, costs are estimated, and (hopefully) a decision is made by IT and business management to start an IT </a:t>
            </a:r>
            <a:r>
              <a:rPr lang="en-US" sz="2000" dirty="0" smtClean="0"/>
              <a:t>project.</a:t>
            </a:r>
          </a:p>
          <a:p>
            <a:pPr marL="457200">
              <a:buFont typeface="Wingdings" panose="05000000000000000000" pitchFamily="2" charset="2"/>
              <a:buChar char="§"/>
            </a:pPr>
            <a:r>
              <a:rPr lang="en-US" sz="2000" dirty="0" smtClean="0"/>
              <a:t>A </a:t>
            </a:r>
            <a:r>
              <a:rPr lang="en-US" sz="2000" dirty="0"/>
              <a:t>project manager (</a:t>
            </a:r>
            <a:r>
              <a:rPr lang="en-US" sz="2000" dirty="0">
                <a:solidFill>
                  <a:srgbClr val="FF0000"/>
                </a:solidFill>
              </a:rPr>
              <a:t>PM</a:t>
            </a:r>
            <a:r>
              <a:rPr lang="en-US" sz="2000" dirty="0"/>
              <a:t>) is selected to be responsible for the project; the PM begins gathering requirements with the help of business analysts, </a:t>
            </a:r>
            <a:r>
              <a:rPr lang="en-US" sz="2000" dirty="0">
                <a:solidFill>
                  <a:srgbClr val="FF0000"/>
                </a:solidFill>
              </a:rPr>
              <a:t>PMO decision makers</a:t>
            </a:r>
            <a:r>
              <a:rPr lang="en-US" sz="2000" dirty="0"/>
              <a:t>, users, or others </a:t>
            </a:r>
            <a:r>
              <a:rPr lang="en-US" sz="2000" dirty="0" smtClean="0"/>
              <a:t>affected.</a:t>
            </a:r>
          </a:p>
          <a:p>
            <a:pPr marL="457200">
              <a:buFont typeface="Wingdings" panose="05000000000000000000" pitchFamily="2" charset="2"/>
              <a:buChar char="§"/>
            </a:pPr>
            <a:r>
              <a:rPr lang="en-US" sz="2000" dirty="0" smtClean="0"/>
              <a:t>The PM also starts planning the project in as much detail as possible at this moment.</a:t>
            </a:r>
          </a:p>
        </p:txBody>
      </p:sp>
      <p:sp>
        <p:nvSpPr>
          <p:cNvPr id="3" name="Date Placeholder 2"/>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18</a:t>
            </a:fld>
            <a:endParaRPr lang="en-US"/>
          </a:p>
        </p:txBody>
      </p:sp>
    </p:spTree>
    <p:extLst>
      <p:ext uri="{BB962C8B-B14F-4D97-AF65-F5344CB8AC3E}">
        <p14:creationId xmlns:p14="http://schemas.microsoft.com/office/powerpoint/2010/main" val="314389359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Extreme Programming</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180</a:t>
            </a:fld>
            <a:endParaRPr lang="en-US" dirty="0"/>
          </a:p>
        </p:txBody>
      </p:sp>
    </p:spTree>
    <p:extLst>
      <p:ext uri="{BB962C8B-B14F-4D97-AF65-F5344CB8AC3E}">
        <p14:creationId xmlns:p14="http://schemas.microsoft.com/office/powerpoint/2010/main" val="307411659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Scaling Scrum</a:t>
            </a:r>
            <a:endParaRPr lang="en-US" dirty="0"/>
          </a:p>
        </p:txBody>
      </p:sp>
      <p:sp>
        <p:nvSpPr>
          <p:cNvPr id="3" name="Content Placeholder 2"/>
          <p:cNvSpPr>
            <a:spLocks noGrp="1"/>
          </p:cNvSpPr>
          <p:nvPr>
            <p:ph idx="1"/>
          </p:nvPr>
        </p:nvSpPr>
        <p:spPr/>
        <p:txBody>
          <a:bodyPr/>
          <a:lstStyle/>
          <a:p>
            <a:r>
              <a:rPr lang="en-US" dirty="0"/>
              <a:t>What happens if you have more team members than can fit on a Scrum team (seven plus/minus two people)? </a:t>
            </a:r>
            <a:endParaRPr lang="en-US" dirty="0" smtClean="0"/>
          </a:p>
          <a:p>
            <a:pPr lvl="1"/>
            <a:r>
              <a:rPr lang="en-US" dirty="0" smtClean="0"/>
              <a:t>What </a:t>
            </a:r>
            <a:r>
              <a:rPr lang="en-US" dirty="0"/>
              <a:t>if 90 people are involved in the project? Can Scrum scale to handle </a:t>
            </a:r>
            <a:r>
              <a:rPr lang="en-US" dirty="0" smtClean="0"/>
              <a:t>this?</a:t>
            </a:r>
          </a:p>
          <a:p>
            <a:pPr lvl="1"/>
            <a:r>
              <a:rPr lang="en-US" dirty="0" smtClean="0"/>
              <a:t>According </a:t>
            </a:r>
            <a:r>
              <a:rPr lang="en-US" dirty="0"/>
              <a:t>to </a:t>
            </a:r>
            <a:r>
              <a:rPr lang="en-US" dirty="0">
                <a:solidFill>
                  <a:srgbClr val="FF0000"/>
                </a:solidFill>
              </a:rPr>
              <a:t>Mike Cohn</a:t>
            </a:r>
            <a:r>
              <a:rPr lang="en-US" dirty="0"/>
              <a:t>, in an article on the </a:t>
            </a:r>
            <a:r>
              <a:rPr lang="en-US" dirty="0">
                <a:solidFill>
                  <a:srgbClr val="FF0000"/>
                </a:solidFill>
              </a:rPr>
              <a:t>Scrum Alliance</a:t>
            </a:r>
            <a:r>
              <a:rPr lang="en-US" dirty="0"/>
              <a:t> web site, </a:t>
            </a:r>
            <a:r>
              <a:rPr lang="en-US" dirty="0" smtClean="0"/>
              <a:t>you </a:t>
            </a:r>
            <a:r>
              <a:rPr lang="en-US" dirty="0"/>
              <a:t>can use a process called </a:t>
            </a:r>
            <a:r>
              <a:rPr lang="en-US" dirty="0">
                <a:solidFill>
                  <a:srgbClr val="FF0000"/>
                </a:solidFill>
              </a:rPr>
              <a:t>Scrum of Scrums</a:t>
            </a:r>
            <a:r>
              <a:rPr lang="en-US" dirty="0"/>
              <a:t> : The Scrum of Scrums meeting is an important technique in scaling Scrum to large project teams. </a:t>
            </a:r>
            <a:endParaRPr lang="en-US" dirty="0" smtClean="0"/>
          </a:p>
          <a:p>
            <a:pPr lvl="1"/>
            <a:r>
              <a:rPr lang="en-US" dirty="0" smtClean="0"/>
              <a:t>These </a:t>
            </a:r>
            <a:r>
              <a:rPr lang="en-US" dirty="0"/>
              <a:t>meetings allow clusters of teams to discuss their work, focusing especially on areas of overlap and </a:t>
            </a:r>
            <a:r>
              <a:rPr lang="en-US" dirty="0" smtClean="0"/>
              <a:t>integration.</a:t>
            </a:r>
          </a:p>
          <a:p>
            <a:pPr lvl="1"/>
            <a:r>
              <a:rPr lang="en-US" dirty="0" smtClean="0"/>
              <a:t>Imagine </a:t>
            </a:r>
            <a:r>
              <a:rPr lang="en-US" dirty="0"/>
              <a:t>a perfectly balanced project comprising seven teams each with seven team </a:t>
            </a:r>
            <a:r>
              <a:rPr lang="en-US" dirty="0" smtClean="0"/>
              <a:t>members.</a:t>
            </a:r>
          </a:p>
          <a:p>
            <a:pPr lvl="2"/>
            <a:r>
              <a:rPr lang="en-US" dirty="0" smtClean="0"/>
              <a:t>Each </a:t>
            </a:r>
            <a:r>
              <a:rPr lang="en-US" dirty="0"/>
              <a:t>of the seven teams would conduct (simultaneously or sequentially) its own daily Scrum </a:t>
            </a:r>
            <a:r>
              <a:rPr lang="en-US" dirty="0" smtClean="0"/>
              <a:t>meeting.</a:t>
            </a:r>
          </a:p>
          <a:p>
            <a:pPr lvl="2"/>
            <a:r>
              <a:rPr lang="en-US" dirty="0" smtClean="0"/>
              <a:t>Each </a:t>
            </a:r>
            <a:r>
              <a:rPr lang="en-US" dirty="0"/>
              <a:t>team would then designate one person to also attend a Scrum of Scrums </a:t>
            </a:r>
            <a:r>
              <a:rPr lang="en-US" dirty="0" smtClean="0"/>
              <a:t>meeting.</a:t>
            </a:r>
          </a:p>
          <a:p>
            <a:pPr lvl="2"/>
            <a:r>
              <a:rPr lang="en-US" dirty="0" smtClean="0"/>
              <a:t>The </a:t>
            </a:r>
            <a:r>
              <a:rPr lang="en-US" dirty="0"/>
              <a:t>decision of who to send should belong to the </a:t>
            </a:r>
            <a:r>
              <a:rPr lang="en-US" dirty="0" smtClean="0"/>
              <a:t>team.</a:t>
            </a:r>
          </a:p>
          <a:p>
            <a:pPr lvl="2"/>
            <a:r>
              <a:rPr lang="en-US" dirty="0" smtClean="0"/>
              <a:t>Usually </a:t>
            </a:r>
            <a:r>
              <a:rPr lang="en-US" dirty="0"/>
              <a:t>the person chosen should be a technical contributor on the </a:t>
            </a:r>
            <a:r>
              <a:rPr lang="en-US" dirty="0" smtClean="0"/>
              <a:t>team -</a:t>
            </a:r>
          </a:p>
          <a:p>
            <a:pPr lvl="3"/>
            <a:r>
              <a:rPr lang="en-US" dirty="0" smtClean="0"/>
              <a:t>a programmer			Tester</a:t>
            </a:r>
          </a:p>
          <a:p>
            <a:pPr lvl="3"/>
            <a:r>
              <a:rPr lang="en-US" dirty="0" smtClean="0"/>
              <a:t>database administrator		designer</a:t>
            </a:r>
            <a:r>
              <a:rPr lang="en-US" dirty="0"/>
              <a:t>, and so </a:t>
            </a:r>
            <a:r>
              <a:rPr lang="en-US" dirty="0" smtClean="0"/>
              <a:t>on</a:t>
            </a:r>
          </a:p>
          <a:p>
            <a:pPr marL="685800" lvl="3" indent="0">
              <a:buNone/>
            </a:pPr>
            <a:r>
              <a:rPr lang="en-US" dirty="0" smtClean="0"/>
              <a:t>rather </a:t>
            </a:r>
            <a:r>
              <a:rPr lang="en-US" dirty="0"/>
              <a:t>than a product owner or Scrum </a:t>
            </a:r>
            <a:r>
              <a:rPr lang="en-US" dirty="0" smtClean="0"/>
              <a:t>master.</a:t>
            </a:r>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181</a:t>
            </a:fld>
            <a:endParaRPr lang="en-US" dirty="0"/>
          </a:p>
        </p:txBody>
      </p:sp>
    </p:spTree>
    <p:extLst>
      <p:ext uri="{BB962C8B-B14F-4D97-AF65-F5344CB8AC3E}">
        <p14:creationId xmlns:p14="http://schemas.microsoft.com/office/powerpoint/2010/main" val="5017211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Scaling Scrum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smtClean="0"/>
              <a:t>By </a:t>
            </a:r>
            <a:r>
              <a:rPr lang="en-US" dirty="0"/>
              <a:t>using this technique, you can </a:t>
            </a:r>
            <a:r>
              <a:rPr lang="en-US" dirty="0">
                <a:solidFill>
                  <a:srgbClr val="FF0000"/>
                </a:solidFill>
              </a:rPr>
              <a:t>scale Scrum infinitely</a:t>
            </a:r>
            <a:r>
              <a:rPr lang="en-US" dirty="0"/>
              <a:t>, at least in </a:t>
            </a:r>
            <a:r>
              <a:rPr lang="en-US" dirty="0" smtClean="0"/>
              <a:t>theory.</a:t>
            </a:r>
          </a:p>
          <a:p>
            <a:pPr lvl="1"/>
            <a:r>
              <a:rPr lang="en-US" dirty="0" smtClean="0"/>
              <a:t>But </a:t>
            </a:r>
            <a:r>
              <a:rPr lang="en-US" dirty="0"/>
              <a:t>there are other ways to scale Scrum and agile as </a:t>
            </a:r>
            <a:r>
              <a:rPr lang="en-US" dirty="0" smtClean="0"/>
              <a:t>well.</a:t>
            </a:r>
          </a:p>
          <a:p>
            <a:pPr lvl="1"/>
            <a:r>
              <a:rPr lang="en-US" dirty="0" smtClean="0"/>
              <a:t>We </a:t>
            </a:r>
            <a:r>
              <a:rPr lang="en-US" dirty="0"/>
              <a:t>will take a look at two of them here: </a:t>
            </a:r>
          </a:p>
          <a:p>
            <a:pPr lvl="2"/>
            <a:r>
              <a:rPr lang="en-US" dirty="0" smtClean="0"/>
              <a:t>Scaled </a:t>
            </a:r>
            <a:r>
              <a:rPr lang="en-US" dirty="0"/>
              <a:t>Agile Framework (</a:t>
            </a:r>
            <a:r>
              <a:rPr lang="en-US" dirty="0" smtClean="0">
                <a:solidFill>
                  <a:srgbClr val="FF0000"/>
                </a:solidFill>
              </a:rPr>
              <a:t>SAFe</a:t>
            </a:r>
            <a:r>
              <a:rPr lang="en-US" dirty="0" smtClean="0"/>
              <a:t>)</a:t>
            </a:r>
          </a:p>
          <a:p>
            <a:pPr lvl="2"/>
            <a:r>
              <a:rPr lang="en-US" dirty="0" smtClean="0"/>
              <a:t>Scaled </a:t>
            </a:r>
            <a:r>
              <a:rPr lang="en-US" dirty="0"/>
              <a:t>Professional Scrum (</a:t>
            </a:r>
            <a:r>
              <a:rPr lang="en-US" dirty="0">
                <a:solidFill>
                  <a:srgbClr val="FF0000"/>
                </a:solidFill>
              </a:rPr>
              <a:t>SPS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182</a:t>
            </a:fld>
            <a:endParaRPr lang="en-US" dirty="0"/>
          </a:p>
        </p:txBody>
      </p:sp>
    </p:spTree>
    <p:extLst>
      <p:ext uri="{BB962C8B-B14F-4D97-AF65-F5344CB8AC3E}">
        <p14:creationId xmlns:p14="http://schemas.microsoft.com/office/powerpoint/2010/main" val="413749395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SAFe</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183</a:t>
            </a:fld>
            <a:endParaRPr lang="en-US" dirty="0"/>
          </a:p>
        </p:txBody>
      </p:sp>
    </p:spTree>
    <p:extLst>
      <p:ext uri="{BB962C8B-B14F-4D97-AF65-F5344CB8AC3E}">
        <p14:creationId xmlns:p14="http://schemas.microsoft.com/office/powerpoint/2010/main" val="96700705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Scaled Professional Scrum (SPS)</a:t>
            </a: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184</a:t>
            </a:fld>
            <a:endParaRPr lang="en-US" dirty="0"/>
          </a:p>
        </p:txBody>
      </p:sp>
    </p:spTree>
    <p:extLst>
      <p:ext uri="{BB962C8B-B14F-4D97-AF65-F5344CB8AC3E}">
        <p14:creationId xmlns:p14="http://schemas.microsoft.com/office/powerpoint/2010/main" val="269693392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Agile Maps to ALM</a:t>
            </a:r>
          </a:p>
        </p:txBody>
      </p:sp>
      <p:sp>
        <p:nvSpPr>
          <p:cNvPr id="3" name="Content Placeholder 2"/>
          <p:cNvSpPr>
            <a:spLocks noGrp="1"/>
          </p:cNvSpPr>
          <p:nvPr>
            <p:ph idx="1"/>
          </p:nvPr>
        </p:nvSpPr>
        <p:spPr/>
        <p:txBody>
          <a:bodyPr/>
          <a:lstStyle/>
          <a:p>
            <a:r>
              <a:rPr lang="en-US" dirty="0"/>
              <a:t>According to </a:t>
            </a:r>
            <a:r>
              <a:rPr lang="en-US" dirty="0">
                <a:solidFill>
                  <a:srgbClr val="FF0000"/>
                </a:solidFill>
              </a:rPr>
              <a:t>Forrester</a:t>
            </a:r>
            <a:r>
              <a:rPr lang="en-US" dirty="0"/>
              <a:t>, agile adoption has brought about significant support for </a:t>
            </a:r>
            <a:r>
              <a:rPr lang="en-US" dirty="0">
                <a:solidFill>
                  <a:srgbClr val="FF0000"/>
                </a:solidFill>
              </a:rPr>
              <a:t>ALM </a:t>
            </a:r>
            <a:r>
              <a:rPr lang="en-US" dirty="0" smtClean="0">
                <a:solidFill>
                  <a:srgbClr val="FF0000"/>
                </a:solidFill>
              </a:rPr>
              <a:t>practices</a:t>
            </a:r>
            <a:r>
              <a:rPr lang="en-US" dirty="0" smtClean="0"/>
              <a:t>.</a:t>
            </a:r>
          </a:p>
          <a:p>
            <a:pPr lvl="1"/>
            <a:r>
              <a:rPr lang="en-US" dirty="0" smtClean="0"/>
              <a:t>The </a:t>
            </a:r>
            <a:r>
              <a:rPr lang="en-US" dirty="0"/>
              <a:t>agile way of working using frequent inspection and adaption coupled with increased delivery cadence has made teams more disciplined in their way of </a:t>
            </a:r>
            <a:r>
              <a:rPr lang="en-US" dirty="0" smtClean="0"/>
              <a:t>working.</a:t>
            </a:r>
          </a:p>
          <a:p>
            <a:pPr lvl="1"/>
            <a:r>
              <a:rPr lang="en-US" dirty="0" smtClean="0"/>
              <a:t>When </a:t>
            </a:r>
            <a:r>
              <a:rPr lang="en-US" dirty="0"/>
              <a:t>agile was introduced, many people thought the opposite would be true; but reality has proved them </a:t>
            </a:r>
            <a:r>
              <a:rPr lang="en-US" dirty="0" smtClean="0"/>
              <a:t>wrong.</a:t>
            </a:r>
          </a:p>
          <a:p>
            <a:pPr lvl="1"/>
            <a:r>
              <a:rPr lang="en-US" dirty="0" smtClean="0"/>
              <a:t>What </a:t>
            </a:r>
            <a:r>
              <a:rPr lang="en-US" dirty="0"/>
              <a:t>parts of agile map to the ALM process? Let’s look at what Forrester says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185</a:t>
            </a:fld>
            <a:endParaRPr lang="en-US" dirty="0"/>
          </a:p>
        </p:txBody>
      </p:sp>
    </p:spTree>
    <p:extLst>
      <p:ext uri="{BB962C8B-B14F-4D97-AF65-F5344CB8AC3E}">
        <p14:creationId xmlns:p14="http://schemas.microsoft.com/office/powerpoint/2010/main" val="145483324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Agile Captures Task-Based </a:t>
            </a:r>
            <a:r>
              <a:rPr lang="en-US" dirty="0" smtClean="0"/>
              <a:t>Work</a:t>
            </a:r>
            <a:endParaRPr lang="en-US" dirty="0"/>
          </a:p>
        </p:txBody>
      </p:sp>
      <p:sp>
        <p:nvSpPr>
          <p:cNvPr id="7" name="Content Placeholder 6"/>
          <p:cNvSpPr>
            <a:spLocks noGrp="1"/>
          </p:cNvSpPr>
          <p:nvPr>
            <p:ph idx="1"/>
          </p:nvPr>
        </p:nvSpPr>
        <p:spPr/>
        <p:txBody>
          <a:bodyPr/>
          <a:lstStyle/>
          <a:p>
            <a:r>
              <a:rPr lang="en-US" dirty="0"/>
              <a:t>Daily stand-up meetings allow team members to report progress against their </a:t>
            </a:r>
            <a:r>
              <a:rPr lang="en-US" dirty="0" smtClean="0"/>
              <a:t>tasks.</a:t>
            </a:r>
          </a:p>
          <a:p>
            <a:pPr lvl="1"/>
            <a:r>
              <a:rPr lang="en-US" dirty="0" smtClean="0"/>
              <a:t>As </a:t>
            </a:r>
            <a:r>
              <a:rPr lang="en-US" dirty="0"/>
              <a:t>you’ve seen in this chapter, the </a:t>
            </a:r>
            <a:r>
              <a:rPr lang="en-US" dirty="0">
                <a:solidFill>
                  <a:srgbClr val="FF0000"/>
                </a:solidFill>
              </a:rPr>
              <a:t>PBIs</a:t>
            </a:r>
            <a:r>
              <a:rPr lang="en-US" dirty="0"/>
              <a:t> are broken down into </a:t>
            </a:r>
            <a:r>
              <a:rPr lang="en-US" dirty="0">
                <a:solidFill>
                  <a:srgbClr val="FF0000"/>
                </a:solidFill>
              </a:rPr>
              <a:t>tasks</a:t>
            </a:r>
            <a:r>
              <a:rPr lang="en-US" dirty="0"/>
              <a:t> during sprint planning, and each task is reported on, aggregating the results to the original </a:t>
            </a:r>
            <a:r>
              <a:rPr lang="en-US" dirty="0" smtClean="0"/>
              <a:t>PBI.</a:t>
            </a:r>
          </a:p>
          <a:p>
            <a:pPr lvl="1"/>
            <a:r>
              <a:rPr lang="en-US" dirty="0" smtClean="0"/>
              <a:t>Using </a:t>
            </a:r>
            <a:r>
              <a:rPr lang="en-US" dirty="0">
                <a:solidFill>
                  <a:srgbClr val="FF0000"/>
                </a:solidFill>
              </a:rPr>
              <a:t>digital toolin</a:t>
            </a:r>
            <a:r>
              <a:rPr lang="en-US" dirty="0"/>
              <a:t>g for this—such as Mylyn from Tasktop and TFS from Microsoft—allows you to capture effort, time, and other metadata, which can provide valuable insight into the real progress of your software development</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186</a:t>
            </a:fld>
            <a:endParaRPr lang="en-US" dirty="0"/>
          </a:p>
        </p:txBody>
      </p:sp>
    </p:spTree>
    <p:extLst>
      <p:ext uri="{BB962C8B-B14F-4D97-AF65-F5344CB8AC3E}">
        <p14:creationId xmlns:p14="http://schemas.microsoft.com/office/powerpoint/2010/main" val="340143654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Increased Frequency of </a:t>
            </a:r>
            <a:r>
              <a:rPr lang="en-US" dirty="0" smtClean="0"/>
              <a:t>Inspection</a:t>
            </a:r>
            <a:endParaRPr lang="en-US" dirty="0"/>
          </a:p>
        </p:txBody>
      </p:sp>
      <p:sp>
        <p:nvSpPr>
          <p:cNvPr id="3" name="Content Placeholder 2"/>
          <p:cNvSpPr>
            <a:spLocks noGrp="1"/>
          </p:cNvSpPr>
          <p:nvPr>
            <p:ph idx="1"/>
          </p:nvPr>
        </p:nvSpPr>
        <p:spPr/>
        <p:txBody>
          <a:bodyPr/>
          <a:lstStyle/>
          <a:p>
            <a:r>
              <a:rPr lang="en-US" dirty="0"/>
              <a:t>The iterative approach to development improves the frequency of </a:t>
            </a:r>
            <a:r>
              <a:rPr lang="en-US" dirty="0" smtClean="0"/>
              <a:t>inspection.</a:t>
            </a:r>
          </a:p>
          <a:p>
            <a:pPr lvl="1"/>
            <a:r>
              <a:rPr lang="en-US" dirty="0" smtClean="0"/>
              <a:t>During </a:t>
            </a:r>
            <a:r>
              <a:rPr lang="en-US" dirty="0"/>
              <a:t>each sprint, you have project inspection at each daily </a:t>
            </a:r>
            <a:r>
              <a:rPr lang="en-US" dirty="0" smtClean="0"/>
              <a:t>stand-up.</a:t>
            </a:r>
          </a:p>
          <a:p>
            <a:pPr lvl="1"/>
            <a:r>
              <a:rPr lang="en-US" dirty="0" smtClean="0"/>
              <a:t>At </a:t>
            </a:r>
            <a:r>
              <a:rPr lang="en-US" dirty="0"/>
              <a:t>the end of a sprint, during the sprint retrospective, you define what you’ve done well and what needs to be </a:t>
            </a:r>
            <a:r>
              <a:rPr lang="en-US" dirty="0" smtClean="0"/>
              <a:t>improved.</a:t>
            </a:r>
          </a:p>
          <a:p>
            <a:pPr lvl="1"/>
            <a:r>
              <a:rPr lang="en-US" dirty="0" smtClean="0"/>
              <a:t>This </a:t>
            </a:r>
            <a:r>
              <a:rPr lang="en-US" dirty="0"/>
              <a:t>improves the feedback loop and, together with better visibility for reporting and traceability, has far-reaching implications for ALM</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187</a:t>
            </a:fld>
            <a:endParaRPr lang="en-US" dirty="0"/>
          </a:p>
        </p:txBody>
      </p:sp>
    </p:spTree>
    <p:extLst>
      <p:ext uri="{BB962C8B-B14F-4D97-AF65-F5344CB8AC3E}">
        <p14:creationId xmlns:p14="http://schemas.microsoft.com/office/powerpoint/2010/main" val="118673994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Many Tools Collect Much </a:t>
            </a:r>
            <a:r>
              <a:rPr lang="en-US" dirty="0" smtClean="0"/>
              <a:t>Information</a:t>
            </a:r>
            <a:endParaRPr lang="en-US" dirty="0"/>
          </a:p>
        </p:txBody>
      </p:sp>
      <p:sp>
        <p:nvSpPr>
          <p:cNvPr id="3" name="Content Placeholder 2"/>
          <p:cNvSpPr>
            <a:spLocks noGrp="1"/>
          </p:cNvSpPr>
          <p:nvPr>
            <p:ph idx="1"/>
          </p:nvPr>
        </p:nvSpPr>
        <p:spPr/>
        <p:txBody>
          <a:bodyPr/>
          <a:lstStyle/>
          <a:p>
            <a:r>
              <a:rPr lang="en-US" dirty="0"/>
              <a:t>Many agile teams use tools that help them collect build and integration information in their </a:t>
            </a:r>
            <a:r>
              <a:rPr lang="en-US" dirty="0">
                <a:solidFill>
                  <a:srgbClr val="FF0000"/>
                </a:solidFill>
              </a:rPr>
              <a:t>continuous integration </a:t>
            </a:r>
            <a:r>
              <a:rPr lang="en-US" dirty="0" smtClean="0">
                <a:solidFill>
                  <a:srgbClr val="FF0000"/>
                </a:solidFill>
              </a:rPr>
              <a:t>flow</a:t>
            </a:r>
            <a:r>
              <a:rPr lang="en-US" dirty="0" smtClean="0"/>
              <a:t>.</a:t>
            </a:r>
          </a:p>
          <a:p>
            <a:pPr lvl="1"/>
            <a:r>
              <a:rPr lang="en-US" dirty="0" smtClean="0"/>
              <a:t>This </a:t>
            </a:r>
            <a:r>
              <a:rPr lang="en-US" dirty="0"/>
              <a:t>improves visibility into the build process as well as traceability, because the tools often allow the team to see which requirements, work items, and tests each build included</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188</a:t>
            </a:fld>
            <a:endParaRPr lang="en-US" dirty="0"/>
          </a:p>
        </p:txBody>
      </p:sp>
    </p:spTree>
    <p:extLst>
      <p:ext uri="{BB962C8B-B14F-4D97-AF65-F5344CB8AC3E}">
        <p14:creationId xmlns:p14="http://schemas.microsoft.com/office/powerpoint/2010/main" val="212634250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NOTE</a:t>
            </a:r>
            <a:endParaRPr lang="en-US" dirty="0"/>
          </a:p>
        </p:txBody>
      </p:sp>
      <p:sp>
        <p:nvSpPr>
          <p:cNvPr id="7" name="Content Placeholder 6"/>
          <p:cNvSpPr>
            <a:spLocks noGrp="1"/>
          </p:cNvSpPr>
          <p:nvPr>
            <p:ph idx="1"/>
          </p:nvPr>
        </p:nvSpPr>
        <p:spPr/>
        <p:txBody>
          <a:bodyPr/>
          <a:lstStyle/>
          <a:p>
            <a:r>
              <a:rPr lang="en-US" dirty="0"/>
              <a:t>“Continuous Integration is a software development practice where members of a team integrate their work frequently, usually each person integrates at least daily, leading to multiple integrations per </a:t>
            </a:r>
            <a:r>
              <a:rPr lang="en-US" dirty="0" smtClean="0"/>
              <a:t>day.</a:t>
            </a:r>
          </a:p>
          <a:p>
            <a:pPr lvl="1"/>
            <a:r>
              <a:rPr lang="en-US" dirty="0" smtClean="0"/>
              <a:t>Each </a:t>
            </a:r>
            <a:r>
              <a:rPr lang="en-US" dirty="0"/>
              <a:t>integration is </a:t>
            </a:r>
            <a:r>
              <a:rPr lang="en-US" dirty="0">
                <a:solidFill>
                  <a:srgbClr val="FF0000"/>
                </a:solidFill>
              </a:rPr>
              <a:t>verified</a:t>
            </a:r>
            <a:r>
              <a:rPr lang="en-US" dirty="0"/>
              <a:t> by an </a:t>
            </a:r>
            <a:r>
              <a:rPr lang="en-US" dirty="0">
                <a:solidFill>
                  <a:srgbClr val="FF0000"/>
                </a:solidFill>
              </a:rPr>
              <a:t>automated build</a:t>
            </a:r>
            <a:r>
              <a:rPr lang="en-US" dirty="0"/>
              <a:t> (including test) to detect integration errors as quickly as </a:t>
            </a:r>
            <a:r>
              <a:rPr lang="en-US" dirty="0" smtClean="0"/>
              <a:t>possible.</a:t>
            </a:r>
          </a:p>
          <a:p>
            <a:pPr lvl="1"/>
            <a:r>
              <a:rPr lang="en-US" dirty="0" smtClean="0"/>
              <a:t>Many </a:t>
            </a:r>
            <a:r>
              <a:rPr lang="en-US" dirty="0"/>
              <a:t>teams find that this approach leads to significantly reduced integration problems and allows a team to develop cohesive software more rapidly.” —Martin </a:t>
            </a:r>
            <a:r>
              <a:rPr lang="en-US" dirty="0" smtClean="0"/>
              <a:t>Fowler</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189</a:t>
            </a:fld>
            <a:endParaRPr lang="en-US" dirty="0"/>
          </a:p>
        </p:txBody>
      </p:sp>
    </p:spTree>
    <p:extLst>
      <p:ext uri="{BB962C8B-B14F-4D97-AF65-F5344CB8AC3E}">
        <p14:creationId xmlns:p14="http://schemas.microsoft.com/office/powerpoint/2010/main" val="3147471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The SDLC View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normAutofit/>
          </a:bodyPr>
          <a:lstStyle/>
          <a:p>
            <a:pPr marL="457200">
              <a:buFont typeface="Wingdings" panose="05000000000000000000" pitchFamily="2" charset="2"/>
              <a:buChar char="§"/>
            </a:pPr>
            <a:r>
              <a:rPr lang="en-US" dirty="0"/>
              <a:t>When that is done, the </a:t>
            </a:r>
            <a:r>
              <a:rPr lang="en-US" dirty="0">
                <a:solidFill>
                  <a:srgbClr val="FF0000"/>
                </a:solidFill>
              </a:rPr>
              <a:t>architect</a:t>
            </a:r>
            <a:r>
              <a:rPr lang="en-US" dirty="0"/>
              <a:t> begins looking at how to realize the new system, and the </a:t>
            </a:r>
            <a:r>
              <a:rPr lang="en-US" dirty="0">
                <a:solidFill>
                  <a:srgbClr val="FF0000"/>
                </a:solidFill>
              </a:rPr>
              <a:t>initial design</a:t>
            </a:r>
            <a:r>
              <a:rPr lang="en-US" dirty="0"/>
              <a:t> is chosen.</a:t>
            </a:r>
          </a:p>
          <a:p>
            <a:pPr marL="687388" indent="-225425">
              <a:buFont typeface="Wingdings" panose="05000000000000000000" pitchFamily="2" charset="2"/>
              <a:buChar char="ü"/>
            </a:pPr>
            <a:r>
              <a:rPr lang="en-US" sz="2000" dirty="0" smtClean="0"/>
              <a:t>The </a:t>
            </a:r>
            <a:r>
              <a:rPr lang="en-US" sz="2000" dirty="0"/>
              <a:t>initial design is evaluated and updated based on what happens during the project and how requirements change throughout the </a:t>
            </a:r>
            <a:r>
              <a:rPr lang="en-US" sz="2000" dirty="0" smtClean="0"/>
              <a:t>project.</a:t>
            </a:r>
          </a:p>
          <a:p>
            <a:pPr marL="457200">
              <a:buFont typeface="Wingdings" panose="05000000000000000000" pitchFamily="2" charset="2"/>
              <a:buChar char="§"/>
            </a:pPr>
            <a:r>
              <a:rPr lang="en-US" sz="2000" dirty="0" smtClean="0">
                <a:solidFill>
                  <a:srgbClr val="FF0000"/>
                </a:solidFill>
              </a:rPr>
              <a:t>Development</a:t>
            </a:r>
            <a:r>
              <a:rPr lang="en-US" sz="2000" dirty="0" smtClean="0"/>
              <a:t> </a:t>
            </a:r>
            <a:r>
              <a:rPr lang="en-US" sz="2000" dirty="0"/>
              <a:t>beings, including work performed by developers, user interface (UI) designers, and DBAs (and anyone else not mentioned here but important for the project</a:t>
            </a:r>
            <a:r>
              <a:rPr lang="en-US" sz="2000" dirty="0" smtClean="0"/>
              <a:t>).</a:t>
            </a:r>
          </a:p>
          <a:p>
            <a:pPr marL="457200">
              <a:buFont typeface="Wingdings" panose="05000000000000000000" pitchFamily="2" charset="2"/>
              <a:buChar char="§"/>
            </a:pPr>
            <a:r>
              <a:rPr lang="en-US" sz="2000" dirty="0" smtClean="0">
                <a:solidFill>
                  <a:srgbClr val="FF0000"/>
                </a:solidFill>
              </a:rPr>
              <a:t>Testing</a:t>
            </a:r>
            <a:r>
              <a:rPr lang="en-US" sz="2000" dirty="0" smtClean="0"/>
              <a:t> </a:t>
            </a:r>
            <a:r>
              <a:rPr lang="en-US" sz="2000" dirty="0"/>
              <a:t>is, at least for us, something done all along the way—from requirements specification to delivered code—so it doesn’t get a separate box in </a:t>
            </a:r>
            <a:r>
              <a:rPr lang="en-US" sz="2000" dirty="0">
                <a:solidFill>
                  <a:srgbClr val="FF0000"/>
                </a:solidFill>
              </a:rPr>
              <a:t>Figure </a:t>
            </a:r>
            <a:r>
              <a:rPr lang="en-US" sz="2000" dirty="0" smtClean="0">
                <a:solidFill>
                  <a:srgbClr val="FF0000"/>
                </a:solidFill>
              </a:rPr>
              <a:t>1-3</a:t>
            </a:r>
            <a:r>
              <a:rPr lang="en-US" sz="2000" dirty="0" smtClean="0"/>
              <a:t>.</a:t>
            </a:r>
          </a:p>
          <a:p>
            <a:pPr marL="687388" indent="-225425">
              <a:buFont typeface="Wingdings" panose="05000000000000000000" pitchFamily="2" charset="2"/>
              <a:buChar char="ü"/>
            </a:pPr>
            <a:r>
              <a:rPr lang="en-US" sz="2000" dirty="0" smtClean="0"/>
              <a:t>We </a:t>
            </a:r>
            <a:r>
              <a:rPr lang="en-US" sz="2000" dirty="0"/>
              <a:t>include </a:t>
            </a:r>
            <a:r>
              <a:rPr lang="en-US" sz="2000" dirty="0">
                <a:solidFill>
                  <a:srgbClr val="FF0000"/>
                </a:solidFill>
              </a:rPr>
              <a:t>acceptance testing</a:t>
            </a:r>
            <a:r>
              <a:rPr lang="en-US" sz="2000" dirty="0"/>
              <a:t> by end users or stakeholders in the Development </a:t>
            </a:r>
            <a:r>
              <a:rPr lang="en-US" sz="2000" dirty="0" smtClean="0"/>
              <a:t>box.</a:t>
            </a:r>
          </a:p>
          <a:p>
            <a:pPr marL="457200">
              <a:buFont typeface="Wingdings" panose="05000000000000000000" pitchFamily="2" charset="2"/>
              <a:buChar char="§"/>
            </a:pPr>
            <a:r>
              <a:rPr lang="en-US" sz="2000" dirty="0" smtClean="0"/>
              <a:t>After </a:t>
            </a:r>
            <a:r>
              <a:rPr lang="en-US" sz="2000" dirty="0"/>
              <a:t>the system has gone through acceptance testing, it’s </a:t>
            </a:r>
            <a:r>
              <a:rPr lang="en-US" sz="2000" dirty="0">
                <a:solidFill>
                  <a:srgbClr val="FF0000"/>
                </a:solidFill>
              </a:rPr>
              <a:t>delivered</a:t>
            </a:r>
            <a:r>
              <a:rPr lang="en-US" sz="2000" dirty="0"/>
              <a:t> to </a:t>
            </a:r>
            <a:r>
              <a:rPr lang="en-US" sz="2000" dirty="0">
                <a:solidFill>
                  <a:srgbClr val="FF0000"/>
                </a:solidFill>
              </a:rPr>
              <a:t>operations</a:t>
            </a:r>
            <a:r>
              <a:rPr lang="en-US" sz="2000" dirty="0"/>
              <a:t> for use in the organization. </a:t>
            </a:r>
            <a:endParaRPr lang="en-US" sz="2000" dirty="0" smtClean="0"/>
          </a:p>
          <a:p>
            <a:pPr marL="457200">
              <a:buFont typeface="Wingdings" panose="05000000000000000000" pitchFamily="2" charset="2"/>
              <a:buChar char="§"/>
            </a:pPr>
            <a:r>
              <a:rPr lang="en-US" sz="2000" dirty="0" smtClean="0"/>
              <a:t>Of </a:t>
            </a:r>
            <a:r>
              <a:rPr lang="en-US" sz="2000" dirty="0"/>
              <a:t>course, the process doesn’t end </a:t>
            </a:r>
            <a:r>
              <a:rPr lang="en-US" sz="2000" dirty="0" smtClean="0"/>
              <a:t>here.</a:t>
            </a:r>
          </a:p>
          <a:p>
            <a:pPr marL="687388" indent="-225425">
              <a:buFont typeface="Wingdings" panose="05000000000000000000" pitchFamily="2" charset="2"/>
              <a:buChar char="ü"/>
            </a:pPr>
            <a:r>
              <a:rPr lang="en-US" sz="2000" dirty="0" smtClean="0"/>
              <a:t>This </a:t>
            </a:r>
            <a:r>
              <a:rPr lang="en-US" sz="2000" dirty="0"/>
              <a:t>cycle is generally repeated over and over as new versions are rolled out and bug fixes are implemented. </a:t>
            </a:r>
            <a:endParaRPr lang="en-US" sz="2000" dirty="0" smtClean="0"/>
          </a:p>
        </p:txBody>
      </p:sp>
      <p:sp>
        <p:nvSpPr>
          <p:cNvPr id="3" name="Date Placeholder 2"/>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062D6987-FB6D-4DB8-81B8-AD0F35E3BB5F}" type="slidenum">
              <a:rPr lang="en-US" smtClean="0"/>
              <a:t>19</a:t>
            </a:fld>
            <a:endParaRPr lang="en-US"/>
          </a:p>
        </p:txBody>
      </p:sp>
    </p:spTree>
    <p:extLst>
      <p:ext uri="{BB962C8B-B14F-4D97-AF65-F5344CB8AC3E}">
        <p14:creationId xmlns:p14="http://schemas.microsoft.com/office/powerpoint/2010/main" val="290348653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Test Artifacts Are </a:t>
            </a:r>
            <a:r>
              <a:rPr lang="en-US" dirty="0" smtClean="0"/>
              <a:t>Important</a:t>
            </a:r>
            <a:endParaRPr lang="en-US" dirty="0"/>
          </a:p>
        </p:txBody>
      </p:sp>
      <p:sp>
        <p:nvSpPr>
          <p:cNvPr id="3" name="Content Placeholder 2"/>
          <p:cNvSpPr>
            <a:spLocks noGrp="1"/>
          </p:cNvSpPr>
          <p:nvPr>
            <p:ph idx="1"/>
          </p:nvPr>
        </p:nvSpPr>
        <p:spPr/>
        <p:txBody>
          <a:bodyPr/>
          <a:lstStyle/>
          <a:p>
            <a:r>
              <a:rPr lang="en-US" dirty="0"/>
              <a:t>Agile teams often use </a:t>
            </a:r>
            <a:r>
              <a:rPr lang="en-US" dirty="0">
                <a:solidFill>
                  <a:srgbClr val="FF0000"/>
                </a:solidFill>
              </a:rPr>
              <a:t>test-driven development</a:t>
            </a:r>
            <a:r>
              <a:rPr lang="en-US" dirty="0"/>
              <a:t> and increase the importance of </a:t>
            </a:r>
            <a:r>
              <a:rPr lang="en-US" dirty="0">
                <a:solidFill>
                  <a:srgbClr val="FF0000"/>
                </a:solidFill>
              </a:rPr>
              <a:t>test </a:t>
            </a:r>
            <a:r>
              <a:rPr lang="en-US" dirty="0" smtClean="0">
                <a:solidFill>
                  <a:srgbClr val="FF0000"/>
                </a:solidFill>
              </a:rPr>
              <a:t>artifacts.</a:t>
            </a:r>
          </a:p>
          <a:p>
            <a:pPr lvl="1"/>
            <a:r>
              <a:rPr lang="en-US" dirty="0" smtClean="0"/>
              <a:t>Business </a:t>
            </a:r>
            <a:r>
              <a:rPr lang="en-US" dirty="0"/>
              <a:t>analysts and </a:t>
            </a:r>
            <a:r>
              <a:rPr lang="en-US" dirty="0">
                <a:solidFill>
                  <a:srgbClr val="FF0000"/>
                </a:solidFill>
              </a:rPr>
              <a:t>quality assurance</a:t>
            </a:r>
            <a:r>
              <a:rPr lang="en-US" dirty="0"/>
              <a:t> practices are converging, which is something that agile methods </a:t>
            </a:r>
            <a:r>
              <a:rPr lang="en-US" dirty="0" smtClean="0"/>
              <a:t>encourage.</a:t>
            </a:r>
          </a:p>
          <a:p>
            <a:pPr lvl="1"/>
            <a:r>
              <a:rPr lang="en-US" dirty="0" smtClean="0"/>
              <a:t>Agile’s </a:t>
            </a:r>
            <a:r>
              <a:rPr lang="en-US" dirty="0"/>
              <a:t>emphasis on the definition of done and frequent inspection increases the desire to link work items with test plans and </a:t>
            </a:r>
            <a:r>
              <a:rPr lang="en-US" dirty="0" smtClean="0"/>
              <a:t>cases.</a:t>
            </a:r>
          </a:p>
          <a:p>
            <a:pPr lvl="1"/>
            <a:r>
              <a:rPr lang="en-US" dirty="0" smtClean="0"/>
              <a:t>The </a:t>
            </a:r>
            <a:r>
              <a:rPr lang="en-US" dirty="0"/>
              <a:t>result is that agile teams create </a:t>
            </a:r>
            <a:r>
              <a:rPr lang="en-US" dirty="0">
                <a:solidFill>
                  <a:srgbClr val="FF0000"/>
                </a:solidFill>
              </a:rPr>
              <a:t>simpler requirements</a:t>
            </a:r>
            <a:r>
              <a:rPr lang="en-US" dirty="0"/>
              <a:t> but see higher integration with test assets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190</a:t>
            </a:fld>
            <a:endParaRPr lang="en-US" dirty="0"/>
          </a:p>
        </p:txBody>
      </p:sp>
    </p:spTree>
    <p:extLst>
      <p:ext uri="{BB962C8B-B14F-4D97-AF65-F5344CB8AC3E}">
        <p14:creationId xmlns:p14="http://schemas.microsoft.com/office/powerpoint/2010/main" val="162926126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Agile Teams Plan </a:t>
            </a:r>
            <a:r>
              <a:rPr lang="en-US" dirty="0" smtClean="0"/>
              <a:t>Frequently</a:t>
            </a:r>
            <a:endParaRPr lang="en-US" dirty="0"/>
          </a:p>
        </p:txBody>
      </p:sp>
      <p:sp>
        <p:nvSpPr>
          <p:cNvPr id="3" name="Content Placeholder 2"/>
          <p:cNvSpPr>
            <a:spLocks noGrp="1"/>
          </p:cNvSpPr>
          <p:nvPr>
            <p:ph idx="1"/>
          </p:nvPr>
        </p:nvSpPr>
        <p:spPr/>
        <p:txBody>
          <a:bodyPr/>
          <a:lstStyle/>
          <a:p>
            <a:r>
              <a:rPr lang="en-US" dirty="0"/>
              <a:t>Agile teams </a:t>
            </a:r>
            <a:r>
              <a:rPr lang="en-US" dirty="0">
                <a:solidFill>
                  <a:srgbClr val="FF0000"/>
                </a:solidFill>
              </a:rPr>
              <a:t>plan</a:t>
            </a:r>
            <a:r>
              <a:rPr lang="en-US" dirty="0"/>
              <a:t> more </a:t>
            </a:r>
            <a:r>
              <a:rPr lang="en-US" dirty="0">
                <a:solidFill>
                  <a:srgbClr val="FF0000"/>
                </a:solidFill>
              </a:rPr>
              <a:t>frequently</a:t>
            </a:r>
            <a:r>
              <a:rPr lang="en-US" dirty="0"/>
              <a:t> than traditional </a:t>
            </a:r>
            <a:r>
              <a:rPr lang="en-US" dirty="0" smtClean="0"/>
              <a:t>teams.</a:t>
            </a:r>
          </a:p>
          <a:p>
            <a:pPr lvl="1"/>
            <a:r>
              <a:rPr lang="en-US" dirty="0" smtClean="0"/>
              <a:t>Planning </a:t>
            </a:r>
            <a:r>
              <a:rPr lang="en-US" dirty="0"/>
              <a:t>takes </a:t>
            </a:r>
            <a:r>
              <a:rPr lang="en-US" dirty="0" smtClean="0"/>
              <a:t>place</a:t>
            </a:r>
          </a:p>
          <a:p>
            <a:pPr lvl="2"/>
            <a:r>
              <a:rPr lang="en-US" dirty="0" smtClean="0"/>
              <a:t>when </a:t>
            </a:r>
            <a:r>
              <a:rPr lang="en-US" dirty="0"/>
              <a:t>creating work </a:t>
            </a:r>
            <a:r>
              <a:rPr lang="en-US" dirty="0" smtClean="0"/>
              <a:t>items</a:t>
            </a:r>
          </a:p>
          <a:p>
            <a:pPr lvl="2"/>
            <a:r>
              <a:rPr lang="en-US" dirty="0" smtClean="0"/>
              <a:t>during </a:t>
            </a:r>
            <a:r>
              <a:rPr lang="en-US" dirty="0"/>
              <a:t>sprint </a:t>
            </a:r>
            <a:r>
              <a:rPr lang="en-US" dirty="0" smtClean="0"/>
              <a:t>planning</a:t>
            </a:r>
          </a:p>
          <a:p>
            <a:pPr lvl="2"/>
            <a:r>
              <a:rPr lang="en-US" dirty="0" smtClean="0"/>
              <a:t>during </a:t>
            </a:r>
            <a:r>
              <a:rPr lang="en-US" dirty="0"/>
              <a:t>daily </a:t>
            </a:r>
            <a:r>
              <a:rPr lang="en-US" dirty="0" smtClean="0"/>
              <a:t>stand-ups</a:t>
            </a:r>
          </a:p>
          <a:p>
            <a:pPr lvl="2"/>
            <a:r>
              <a:rPr lang="en-US" dirty="0" smtClean="0"/>
              <a:t>during </a:t>
            </a:r>
            <a:r>
              <a:rPr lang="en-US" dirty="0"/>
              <a:t>backlog </a:t>
            </a:r>
            <a:r>
              <a:rPr lang="en-US" dirty="0" smtClean="0"/>
              <a:t>grooming </a:t>
            </a:r>
            <a:r>
              <a:rPr lang="en-US" dirty="0"/>
              <a:t>and so </a:t>
            </a:r>
            <a:r>
              <a:rPr lang="en-US" dirty="0" smtClean="0"/>
              <a:t>on</a:t>
            </a:r>
          </a:p>
          <a:p>
            <a:pPr lvl="1"/>
            <a:r>
              <a:rPr lang="en-US" dirty="0" smtClean="0"/>
              <a:t>As </a:t>
            </a:r>
            <a:r>
              <a:rPr lang="en-US" dirty="0"/>
              <a:t>a result, agile teams have more information about their projects, such as estimates, actual results, and </a:t>
            </a:r>
            <a:r>
              <a:rPr lang="en-US" dirty="0" smtClean="0"/>
              <a:t>predictions.</a:t>
            </a:r>
          </a:p>
          <a:p>
            <a:pPr lvl="1"/>
            <a:r>
              <a:rPr lang="en-US" dirty="0" smtClean="0"/>
              <a:t>This </a:t>
            </a:r>
            <a:r>
              <a:rPr lang="en-US" dirty="0"/>
              <a:t>enables ALM to move center stage, because planning activities are an important management component of an ALM application</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191</a:t>
            </a:fld>
            <a:endParaRPr lang="en-US" dirty="0"/>
          </a:p>
        </p:txBody>
      </p:sp>
    </p:spTree>
    <p:extLst>
      <p:ext uri="{BB962C8B-B14F-4D97-AF65-F5344CB8AC3E}">
        <p14:creationId xmlns:p14="http://schemas.microsoft.com/office/powerpoint/2010/main" val="4725448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Work Items and Process Templates</a:t>
            </a:r>
          </a:p>
        </p:txBody>
      </p:sp>
      <p:sp>
        <p:nvSpPr>
          <p:cNvPr id="4" name="Date Placeholder 3"/>
          <p:cNvSpPr>
            <a:spLocks noGrp="1"/>
          </p:cNvSpPr>
          <p:nvPr>
            <p:ph type="dt" sz="half" idx="2"/>
          </p:nvPr>
        </p:nvSpPr>
        <p:spPr/>
        <p:txBody>
          <a:bodyPr/>
          <a:lstStyle/>
          <a:p>
            <a:r>
              <a:rPr lang="en-US" smtClean="0"/>
              <a:t>26 Apr 2018</a:t>
            </a:r>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192</a:t>
            </a:fld>
            <a:endParaRPr lang="en-US"/>
          </a:p>
        </p:txBody>
      </p:sp>
      <p:sp>
        <p:nvSpPr>
          <p:cNvPr id="9" name="Text Placeholder 8"/>
          <p:cNvSpPr>
            <a:spLocks noGrp="1"/>
          </p:cNvSpPr>
          <p:nvPr>
            <p:ph type="body" sz="quarter" idx="16"/>
          </p:nvPr>
        </p:nvSpPr>
        <p:spPr/>
        <p:txBody>
          <a:bodyPr/>
          <a:lstStyle/>
          <a:p>
            <a:r>
              <a:rPr lang="en-US" dirty="0" smtClean="0"/>
              <a:t>4</a:t>
            </a:r>
            <a:endParaRPr lang="en-US" dirty="0"/>
          </a:p>
        </p:txBody>
      </p:sp>
      <p:pic>
        <p:nvPicPr>
          <p:cNvPr id="3" name="Picture 2"/>
          <p:cNvPicPr>
            <a:picLocks noChangeAspect="1"/>
          </p:cNvPicPr>
          <p:nvPr/>
        </p:nvPicPr>
        <p:blipFill>
          <a:blip r:embed="rId2"/>
          <a:stretch>
            <a:fillRect/>
          </a:stretch>
        </p:blipFill>
        <p:spPr>
          <a:xfrm>
            <a:off x="8467725" y="5336171"/>
            <a:ext cx="3390900" cy="1171575"/>
          </a:xfrm>
          <a:prstGeom prst="rect">
            <a:avLst/>
          </a:prstGeom>
          <a:ln>
            <a:solidFill>
              <a:schemeClr val="accent1"/>
            </a:solidFill>
          </a:ln>
        </p:spPr>
      </p:pic>
    </p:spTree>
    <p:extLst>
      <p:ext uri="{BB962C8B-B14F-4D97-AF65-F5344CB8AC3E}">
        <p14:creationId xmlns:p14="http://schemas.microsoft.com/office/powerpoint/2010/main" val="3902575571"/>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Customizing the Process Template in TFS</a:t>
            </a:r>
          </a:p>
        </p:txBody>
      </p:sp>
      <p:sp>
        <p:nvSpPr>
          <p:cNvPr id="4" name="Date Placeholder 3"/>
          <p:cNvSpPr>
            <a:spLocks noGrp="1"/>
          </p:cNvSpPr>
          <p:nvPr>
            <p:ph type="dt" sz="half" idx="2"/>
          </p:nvPr>
        </p:nvSpPr>
        <p:spPr/>
        <p:txBody>
          <a:bodyPr/>
          <a:lstStyle/>
          <a:p>
            <a:r>
              <a:rPr lang="en-US" smtClean="0"/>
              <a:t>26 Apr 2018</a:t>
            </a:r>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193</a:t>
            </a:fld>
            <a:endParaRPr lang="en-US"/>
          </a:p>
        </p:txBody>
      </p:sp>
      <p:sp>
        <p:nvSpPr>
          <p:cNvPr id="9" name="Text Placeholder 8"/>
          <p:cNvSpPr>
            <a:spLocks noGrp="1"/>
          </p:cNvSpPr>
          <p:nvPr>
            <p:ph type="body" sz="quarter" idx="16"/>
          </p:nvPr>
        </p:nvSpPr>
        <p:spPr/>
        <p:txBody>
          <a:bodyPr/>
          <a:lstStyle/>
          <a:p>
            <a:r>
              <a:rPr lang="en-US" dirty="0" smtClean="0"/>
              <a:t>5</a:t>
            </a:r>
            <a:endParaRPr lang="en-US" dirty="0"/>
          </a:p>
        </p:txBody>
      </p:sp>
      <p:pic>
        <p:nvPicPr>
          <p:cNvPr id="3" name="Picture 2"/>
          <p:cNvPicPr>
            <a:picLocks noChangeAspect="1"/>
          </p:cNvPicPr>
          <p:nvPr/>
        </p:nvPicPr>
        <p:blipFill>
          <a:blip r:embed="rId2"/>
          <a:stretch>
            <a:fillRect/>
          </a:stretch>
        </p:blipFill>
        <p:spPr>
          <a:xfrm>
            <a:off x="8096250" y="5898146"/>
            <a:ext cx="3762375" cy="609600"/>
          </a:xfrm>
          <a:prstGeom prst="rect">
            <a:avLst/>
          </a:prstGeom>
          <a:ln>
            <a:solidFill>
              <a:schemeClr val="accent1"/>
            </a:solidFill>
          </a:ln>
        </p:spPr>
      </p:pic>
    </p:spTree>
    <p:extLst>
      <p:ext uri="{BB962C8B-B14F-4D97-AF65-F5344CB8AC3E}">
        <p14:creationId xmlns:p14="http://schemas.microsoft.com/office/powerpoint/2010/main" val="1518365050"/>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Agile Practices in TFS</a:t>
            </a:r>
          </a:p>
        </p:txBody>
      </p:sp>
      <p:sp>
        <p:nvSpPr>
          <p:cNvPr id="4" name="Date Placeholder 3"/>
          <p:cNvSpPr>
            <a:spLocks noGrp="1"/>
          </p:cNvSpPr>
          <p:nvPr>
            <p:ph type="dt" sz="half" idx="2"/>
          </p:nvPr>
        </p:nvSpPr>
        <p:spPr/>
        <p:txBody>
          <a:bodyPr/>
          <a:lstStyle/>
          <a:p>
            <a:r>
              <a:rPr lang="en-US" smtClean="0"/>
              <a:t>26 Apr 2018</a:t>
            </a:r>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194</a:t>
            </a:fld>
            <a:endParaRPr lang="en-US"/>
          </a:p>
        </p:txBody>
      </p:sp>
      <p:sp>
        <p:nvSpPr>
          <p:cNvPr id="9" name="Text Placeholder 8"/>
          <p:cNvSpPr>
            <a:spLocks noGrp="1"/>
          </p:cNvSpPr>
          <p:nvPr>
            <p:ph type="body" sz="quarter" idx="16"/>
          </p:nvPr>
        </p:nvSpPr>
        <p:spPr/>
        <p:txBody>
          <a:bodyPr/>
          <a:lstStyle/>
          <a:p>
            <a:r>
              <a:rPr lang="en-US" dirty="0" smtClean="0"/>
              <a:t>6</a:t>
            </a:r>
            <a:endParaRPr lang="en-US" dirty="0"/>
          </a:p>
        </p:txBody>
      </p:sp>
      <p:pic>
        <p:nvPicPr>
          <p:cNvPr id="3" name="Picture 2"/>
          <p:cNvPicPr>
            <a:picLocks noChangeAspect="1"/>
          </p:cNvPicPr>
          <p:nvPr/>
        </p:nvPicPr>
        <p:blipFill>
          <a:blip r:embed="rId2"/>
          <a:stretch>
            <a:fillRect/>
          </a:stretch>
        </p:blipFill>
        <p:spPr>
          <a:xfrm>
            <a:off x="9258300" y="3240671"/>
            <a:ext cx="2600325" cy="3267075"/>
          </a:xfrm>
          <a:prstGeom prst="rect">
            <a:avLst/>
          </a:prstGeom>
          <a:ln>
            <a:solidFill>
              <a:schemeClr val="accent1"/>
            </a:solidFill>
          </a:ln>
        </p:spPr>
      </p:pic>
    </p:spTree>
    <p:extLst>
      <p:ext uri="{BB962C8B-B14F-4D97-AF65-F5344CB8AC3E}">
        <p14:creationId xmlns:p14="http://schemas.microsoft.com/office/powerpoint/2010/main" val="2640726979"/>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Metrics in Agile Projects</a:t>
            </a:r>
          </a:p>
        </p:txBody>
      </p:sp>
      <p:sp>
        <p:nvSpPr>
          <p:cNvPr id="4" name="Date Placeholder 3"/>
          <p:cNvSpPr>
            <a:spLocks noGrp="1"/>
          </p:cNvSpPr>
          <p:nvPr>
            <p:ph type="dt" sz="half" idx="2"/>
          </p:nvPr>
        </p:nvSpPr>
        <p:spPr/>
        <p:txBody>
          <a:bodyPr/>
          <a:lstStyle/>
          <a:p>
            <a:r>
              <a:rPr lang="en-US" smtClean="0"/>
              <a:t>26 Apr 2018</a:t>
            </a:r>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195</a:t>
            </a:fld>
            <a:endParaRPr lang="en-US"/>
          </a:p>
        </p:txBody>
      </p:sp>
      <p:sp>
        <p:nvSpPr>
          <p:cNvPr id="9" name="Text Placeholder 8"/>
          <p:cNvSpPr>
            <a:spLocks noGrp="1"/>
          </p:cNvSpPr>
          <p:nvPr>
            <p:ph type="body" sz="quarter" idx="16"/>
          </p:nvPr>
        </p:nvSpPr>
        <p:spPr/>
        <p:txBody>
          <a:bodyPr/>
          <a:lstStyle/>
          <a:p>
            <a:r>
              <a:rPr lang="en-US" dirty="0" smtClean="0"/>
              <a:t>7</a:t>
            </a:r>
            <a:endParaRPr lang="en-US" dirty="0"/>
          </a:p>
        </p:txBody>
      </p:sp>
      <p:pic>
        <p:nvPicPr>
          <p:cNvPr id="3" name="Picture 2"/>
          <p:cNvPicPr>
            <a:picLocks noChangeAspect="1"/>
          </p:cNvPicPr>
          <p:nvPr/>
        </p:nvPicPr>
        <p:blipFill>
          <a:blip r:embed="rId2"/>
          <a:stretch>
            <a:fillRect/>
          </a:stretch>
        </p:blipFill>
        <p:spPr>
          <a:xfrm>
            <a:off x="8410575" y="4421771"/>
            <a:ext cx="3448050" cy="2085975"/>
          </a:xfrm>
          <a:prstGeom prst="rect">
            <a:avLst/>
          </a:prstGeom>
          <a:ln>
            <a:solidFill>
              <a:schemeClr val="accent1"/>
            </a:solidFill>
          </a:ln>
        </p:spPr>
      </p:pic>
    </p:spTree>
    <p:extLst>
      <p:ext uri="{BB962C8B-B14F-4D97-AF65-F5344CB8AC3E}">
        <p14:creationId xmlns:p14="http://schemas.microsoft.com/office/powerpoint/2010/main" val="1609340243"/>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Agile Project Management in TFS</a:t>
            </a:r>
          </a:p>
        </p:txBody>
      </p:sp>
      <p:sp>
        <p:nvSpPr>
          <p:cNvPr id="4" name="Date Placeholder 3"/>
          <p:cNvSpPr>
            <a:spLocks noGrp="1"/>
          </p:cNvSpPr>
          <p:nvPr>
            <p:ph type="dt" sz="half" idx="2"/>
          </p:nvPr>
        </p:nvSpPr>
        <p:spPr/>
        <p:txBody>
          <a:bodyPr/>
          <a:lstStyle/>
          <a:p>
            <a:r>
              <a:rPr lang="en-US" smtClean="0"/>
              <a:t>26 Apr 2018</a:t>
            </a:r>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196</a:t>
            </a:fld>
            <a:endParaRPr lang="en-US"/>
          </a:p>
        </p:txBody>
      </p:sp>
      <p:sp>
        <p:nvSpPr>
          <p:cNvPr id="9" name="Text Placeholder 8"/>
          <p:cNvSpPr>
            <a:spLocks noGrp="1"/>
          </p:cNvSpPr>
          <p:nvPr>
            <p:ph type="body" sz="quarter" idx="16"/>
          </p:nvPr>
        </p:nvSpPr>
        <p:spPr/>
        <p:txBody>
          <a:bodyPr/>
          <a:lstStyle/>
          <a:p>
            <a:r>
              <a:rPr lang="en-US" dirty="0" smtClean="0"/>
              <a:t>8</a:t>
            </a:r>
            <a:endParaRPr lang="en-US" dirty="0"/>
          </a:p>
        </p:txBody>
      </p:sp>
      <p:pic>
        <p:nvPicPr>
          <p:cNvPr id="3" name="Picture 2"/>
          <p:cNvPicPr>
            <a:picLocks noChangeAspect="1"/>
          </p:cNvPicPr>
          <p:nvPr/>
        </p:nvPicPr>
        <p:blipFill>
          <a:blip r:embed="rId2"/>
          <a:stretch>
            <a:fillRect/>
          </a:stretch>
        </p:blipFill>
        <p:spPr>
          <a:xfrm>
            <a:off x="8145210" y="3162169"/>
            <a:ext cx="3713415" cy="3345577"/>
          </a:xfrm>
          <a:prstGeom prst="rect">
            <a:avLst/>
          </a:prstGeom>
          <a:ln>
            <a:solidFill>
              <a:schemeClr val="accent1"/>
            </a:solidFill>
          </a:ln>
        </p:spPr>
      </p:pic>
    </p:spTree>
    <p:extLst>
      <p:ext uri="{BB962C8B-B14F-4D97-AF65-F5344CB8AC3E}">
        <p14:creationId xmlns:p14="http://schemas.microsoft.com/office/powerpoint/2010/main" val="3756217629"/>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26 Apr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197</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215210636"/>
              </p:ext>
            </p:extLst>
          </p:nvPr>
        </p:nvGraphicFramePr>
        <p:xfrm>
          <a:off x="1188133" y="2332802"/>
          <a:ext cx="3052983" cy="2225040"/>
        </p:xfrm>
        <a:graphic>
          <a:graphicData uri="http://schemas.openxmlformats.org/drawingml/2006/table">
            <a:tbl>
              <a:tblPr bandRow="1">
                <a:tableStyleId>{69012ECD-51FC-41F1-AA8D-1B2483CD663E}</a:tableStyleId>
              </a:tblPr>
              <a:tblGrid>
                <a:gridCol w="3052983">
                  <a:extLst>
                    <a:ext uri="{9D8B030D-6E8A-4147-A177-3AD203B41FA5}">
                      <a16:colId xmlns:a16="http://schemas.microsoft.com/office/drawing/2014/main" val="4199222970"/>
                    </a:ext>
                  </a:extLst>
                </a:gridCol>
              </a:tblGrid>
              <a:tr h="370840">
                <a:tc>
                  <a:txBody>
                    <a:bodyPr/>
                    <a:lstStyle/>
                    <a:p>
                      <a:endParaRPr lang="en-US" dirty="0">
                        <a:latin typeface="Gill Sans MT" panose="020B0502020104020203" pitchFamily="34" charset="0"/>
                      </a:endParaRPr>
                    </a:p>
                  </a:txBody>
                  <a:tcPr/>
                </a:tc>
                <a:extLst>
                  <a:ext uri="{0D108BD9-81ED-4DB2-BD59-A6C34878D82A}">
                    <a16:rowId xmlns:a16="http://schemas.microsoft.com/office/drawing/2014/main" val="1817161940"/>
                  </a:ext>
                </a:extLst>
              </a:tr>
              <a:tr h="370840">
                <a:tc>
                  <a:txBody>
                    <a:bodyPr/>
                    <a:lstStyle/>
                    <a:p>
                      <a:endParaRPr lang="en-US" dirty="0">
                        <a:latin typeface="Gill Sans MT" panose="020B0502020104020203" pitchFamily="34" charset="0"/>
                      </a:endParaRPr>
                    </a:p>
                  </a:txBody>
                  <a:tcPr/>
                </a:tc>
                <a:extLst>
                  <a:ext uri="{0D108BD9-81ED-4DB2-BD59-A6C34878D82A}">
                    <a16:rowId xmlns:a16="http://schemas.microsoft.com/office/drawing/2014/main" val="19406522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Gill Sans MT" panose="020B0502020104020203" pitchFamily="34" charset="0"/>
                      </a:endParaRPr>
                    </a:p>
                  </a:txBody>
                  <a:tcPr/>
                </a:tc>
                <a:extLst>
                  <a:ext uri="{0D108BD9-81ED-4DB2-BD59-A6C34878D82A}">
                    <a16:rowId xmlns:a16="http://schemas.microsoft.com/office/drawing/2014/main" val="4211391720"/>
                  </a:ext>
                </a:extLst>
              </a:tr>
              <a:tr h="370840">
                <a:tc>
                  <a:txBody>
                    <a:bodyPr/>
                    <a:lstStyle/>
                    <a:p>
                      <a:endParaRPr lang="en-US" dirty="0">
                        <a:latin typeface="Gill Sans MT" panose="020B0502020104020203" pitchFamily="34" charset="0"/>
                      </a:endParaRPr>
                    </a:p>
                  </a:txBody>
                  <a:tcPr/>
                </a:tc>
                <a:extLst>
                  <a:ext uri="{0D108BD9-81ED-4DB2-BD59-A6C34878D82A}">
                    <a16:rowId xmlns:a16="http://schemas.microsoft.com/office/drawing/2014/main" val="214961073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Gill Sans MT" panose="020B0502020104020203" pitchFamily="34" charset="0"/>
                      </a:endParaRPr>
                    </a:p>
                  </a:txBody>
                  <a:tcPr/>
                </a:tc>
                <a:extLst>
                  <a:ext uri="{0D108BD9-81ED-4DB2-BD59-A6C34878D82A}">
                    <a16:rowId xmlns:a16="http://schemas.microsoft.com/office/drawing/2014/main" val="4857890"/>
                  </a:ext>
                </a:extLst>
              </a:tr>
              <a:tr h="370840">
                <a:tc>
                  <a:txBody>
                    <a:bodyPr/>
                    <a:lstStyle/>
                    <a:p>
                      <a:endParaRPr lang="en-US" dirty="0">
                        <a:latin typeface="Gill Sans MT" panose="020B0502020104020203" pitchFamily="34" charset="0"/>
                      </a:endParaRPr>
                    </a:p>
                  </a:txBody>
                  <a:tcPr/>
                </a:tc>
                <a:extLst>
                  <a:ext uri="{0D108BD9-81ED-4DB2-BD59-A6C34878D82A}">
                    <a16:rowId xmlns:a16="http://schemas.microsoft.com/office/drawing/2014/main" val="1379807457"/>
                  </a:ext>
                </a:extLst>
              </a:tr>
            </a:tbl>
          </a:graphicData>
        </a:graphic>
      </p:graphicFrame>
    </p:spTree>
    <p:extLst>
      <p:ext uri="{BB962C8B-B14F-4D97-AF65-F5344CB8AC3E}">
        <p14:creationId xmlns:p14="http://schemas.microsoft.com/office/powerpoint/2010/main" val="24093387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Agile with TFS</a:t>
            </a:r>
          </a:p>
        </p:txBody>
      </p:sp>
      <p:sp>
        <p:nvSpPr>
          <p:cNvPr id="3" name="Text Placeholder 2"/>
          <p:cNvSpPr>
            <a:spLocks noGrp="1"/>
          </p:cNvSpPr>
          <p:nvPr>
            <p:ph type="body" sz="quarter" idx="14"/>
          </p:nvPr>
        </p:nvSpPr>
        <p:spPr>
          <a:xfrm>
            <a:off x="2762250" y="2556686"/>
            <a:ext cx="6632007" cy="365760"/>
          </a:xfrm>
        </p:spPr>
        <p:txBody>
          <a:bodyPr/>
          <a:lstStyle/>
          <a:p>
            <a:r>
              <a:rPr lang="en-US" dirty="0">
                <a:latin typeface="Gill Sans MT" panose="020B0502020104020203" pitchFamily="34" charset="0"/>
              </a:rPr>
              <a:t>Agile Project Management 2016 using Team Foundation Server</a:t>
            </a:r>
          </a:p>
        </p:txBody>
      </p:sp>
      <p:sp>
        <p:nvSpPr>
          <p:cNvPr id="4" name="Text Placeholder 3"/>
          <p:cNvSpPr>
            <a:spLocks noGrp="1"/>
          </p:cNvSpPr>
          <p:nvPr>
            <p:ph type="body" sz="quarter" idx="15"/>
          </p:nvPr>
        </p:nvSpPr>
        <p:spPr>
          <a:xfrm>
            <a:off x="2762250" y="2925811"/>
            <a:ext cx="6632007" cy="365760"/>
          </a:xfrm>
        </p:spPr>
        <p:txBody>
          <a:bodyPr/>
          <a:lstStyle/>
          <a:p>
            <a:endParaRPr lang="en-US" dirty="0">
              <a:latin typeface="Gill Sans MT" panose="020B0502020104020203" pitchFamily="34" charset="0"/>
            </a:endParaRPr>
          </a:p>
        </p:txBody>
      </p:sp>
      <p:sp>
        <p:nvSpPr>
          <p:cNvPr id="5" name="Date Placeholder 4"/>
          <p:cNvSpPr>
            <a:spLocks noGrp="1"/>
          </p:cNvSpPr>
          <p:nvPr>
            <p:ph type="dt" sz="half" idx="2"/>
          </p:nvPr>
        </p:nvSpPr>
        <p:spPr/>
        <p:txBody>
          <a:bodyPr/>
          <a:lstStyle/>
          <a:p>
            <a:r>
              <a:rPr lang="en-US" smtClean="0"/>
              <a:t>26 Apr 2018</a:t>
            </a:r>
            <a:endParaRPr lang="en-US" dirty="0"/>
          </a:p>
        </p:txBody>
      </p:sp>
      <p:sp>
        <p:nvSpPr>
          <p:cNvPr id="7" name="Slide Number Placeholder 6"/>
          <p:cNvSpPr>
            <a:spLocks noGrp="1"/>
          </p:cNvSpPr>
          <p:nvPr>
            <p:ph type="sldNum" sz="quarter" idx="4"/>
          </p:nvPr>
        </p:nvSpPr>
        <p:spPr/>
        <p:txBody>
          <a:bodyPr/>
          <a:lstStyle/>
          <a:p>
            <a:fld id="{F1012999-1CD9-4014-B1C6-70315F8BBED0}" type="slidenum">
              <a:rPr lang="en-US" smtClean="0"/>
              <a:pPr/>
              <a:t>2</a:t>
            </a:fld>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3208793148"/>
              </p:ext>
            </p:extLst>
          </p:nvPr>
        </p:nvGraphicFramePr>
        <p:xfrm>
          <a:off x="10785021" y="1104900"/>
          <a:ext cx="1292952" cy="2711052"/>
        </p:xfrm>
        <a:graphic>
          <a:graphicData uri="http://schemas.openxmlformats.org/drawingml/2006/table">
            <a:tbl>
              <a:tblPr firstRow="1">
                <a:tableStyleId>{5C22544A-7EE6-4342-B048-85BDC9FD1C3A}</a:tableStyleId>
              </a:tblPr>
              <a:tblGrid>
                <a:gridCol w="448065">
                  <a:extLst>
                    <a:ext uri="{9D8B030D-6E8A-4147-A177-3AD203B41FA5}">
                      <a16:colId xmlns:a16="http://schemas.microsoft.com/office/drawing/2014/main" val="1331477486"/>
                    </a:ext>
                  </a:extLst>
                </a:gridCol>
                <a:gridCol w="844887">
                  <a:extLst>
                    <a:ext uri="{9D8B030D-6E8A-4147-A177-3AD203B41FA5}">
                      <a16:colId xmlns:a16="http://schemas.microsoft.com/office/drawing/2014/main" val="508486208"/>
                    </a:ext>
                  </a:extLst>
                </a:gridCol>
              </a:tblGrid>
              <a:tr h="301228">
                <a:tc>
                  <a:txBody>
                    <a:bodyPr/>
                    <a:lstStyle/>
                    <a:p>
                      <a:r>
                        <a:rPr lang="en-US" sz="1200" dirty="0" smtClean="0">
                          <a:latin typeface="Gill Sans MT" panose="020B0502020104020203" pitchFamily="34" charset="0"/>
                        </a:rPr>
                        <a:t>Ch</a:t>
                      </a:r>
                      <a:endParaRPr lang="en-US" sz="1200" dirty="0">
                        <a:latin typeface="Gill Sans MT" panose="020B0502020104020203" pitchFamily="34" charset="0"/>
                      </a:endParaRPr>
                    </a:p>
                  </a:txBody>
                  <a:tcPr/>
                </a:tc>
                <a:tc>
                  <a:txBody>
                    <a:bodyPr/>
                    <a:lstStyle/>
                    <a:p>
                      <a:r>
                        <a:rPr lang="en-US" sz="1200" dirty="0" smtClean="0">
                          <a:latin typeface="Gill Sans MT" panose="020B0502020104020203" pitchFamily="34" charset="0"/>
                        </a:rPr>
                        <a:t>Date</a:t>
                      </a:r>
                      <a:endParaRPr lang="en-US" sz="1200" dirty="0">
                        <a:latin typeface="Gill Sans MT" panose="020B0502020104020203" pitchFamily="34" charset="0"/>
                      </a:endParaRPr>
                    </a:p>
                  </a:txBody>
                  <a:tcPr/>
                </a:tc>
                <a:extLst>
                  <a:ext uri="{0D108BD9-81ED-4DB2-BD59-A6C34878D82A}">
                    <a16:rowId xmlns:a16="http://schemas.microsoft.com/office/drawing/2014/main" val="1061832011"/>
                  </a:ext>
                </a:extLst>
              </a:tr>
              <a:tr h="301228">
                <a:tc>
                  <a:txBody>
                    <a:bodyPr/>
                    <a:lstStyle/>
                    <a:p>
                      <a:r>
                        <a:rPr lang="en-US" sz="1200" dirty="0" smtClean="0">
                          <a:latin typeface="Gill Sans MT" panose="020B0502020104020203" pitchFamily="34" charset="0"/>
                        </a:rPr>
                        <a:t>1</a:t>
                      </a:r>
                      <a:endParaRPr lang="en-US" sz="1200" dirty="0">
                        <a:latin typeface="Gill Sans MT" panose="020B0502020104020203" pitchFamily="34" charset="0"/>
                      </a:endParaRPr>
                    </a:p>
                  </a:txBody>
                  <a:tcPr/>
                </a:tc>
                <a:tc>
                  <a:txBody>
                    <a:bodyPr/>
                    <a:lstStyle/>
                    <a:p>
                      <a:r>
                        <a:rPr lang="en-US" sz="1200" dirty="0" smtClean="0">
                          <a:latin typeface="Gill Sans MT" panose="020B0502020104020203" pitchFamily="34" charset="0"/>
                        </a:rPr>
                        <a:t>29 Apr 18</a:t>
                      </a:r>
                      <a:endParaRPr lang="en-US" sz="1200" dirty="0">
                        <a:latin typeface="Gill Sans MT" panose="020B0502020104020203" pitchFamily="34" charset="0"/>
                      </a:endParaRPr>
                    </a:p>
                  </a:txBody>
                  <a:tcPr/>
                </a:tc>
                <a:extLst>
                  <a:ext uri="{0D108BD9-81ED-4DB2-BD59-A6C34878D82A}">
                    <a16:rowId xmlns:a16="http://schemas.microsoft.com/office/drawing/2014/main" val="3915895731"/>
                  </a:ext>
                </a:extLst>
              </a:tr>
              <a:tr h="301228">
                <a:tc>
                  <a:txBody>
                    <a:bodyPr/>
                    <a:lstStyle/>
                    <a:p>
                      <a:r>
                        <a:rPr lang="en-US" sz="1200" dirty="0" smtClean="0">
                          <a:latin typeface="Gill Sans MT" panose="020B0502020104020203" pitchFamily="34" charset="0"/>
                        </a:rPr>
                        <a:t>2</a:t>
                      </a:r>
                      <a:endParaRPr lang="en-US" sz="1200" dirty="0">
                        <a:latin typeface="Gill Sans MT" panose="020B0502020104020203" pitchFamily="34" charset="0"/>
                      </a:endParaRPr>
                    </a:p>
                  </a:txBody>
                  <a:tcPr/>
                </a:tc>
                <a:tc>
                  <a:txBody>
                    <a:bodyPr/>
                    <a:lstStyle/>
                    <a:p>
                      <a:r>
                        <a:rPr lang="en-US" sz="1200" dirty="0" smtClean="0">
                          <a:latin typeface="Gill Sans MT" panose="020B0502020104020203" pitchFamily="34" charset="0"/>
                        </a:rPr>
                        <a:t>01 May 18</a:t>
                      </a:r>
                      <a:endParaRPr lang="en-US" sz="1200" dirty="0">
                        <a:latin typeface="Gill Sans MT" panose="020B0502020104020203" pitchFamily="34" charset="0"/>
                      </a:endParaRPr>
                    </a:p>
                  </a:txBody>
                  <a:tcPr/>
                </a:tc>
                <a:extLst>
                  <a:ext uri="{0D108BD9-81ED-4DB2-BD59-A6C34878D82A}">
                    <a16:rowId xmlns:a16="http://schemas.microsoft.com/office/drawing/2014/main" val="1126986426"/>
                  </a:ext>
                </a:extLst>
              </a:tr>
              <a:tr h="301228">
                <a:tc>
                  <a:txBody>
                    <a:bodyPr/>
                    <a:lstStyle/>
                    <a:p>
                      <a:r>
                        <a:rPr lang="en-US" sz="1200" dirty="0" smtClean="0">
                          <a:latin typeface="Gill Sans MT" panose="020B0502020104020203" pitchFamily="34" charset="0"/>
                        </a:rPr>
                        <a:t>3</a:t>
                      </a: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3283472548"/>
                  </a:ext>
                </a:extLst>
              </a:tr>
              <a:tr h="301228">
                <a:tc>
                  <a:txBody>
                    <a:bodyPr/>
                    <a:lstStyle/>
                    <a:p>
                      <a:r>
                        <a:rPr lang="en-US" sz="1200" dirty="0" smtClean="0">
                          <a:latin typeface="Gill Sans MT" panose="020B0502020104020203" pitchFamily="34" charset="0"/>
                        </a:rPr>
                        <a:t>4</a:t>
                      </a: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1703458135"/>
                  </a:ext>
                </a:extLst>
              </a:tr>
              <a:tr h="301228">
                <a:tc>
                  <a:txBody>
                    <a:bodyPr/>
                    <a:lstStyle/>
                    <a:p>
                      <a:r>
                        <a:rPr lang="en-US" sz="1200" dirty="0" smtClean="0">
                          <a:latin typeface="Gill Sans MT" panose="020B0502020104020203" pitchFamily="34" charset="0"/>
                        </a:rPr>
                        <a:t>5</a:t>
                      </a:r>
                      <a:endParaRPr lang="en-US" sz="1200" dirty="0">
                        <a:latin typeface="Gill Sans MT" panose="020B0502020104020203" pitchFamily="34" charset="0"/>
                      </a:endParaRP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733363448"/>
                  </a:ext>
                </a:extLst>
              </a:tr>
              <a:tr h="301228">
                <a:tc>
                  <a:txBody>
                    <a:bodyPr/>
                    <a:lstStyle/>
                    <a:p>
                      <a:r>
                        <a:rPr lang="en-US" sz="1200" dirty="0" smtClean="0">
                          <a:latin typeface="Gill Sans MT" panose="020B0502020104020203" pitchFamily="34" charset="0"/>
                        </a:rPr>
                        <a:t>6</a:t>
                      </a:r>
                      <a:endParaRPr lang="en-US" sz="1200" dirty="0">
                        <a:latin typeface="Gill Sans MT" panose="020B0502020104020203" pitchFamily="34" charset="0"/>
                      </a:endParaRP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274355365"/>
                  </a:ext>
                </a:extLst>
              </a:tr>
              <a:tr h="301228">
                <a:tc>
                  <a:txBody>
                    <a:bodyPr/>
                    <a:lstStyle/>
                    <a:p>
                      <a:r>
                        <a:rPr lang="en-US" sz="1200" dirty="0" smtClean="0">
                          <a:latin typeface="Gill Sans MT" panose="020B0502020104020203" pitchFamily="34" charset="0"/>
                        </a:rPr>
                        <a:t>7</a:t>
                      </a:r>
                      <a:endParaRPr lang="en-US" sz="1200" dirty="0">
                        <a:latin typeface="Gill Sans MT" panose="020B0502020104020203" pitchFamily="34" charset="0"/>
                      </a:endParaRP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3587235144"/>
                  </a:ext>
                </a:extLst>
              </a:tr>
              <a:tr h="301228">
                <a:tc>
                  <a:txBody>
                    <a:bodyPr/>
                    <a:lstStyle/>
                    <a:p>
                      <a:r>
                        <a:rPr lang="en-US" sz="1200" dirty="0" smtClean="0">
                          <a:latin typeface="Gill Sans MT" panose="020B0502020104020203" pitchFamily="34" charset="0"/>
                        </a:rPr>
                        <a:t>8</a:t>
                      </a:r>
                      <a:endParaRPr lang="en-US" sz="1200" dirty="0">
                        <a:latin typeface="Gill Sans MT" panose="020B0502020104020203" pitchFamily="34" charset="0"/>
                      </a:endParaRP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656554897"/>
                  </a:ext>
                </a:extLst>
              </a:tr>
            </a:tbl>
          </a:graphicData>
        </a:graphic>
      </p:graphicFrame>
    </p:spTree>
    <p:extLst>
      <p:ext uri="{BB962C8B-B14F-4D97-AF65-F5344CB8AC3E}">
        <p14:creationId xmlns:p14="http://schemas.microsoft.com/office/powerpoint/2010/main" val="18383206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1-3</a:t>
            </a:r>
            <a:endParaRPr lang="en-US" dirty="0"/>
          </a:p>
        </p:txBody>
      </p:sp>
      <p:sp>
        <p:nvSpPr>
          <p:cNvPr id="3" name="Date Placeholder 2"/>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20</a:t>
            </a:fld>
            <a:endParaRPr lang="en-US"/>
          </a:p>
        </p:txBody>
      </p:sp>
      <p:pic>
        <p:nvPicPr>
          <p:cNvPr id="4" name="Picture 3"/>
          <p:cNvPicPr>
            <a:picLocks noChangeAspect="1"/>
          </p:cNvPicPr>
          <p:nvPr/>
        </p:nvPicPr>
        <p:blipFill>
          <a:blip r:embed="rId2"/>
          <a:stretch>
            <a:fillRect/>
          </a:stretch>
        </p:blipFill>
        <p:spPr>
          <a:xfrm>
            <a:off x="152400" y="1268362"/>
            <a:ext cx="8801100" cy="1886991"/>
          </a:xfrm>
          <a:prstGeom prst="rect">
            <a:avLst/>
          </a:prstGeom>
          <a:ln>
            <a:solidFill>
              <a:schemeClr val="accent1"/>
            </a:solidFill>
          </a:ln>
        </p:spPr>
      </p:pic>
    </p:spTree>
    <p:extLst>
      <p:ext uri="{BB962C8B-B14F-4D97-AF65-F5344CB8AC3E}">
        <p14:creationId xmlns:p14="http://schemas.microsoft.com/office/powerpoint/2010/main" val="23329800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ALM</a:t>
            </a:r>
            <a:endParaRPr lang="en-US" dirty="0">
              <a:solidFill>
                <a:srgbClr val="C00000"/>
              </a:solidFill>
            </a:endParaRPr>
          </a:p>
        </p:txBody>
      </p:sp>
      <p:sp>
        <p:nvSpPr>
          <p:cNvPr id="4" name="Content Placeholder 3"/>
          <p:cNvSpPr>
            <a:spLocks noGrp="1"/>
          </p:cNvSpPr>
          <p:nvPr>
            <p:ph idx="1"/>
          </p:nvPr>
        </p:nvSpPr>
        <p:spPr/>
        <p:txBody>
          <a:bodyPr>
            <a:normAutofit/>
          </a:bodyPr>
          <a:lstStyle/>
          <a:p>
            <a:pPr marL="227013" indent="-227013"/>
            <a:r>
              <a:rPr lang="en-US" dirty="0"/>
              <a:t>What </a:t>
            </a:r>
            <a:r>
              <a:rPr lang="en-US" dirty="0">
                <a:solidFill>
                  <a:srgbClr val="FF0000"/>
                </a:solidFill>
              </a:rPr>
              <a:t>ALM</a:t>
            </a:r>
            <a:r>
              <a:rPr lang="en-US" dirty="0"/>
              <a:t> does in this development process is </a:t>
            </a:r>
            <a:r>
              <a:rPr lang="en-US" dirty="0">
                <a:solidFill>
                  <a:srgbClr val="0070C0"/>
                </a:solidFill>
              </a:rPr>
              <a:t>support</a:t>
            </a:r>
            <a:r>
              <a:rPr lang="en-US" dirty="0"/>
              <a:t> the </a:t>
            </a:r>
            <a:r>
              <a:rPr lang="en-US" dirty="0">
                <a:solidFill>
                  <a:srgbClr val="FF0000"/>
                </a:solidFill>
              </a:rPr>
              <a:t>coordination</a:t>
            </a:r>
            <a:r>
              <a:rPr lang="en-US" dirty="0"/>
              <a:t> </a:t>
            </a:r>
            <a:r>
              <a:rPr lang="en-US" dirty="0">
                <a:solidFill>
                  <a:srgbClr val="0070C0"/>
                </a:solidFill>
              </a:rPr>
              <a:t>of all</a:t>
            </a:r>
            <a:r>
              <a:rPr lang="en-US" dirty="0"/>
              <a:t> </a:t>
            </a:r>
            <a:r>
              <a:rPr lang="en-US" dirty="0">
                <a:solidFill>
                  <a:srgbClr val="FF0000"/>
                </a:solidFill>
              </a:rPr>
              <a:t>development lifecycle </a:t>
            </a:r>
            <a:r>
              <a:rPr lang="en-US" dirty="0">
                <a:solidFill>
                  <a:srgbClr val="0070C0"/>
                </a:solidFill>
              </a:rPr>
              <a:t>activities</a:t>
            </a:r>
            <a:r>
              <a:rPr lang="en-US" dirty="0">
                <a:solidFill>
                  <a:srgbClr val="FF0000"/>
                </a:solidFill>
              </a:rPr>
              <a:t> </a:t>
            </a:r>
            <a:r>
              <a:rPr lang="en-US" dirty="0"/>
              <a:t>by doing the following</a:t>
            </a:r>
            <a:r>
              <a:rPr lang="en-US" dirty="0" smtClean="0"/>
              <a:t>:</a:t>
            </a:r>
            <a:endParaRPr lang="en-US" sz="2000" dirty="0" smtClean="0"/>
          </a:p>
          <a:p>
            <a:pPr marL="685800">
              <a:buFont typeface="Wingdings" panose="05000000000000000000" pitchFamily="2" charset="2"/>
              <a:buChar char="ü"/>
            </a:pPr>
            <a:r>
              <a:rPr lang="en-US" sz="2000" dirty="0"/>
              <a:t>Making sure you have </a:t>
            </a:r>
            <a:r>
              <a:rPr lang="en-US" sz="2000" dirty="0">
                <a:solidFill>
                  <a:srgbClr val="FF0000"/>
                </a:solidFill>
              </a:rPr>
              <a:t>processes</a:t>
            </a:r>
            <a:r>
              <a:rPr lang="en-US" sz="2000" dirty="0"/>
              <a:t> that span these </a:t>
            </a:r>
            <a:r>
              <a:rPr lang="en-US" sz="2000" dirty="0" smtClean="0"/>
              <a:t>activities.</a:t>
            </a:r>
          </a:p>
          <a:p>
            <a:pPr marL="685800">
              <a:buFont typeface="Wingdings" panose="05000000000000000000" pitchFamily="2" charset="2"/>
              <a:buChar char="ü"/>
            </a:pPr>
            <a:r>
              <a:rPr lang="en-US" sz="2000" dirty="0" smtClean="0"/>
              <a:t>Managing </a:t>
            </a:r>
            <a:r>
              <a:rPr lang="en-US" sz="2000" dirty="0"/>
              <a:t>the </a:t>
            </a:r>
            <a:r>
              <a:rPr lang="en-US" sz="2000" dirty="0">
                <a:solidFill>
                  <a:srgbClr val="FF0000"/>
                </a:solidFill>
              </a:rPr>
              <a:t>relationships</a:t>
            </a:r>
            <a:r>
              <a:rPr lang="en-US" sz="2000" dirty="0"/>
              <a:t> between </a:t>
            </a:r>
            <a:r>
              <a:rPr lang="en-US" sz="2000" dirty="0">
                <a:solidFill>
                  <a:srgbClr val="FF0000"/>
                </a:solidFill>
              </a:rPr>
              <a:t>development project </a:t>
            </a:r>
            <a:r>
              <a:rPr lang="en-US" sz="2000" dirty="0">
                <a:solidFill>
                  <a:srgbClr val="0070C0"/>
                </a:solidFill>
              </a:rPr>
              <a:t>artifacts</a:t>
            </a:r>
            <a:r>
              <a:rPr lang="en-US" sz="2000" dirty="0"/>
              <a:t> used or produced by these activities (in other words, providing </a:t>
            </a:r>
            <a:r>
              <a:rPr lang="en-US" sz="2000" dirty="0">
                <a:solidFill>
                  <a:srgbClr val="FF0000"/>
                </a:solidFill>
              </a:rPr>
              <a:t>traceability</a:t>
            </a:r>
            <a:r>
              <a:rPr lang="en-US" sz="2000" dirty="0" smtClean="0"/>
              <a:t>).</a:t>
            </a:r>
          </a:p>
          <a:p>
            <a:pPr marL="685800" indent="0">
              <a:buNone/>
            </a:pPr>
            <a:r>
              <a:rPr lang="en-US" dirty="0"/>
              <a:t>These artifacts include </a:t>
            </a:r>
            <a:r>
              <a:rPr lang="en-US" dirty="0">
                <a:solidFill>
                  <a:srgbClr val="FF0000"/>
                </a:solidFill>
              </a:rPr>
              <a:t>UI mockups</a:t>
            </a:r>
            <a:r>
              <a:rPr lang="en-US" dirty="0"/>
              <a:t> done at requirements gathering, </a:t>
            </a:r>
            <a:r>
              <a:rPr lang="en-US" dirty="0">
                <a:solidFill>
                  <a:srgbClr val="FF0000"/>
                </a:solidFill>
              </a:rPr>
              <a:t>source </a:t>
            </a:r>
            <a:r>
              <a:rPr lang="en-US" dirty="0">
                <a:solidFill>
                  <a:srgbClr val="0070C0"/>
                </a:solidFill>
              </a:rPr>
              <a:t>code</a:t>
            </a:r>
            <a:r>
              <a:rPr lang="en-US" dirty="0"/>
              <a:t>, </a:t>
            </a:r>
            <a:r>
              <a:rPr lang="en-US" dirty="0">
                <a:solidFill>
                  <a:srgbClr val="FF0000"/>
                </a:solidFill>
              </a:rPr>
              <a:t>executable</a:t>
            </a:r>
            <a:r>
              <a:rPr lang="en-US" dirty="0"/>
              <a:t> </a:t>
            </a:r>
            <a:r>
              <a:rPr lang="en-US" dirty="0">
                <a:solidFill>
                  <a:srgbClr val="0070C0"/>
                </a:solidFill>
              </a:rPr>
              <a:t>code</a:t>
            </a:r>
            <a:r>
              <a:rPr lang="en-US" dirty="0"/>
              <a:t>, </a:t>
            </a:r>
            <a:r>
              <a:rPr lang="en-US" dirty="0">
                <a:solidFill>
                  <a:srgbClr val="FF0000"/>
                </a:solidFill>
              </a:rPr>
              <a:t>build scripts</a:t>
            </a:r>
            <a:r>
              <a:rPr lang="en-US" dirty="0"/>
              <a:t>, </a:t>
            </a:r>
            <a:r>
              <a:rPr lang="en-US" dirty="0">
                <a:solidFill>
                  <a:srgbClr val="FF0000"/>
                </a:solidFill>
              </a:rPr>
              <a:t>test plans</a:t>
            </a:r>
            <a:r>
              <a:rPr lang="en-US" dirty="0"/>
              <a:t>, and so on.</a:t>
            </a:r>
          </a:p>
          <a:p>
            <a:pPr marL="685800">
              <a:buFont typeface="Wingdings" panose="05000000000000000000" pitchFamily="2" charset="2"/>
              <a:buChar char="ü"/>
            </a:pPr>
            <a:r>
              <a:rPr lang="en-US" dirty="0"/>
              <a:t>Reporting on the progress of the development effort as a whole so you have </a:t>
            </a:r>
            <a:r>
              <a:rPr lang="en-US" dirty="0">
                <a:solidFill>
                  <a:srgbClr val="FF0000"/>
                </a:solidFill>
              </a:rPr>
              <a:t>transparency</a:t>
            </a:r>
            <a:r>
              <a:rPr lang="en-US" dirty="0"/>
              <a:t> for everyone regarding </a:t>
            </a:r>
            <a:r>
              <a:rPr lang="en-US" dirty="0">
                <a:solidFill>
                  <a:srgbClr val="FF0000"/>
                </a:solidFill>
              </a:rPr>
              <a:t>project advancement</a:t>
            </a:r>
            <a:r>
              <a:rPr lang="en-US" dirty="0"/>
              <a:t>. </a:t>
            </a:r>
          </a:p>
          <a:p>
            <a:pPr marL="457200">
              <a:buFont typeface="Wingdings" panose="05000000000000000000" pitchFamily="2" charset="2"/>
              <a:buChar char="§"/>
            </a:pPr>
            <a:r>
              <a:rPr lang="en-US" dirty="0"/>
              <a:t>As you can see, ALM doesn’t support a specific activity: its purpose is to keep all activities in </a:t>
            </a:r>
            <a:r>
              <a:rPr lang="en-US" dirty="0">
                <a:solidFill>
                  <a:srgbClr val="FF0000"/>
                </a:solidFill>
              </a:rPr>
              <a:t>sync</a:t>
            </a:r>
            <a:r>
              <a:rPr lang="en-US" dirty="0"/>
              <a:t>.</a:t>
            </a:r>
          </a:p>
          <a:p>
            <a:pPr marL="457200">
              <a:buFont typeface="Wingdings" panose="05000000000000000000" pitchFamily="2" charset="2"/>
              <a:buChar char="§"/>
            </a:pPr>
            <a:r>
              <a:rPr lang="en-US" dirty="0"/>
              <a:t>It does this so you can focus on delivering systems that meet the needs and requirements of the business.</a:t>
            </a:r>
          </a:p>
          <a:p>
            <a:pPr marL="457200">
              <a:buFont typeface="Wingdings" panose="05000000000000000000" pitchFamily="2" charset="2"/>
              <a:buChar char="§"/>
            </a:pPr>
            <a:r>
              <a:rPr lang="en-US" dirty="0"/>
              <a:t>By having an ALM process that helps you synchronize your development activities, you can more easily determine if any activity is underperforming and thus take corrective actions.</a:t>
            </a:r>
            <a:endParaRPr lang="en-US" sz="2000" dirty="0" smtClean="0"/>
          </a:p>
        </p:txBody>
      </p:sp>
      <p:sp>
        <p:nvSpPr>
          <p:cNvPr id="3" name="Date Placeholder 2"/>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21</a:t>
            </a:fld>
            <a:endParaRPr lang="en-US"/>
          </a:p>
        </p:txBody>
      </p:sp>
    </p:spTree>
    <p:extLst>
      <p:ext uri="{BB962C8B-B14F-4D97-AF65-F5344CB8AC3E}">
        <p14:creationId xmlns:p14="http://schemas.microsoft.com/office/powerpoint/2010/main" val="3582972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The Service Management or Operations </a:t>
            </a:r>
            <a:r>
              <a:rPr lang="en-US" dirty="0" smtClean="0"/>
              <a:t>View</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From a service management or operations view , you can look at ALM as in this </a:t>
            </a:r>
            <a:r>
              <a:rPr lang="en-US" sz="2000" dirty="0">
                <a:solidFill>
                  <a:srgbClr val="0070C0"/>
                </a:solidFill>
              </a:rPr>
              <a:t>quote</a:t>
            </a:r>
            <a:r>
              <a:rPr lang="en-US" sz="2000" dirty="0"/>
              <a:t> from </a:t>
            </a:r>
            <a:r>
              <a:rPr lang="en-US" sz="2000" dirty="0">
                <a:solidFill>
                  <a:srgbClr val="FF0000"/>
                </a:solidFill>
              </a:rPr>
              <a:t>ITIL Application Management</a:t>
            </a:r>
            <a:r>
              <a:rPr lang="en-US" sz="2000" dirty="0"/>
              <a:t> by the Office of Government Commerce in the United Kingdom (TSO, 2002</a:t>
            </a:r>
            <a:r>
              <a:rPr lang="en-US" sz="2000" dirty="0" smtClean="0"/>
              <a:t>):</a:t>
            </a:r>
          </a:p>
          <a:p>
            <a:pPr marL="461963" indent="0">
              <a:buNone/>
            </a:pPr>
            <a:r>
              <a:rPr lang="en-US" sz="2000" i="1" dirty="0" smtClean="0"/>
              <a:t>ALM </a:t>
            </a:r>
            <a:r>
              <a:rPr lang="en-US" sz="2000" i="1" dirty="0"/>
              <a:t>“focuses on the activities that are involved with the deployment, operation, support, and optimization of the </a:t>
            </a:r>
            <a:r>
              <a:rPr lang="en-US" sz="2000" i="1" dirty="0" smtClean="0"/>
              <a:t>application.</a:t>
            </a:r>
          </a:p>
          <a:p>
            <a:pPr marL="457200">
              <a:buFont typeface="Wingdings" panose="05000000000000000000" pitchFamily="2" charset="2"/>
              <a:buChar char="§"/>
            </a:pPr>
            <a:r>
              <a:rPr lang="en-US" sz="2000" dirty="0" smtClean="0"/>
              <a:t>The </a:t>
            </a:r>
            <a:r>
              <a:rPr lang="en-US" sz="2000" dirty="0"/>
              <a:t>main objective is to ensure that the application, once built and deployed, can meet the </a:t>
            </a:r>
            <a:r>
              <a:rPr lang="en-US" sz="2000" dirty="0">
                <a:solidFill>
                  <a:srgbClr val="FF0000"/>
                </a:solidFill>
              </a:rPr>
              <a:t>service level</a:t>
            </a:r>
            <a:r>
              <a:rPr lang="en-US" sz="2000" dirty="0"/>
              <a:t> that has been defined for it</a:t>
            </a:r>
            <a:r>
              <a:rPr lang="en-US" sz="2000" dirty="0" smtClean="0"/>
              <a:t>.”</a:t>
            </a:r>
          </a:p>
          <a:p>
            <a:pPr marL="457200">
              <a:buFont typeface="Wingdings" panose="05000000000000000000" pitchFamily="2" charset="2"/>
              <a:buChar char="§"/>
            </a:pPr>
            <a:r>
              <a:rPr lang="en-US" sz="2000" dirty="0" smtClean="0"/>
              <a:t>When </a:t>
            </a:r>
            <a:r>
              <a:rPr lang="en-US" sz="2000" dirty="0"/>
              <a:t>you see ALM from this perspective, it focuses on the </a:t>
            </a:r>
            <a:r>
              <a:rPr lang="en-US" sz="2000" dirty="0">
                <a:solidFill>
                  <a:srgbClr val="FF0000"/>
                </a:solidFill>
              </a:rPr>
              <a:t>life</a:t>
            </a:r>
            <a:r>
              <a:rPr lang="en-US" sz="2000" dirty="0"/>
              <a:t> </a:t>
            </a:r>
            <a:r>
              <a:rPr lang="en-US" sz="2000" dirty="0">
                <a:solidFill>
                  <a:srgbClr val="0070C0"/>
                </a:solidFill>
              </a:rPr>
              <a:t>of an</a:t>
            </a:r>
            <a:r>
              <a:rPr lang="en-US" sz="2000" dirty="0"/>
              <a:t> </a:t>
            </a:r>
            <a:r>
              <a:rPr lang="en-US" sz="2000" dirty="0">
                <a:solidFill>
                  <a:srgbClr val="FF0000"/>
                </a:solidFill>
              </a:rPr>
              <a:t>application</a:t>
            </a:r>
            <a:r>
              <a:rPr lang="en-US" sz="2000" dirty="0"/>
              <a:t> or system in a </a:t>
            </a:r>
            <a:r>
              <a:rPr lang="en-US" sz="2000" dirty="0">
                <a:solidFill>
                  <a:srgbClr val="FF0000"/>
                </a:solidFill>
              </a:rPr>
              <a:t>production </a:t>
            </a:r>
            <a:r>
              <a:rPr lang="en-US" sz="2000" dirty="0" smtClean="0">
                <a:solidFill>
                  <a:srgbClr val="FF0000"/>
                </a:solidFill>
              </a:rPr>
              <a:t>environment</a:t>
            </a:r>
            <a:r>
              <a:rPr lang="en-US" sz="2000" dirty="0" smtClean="0"/>
              <a:t>.</a:t>
            </a:r>
          </a:p>
          <a:p>
            <a:pPr marL="457200">
              <a:buFont typeface="Wingdings" panose="05000000000000000000" pitchFamily="2" charset="2"/>
              <a:buChar char="§"/>
            </a:pPr>
            <a:r>
              <a:rPr lang="en-US" sz="2000" dirty="0" smtClean="0"/>
              <a:t>If</a:t>
            </a:r>
            <a:r>
              <a:rPr lang="en-US" sz="2000" dirty="0"/>
              <a:t>, in the SDLC view, the development lifecycle starts with the decision to go ahead with a project, here it </a:t>
            </a:r>
            <a:r>
              <a:rPr lang="en-US" sz="2000" dirty="0">
                <a:solidFill>
                  <a:srgbClr val="0070C0"/>
                </a:solidFill>
              </a:rPr>
              <a:t>starts</a:t>
            </a:r>
            <a:r>
              <a:rPr lang="en-US" sz="2000" dirty="0"/>
              <a:t> with </a:t>
            </a:r>
            <a:r>
              <a:rPr lang="en-US" sz="2000" dirty="0">
                <a:solidFill>
                  <a:srgbClr val="FF0000"/>
                </a:solidFill>
              </a:rPr>
              <a:t>deployment</a:t>
            </a:r>
            <a:r>
              <a:rPr lang="en-US" sz="2000" dirty="0"/>
              <a:t> into the </a:t>
            </a:r>
            <a:r>
              <a:rPr lang="en-US" sz="2000" dirty="0">
                <a:solidFill>
                  <a:srgbClr val="FF0000"/>
                </a:solidFill>
              </a:rPr>
              <a:t>production</a:t>
            </a:r>
            <a:r>
              <a:rPr lang="en-US" sz="2000" dirty="0"/>
              <a:t> </a:t>
            </a:r>
            <a:r>
              <a:rPr lang="en-US" sz="2000" dirty="0" smtClean="0">
                <a:solidFill>
                  <a:srgbClr val="0070C0"/>
                </a:solidFill>
              </a:rPr>
              <a:t>environment</a:t>
            </a:r>
            <a:r>
              <a:rPr lang="en-US" sz="2000" dirty="0" smtClean="0"/>
              <a:t>.</a:t>
            </a:r>
          </a:p>
          <a:p>
            <a:pPr marL="457200">
              <a:buFont typeface="Wingdings" panose="05000000000000000000" pitchFamily="2" charset="2"/>
              <a:buChar char="§"/>
            </a:pPr>
            <a:r>
              <a:rPr lang="en-US" sz="2000" dirty="0" smtClean="0"/>
              <a:t>Once </a:t>
            </a:r>
            <a:r>
              <a:rPr lang="en-US" sz="2000" dirty="0"/>
              <a:t>deployed, the application is operated by the </a:t>
            </a:r>
            <a:r>
              <a:rPr lang="en-US" sz="2000" dirty="0">
                <a:solidFill>
                  <a:srgbClr val="FF0000"/>
                </a:solidFill>
              </a:rPr>
              <a:t>operations </a:t>
            </a:r>
            <a:r>
              <a:rPr lang="en-US" sz="2000" dirty="0" smtClean="0">
                <a:solidFill>
                  <a:srgbClr val="FF0000"/>
                </a:solidFill>
              </a:rPr>
              <a:t>crew</a:t>
            </a:r>
            <a:r>
              <a:rPr lang="en-US" sz="2000" dirty="0" smtClean="0"/>
              <a:t>.</a:t>
            </a:r>
          </a:p>
          <a:p>
            <a:pPr marL="457200">
              <a:buFont typeface="Wingdings" panose="05000000000000000000" pitchFamily="2" charset="2"/>
              <a:buChar char="§"/>
            </a:pPr>
            <a:r>
              <a:rPr lang="en-US" sz="2000" dirty="0" smtClean="0"/>
              <a:t>They </a:t>
            </a:r>
            <a:r>
              <a:rPr lang="en-US" sz="2000" dirty="0"/>
              <a:t>handle </a:t>
            </a:r>
            <a:r>
              <a:rPr lang="en-US" sz="2000" dirty="0">
                <a:solidFill>
                  <a:srgbClr val="FF0000"/>
                </a:solidFill>
              </a:rPr>
              <a:t>bug fixes</a:t>
            </a:r>
            <a:r>
              <a:rPr lang="en-US" sz="2000" dirty="0"/>
              <a:t> and </a:t>
            </a:r>
            <a:r>
              <a:rPr lang="en-US" sz="2000" dirty="0">
                <a:solidFill>
                  <a:srgbClr val="FF0000"/>
                </a:solidFill>
              </a:rPr>
              <a:t>change</a:t>
            </a:r>
            <a:r>
              <a:rPr lang="en-US" sz="2000" dirty="0"/>
              <a:t> </a:t>
            </a:r>
            <a:r>
              <a:rPr lang="en-US" sz="2000" dirty="0">
                <a:solidFill>
                  <a:srgbClr val="FF0000"/>
                </a:solidFill>
              </a:rPr>
              <a:t>requests</a:t>
            </a:r>
            <a:r>
              <a:rPr lang="en-US" sz="2000" dirty="0"/>
              <a:t>, and they also pat the application on its back (so to speak) to make it feel good and run </a:t>
            </a:r>
            <a:r>
              <a:rPr lang="en-US" sz="2000" dirty="0" smtClean="0"/>
              <a:t>smoothly.</a:t>
            </a:r>
          </a:p>
          <a:p>
            <a:pPr marL="457200">
              <a:buFont typeface="Wingdings" panose="05000000000000000000" pitchFamily="2" charset="2"/>
              <a:buChar char="§"/>
            </a:pPr>
            <a:r>
              <a:rPr lang="en-US" sz="2000" dirty="0" smtClean="0"/>
              <a:t>This is a healthy way of looking at ALM in our opinion: Development and operations are two pieces of ALM, cooperating to manage the entire ALM process.</a:t>
            </a:r>
          </a:p>
        </p:txBody>
      </p:sp>
      <p:sp>
        <p:nvSpPr>
          <p:cNvPr id="3" name="Date Placeholder 2"/>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22</a:t>
            </a:fld>
            <a:endParaRPr lang="en-US"/>
          </a:p>
        </p:txBody>
      </p:sp>
    </p:spTree>
    <p:extLst>
      <p:ext uri="{BB962C8B-B14F-4D97-AF65-F5344CB8AC3E}">
        <p14:creationId xmlns:p14="http://schemas.microsoft.com/office/powerpoint/2010/main" val="17174199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The Service Management or Operations </a:t>
            </a:r>
            <a:r>
              <a:rPr lang="en-US" dirty="0" smtClean="0"/>
              <a:t>View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normAutofit/>
          </a:bodyPr>
          <a:lstStyle/>
          <a:p>
            <a:pPr marL="457200">
              <a:buFont typeface="Wingdings" panose="05000000000000000000" pitchFamily="2" charset="2"/>
              <a:buChar char="§"/>
            </a:pPr>
            <a:r>
              <a:rPr lang="en-US" dirty="0" smtClean="0"/>
              <a:t>You </a:t>
            </a:r>
            <a:r>
              <a:rPr lang="en-US" dirty="0"/>
              <a:t>should consider both pieces from the beginning when planning a development project; you can’t have one without the other</a:t>
            </a:r>
            <a:r>
              <a:rPr lang="en-US" dirty="0" smtClean="0"/>
              <a:t>.</a:t>
            </a:r>
            <a:endParaRPr lang="en-US" dirty="0"/>
          </a:p>
        </p:txBody>
      </p:sp>
      <p:sp>
        <p:nvSpPr>
          <p:cNvPr id="3" name="Date Placeholder 2"/>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23</a:t>
            </a:fld>
            <a:endParaRPr lang="en-US"/>
          </a:p>
        </p:txBody>
      </p:sp>
    </p:spTree>
    <p:extLst>
      <p:ext uri="{BB962C8B-B14F-4D97-AF65-F5344CB8AC3E}">
        <p14:creationId xmlns:p14="http://schemas.microsoft.com/office/powerpoint/2010/main" val="30566836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The Application Portfolio Management </a:t>
            </a:r>
            <a:r>
              <a:rPr lang="en-US" dirty="0" smtClean="0"/>
              <a:t>View</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In the </a:t>
            </a:r>
            <a:r>
              <a:rPr lang="en-US" sz="2000" dirty="0">
                <a:solidFill>
                  <a:srgbClr val="FF0000"/>
                </a:solidFill>
              </a:rPr>
              <a:t>APM</a:t>
            </a:r>
            <a:r>
              <a:rPr lang="en-US" sz="2000" dirty="0"/>
              <a:t> view of ALM, you see the application as a </a:t>
            </a:r>
            <a:r>
              <a:rPr lang="en-US" sz="2000" dirty="0">
                <a:solidFill>
                  <a:srgbClr val="FF0000"/>
                </a:solidFill>
              </a:rPr>
              <a:t>product managed</a:t>
            </a:r>
            <a:r>
              <a:rPr lang="en-US" sz="2000" dirty="0"/>
              <a:t> as part of a </a:t>
            </a:r>
            <a:r>
              <a:rPr lang="en-US" sz="2000" dirty="0">
                <a:solidFill>
                  <a:srgbClr val="FF0000"/>
                </a:solidFill>
              </a:rPr>
              <a:t>portfolio </a:t>
            </a:r>
            <a:r>
              <a:rPr lang="en-US" sz="2000" dirty="0">
                <a:solidFill>
                  <a:srgbClr val="0070C0"/>
                </a:solidFill>
              </a:rPr>
              <a:t>of</a:t>
            </a:r>
            <a:r>
              <a:rPr lang="en-US" sz="2000" dirty="0">
                <a:solidFill>
                  <a:srgbClr val="FF0000"/>
                </a:solidFill>
              </a:rPr>
              <a:t> </a:t>
            </a:r>
            <a:r>
              <a:rPr lang="en-US" sz="2000" dirty="0" smtClean="0">
                <a:solidFill>
                  <a:srgbClr val="FF0000"/>
                </a:solidFill>
              </a:rPr>
              <a:t>products</a:t>
            </a:r>
            <a:r>
              <a:rPr lang="en-US" sz="2000" dirty="0" smtClean="0"/>
              <a:t>.</a:t>
            </a:r>
          </a:p>
          <a:p>
            <a:pPr marL="457200">
              <a:buFont typeface="Wingdings" panose="05000000000000000000" pitchFamily="2" charset="2"/>
              <a:buChar char="§"/>
            </a:pPr>
            <a:r>
              <a:rPr lang="en-US" sz="2000" dirty="0" smtClean="0"/>
              <a:t>APM </a:t>
            </a:r>
            <a:r>
              <a:rPr lang="en-US" sz="2000" dirty="0"/>
              <a:t>is a subset of </a:t>
            </a:r>
            <a:r>
              <a:rPr lang="en-US" sz="2000" dirty="0">
                <a:solidFill>
                  <a:srgbClr val="FF0000"/>
                </a:solidFill>
              </a:rPr>
              <a:t>Project Portfolio Management</a:t>
            </a:r>
            <a:r>
              <a:rPr lang="en-US" sz="2000" dirty="0"/>
              <a:t> (</a:t>
            </a:r>
            <a:r>
              <a:rPr lang="en-US" sz="2000" dirty="0" smtClean="0">
                <a:solidFill>
                  <a:srgbClr val="0070C0"/>
                </a:solidFill>
              </a:rPr>
              <a:t>PPM</a:t>
            </a:r>
            <a:r>
              <a:rPr lang="en-US" sz="2000" dirty="0" smtClean="0"/>
              <a:t>). </a:t>
            </a:r>
            <a:r>
              <a:rPr lang="en-US" sz="2000" dirty="0" smtClean="0">
                <a:solidFill>
                  <a:srgbClr val="FF0000"/>
                </a:solidFill>
              </a:rPr>
              <a:t>Figure </a:t>
            </a:r>
            <a:r>
              <a:rPr lang="en-US" sz="2000" dirty="0">
                <a:solidFill>
                  <a:srgbClr val="FF0000"/>
                </a:solidFill>
              </a:rPr>
              <a:t>1-4</a:t>
            </a:r>
            <a:r>
              <a:rPr lang="en-US" sz="2000" dirty="0"/>
              <a:t> illustrates this </a:t>
            </a:r>
            <a:r>
              <a:rPr lang="en-US" sz="2000" dirty="0" smtClean="0"/>
              <a:t>process.</a:t>
            </a:r>
          </a:p>
          <a:p>
            <a:pPr marL="457200">
              <a:buFont typeface="Wingdings" panose="05000000000000000000" pitchFamily="2" charset="2"/>
              <a:buChar char="§"/>
            </a:pPr>
            <a:r>
              <a:rPr lang="en-US" sz="2000" dirty="0" smtClean="0"/>
              <a:t>This </a:t>
            </a:r>
            <a:r>
              <a:rPr lang="en-US" sz="2000" dirty="0"/>
              <a:t>view comes from the </a:t>
            </a:r>
            <a:r>
              <a:rPr lang="en-US" sz="2000" dirty="0">
                <a:solidFill>
                  <a:srgbClr val="FF0000"/>
                </a:solidFill>
              </a:rPr>
              <a:t>Project Management Institute</a:t>
            </a:r>
            <a:r>
              <a:rPr lang="en-US" sz="2000" dirty="0"/>
              <a:t> (</a:t>
            </a:r>
            <a:r>
              <a:rPr lang="en-US" sz="2000" dirty="0">
                <a:solidFill>
                  <a:srgbClr val="0070C0"/>
                </a:solidFill>
              </a:rPr>
              <a:t>PMI</a:t>
            </a:r>
            <a:r>
              <a:rPr lang="en-US" sz="2000" dirty="0"/>
              <a:t>). Managing resources and the projects they work on is very important for any </a:t>
            </a:r>
            <a:r>
              <a:rPr lang="en-US" sz="2000" dirty="0" smtClean="0"/>
              <a:t>organization.</a:t>
            </a:r>
          </a:p>
          <a:p>
            <a:pPr marL="457200">
              <a:buFont typeface="Wingdings" panose="05000000000000000000" pitchFamily="2" charset="2"/>
              <a:buChar char="§"/>
            </a:pPr>
            <a:r>
              <a:rPr lang="en-US" sz="2000" dirty="0" smtClean="0"/>
              <a:t>In </a:t>
            </a:r>
            <a:r>
              <a:rPr lang="en-US" sz="2000" dirty="0">
                <a:solidFill>
                  <a:srgbClr val="FF0000"/>
                </a:solidFill>
              </a:rPr>
              <a:t>Figure 1-4</a:t>
            </a:r>
            <a:r>
              <a:rPr lang="en-US" sz="2000" dirty="0"/>
              <a:t> , you can see that the </a:t>
            </a:r>
            <a:r>
              <a:rPr lang="en-US" sz="2000" dirty="0">
                <a:solidFill>
                  <a:srgbClr val="FF0000"/>
                </a:solidFill>
              </a:rPr>
              <a:t>product</a:t>
            </a:r>
            <a:r>
              <a:rPr lang="en-US" sz="2000" dirty="0"/>
              <a:t> </a:t>
            </a:r>
            <a:r>
              <a:rPr lang="en-US" sz="2000" dirty="0">
                <a:solidFill>
                  <a:srgbClr val="0070C0"/>
                </a:solidFill>
              </a:rPr>
              <a:t>lifecycle</a:t>
            </a:r>
            <a:r>
              <a:rPr lang="en-US" sz="2000" dirty="0"/>
              <a:t> starts with a </a:t>
            </a:r>
            <a:r>
              <a:rPr lang="en-US" sz="2000" dirty="0">
                <a:solidFill>
                  <a:srgbClr val="FF0000"/>
                </a:solidFill>
              </a:rPr>
              <a:t>business plan</a:t>
            </a:r>
            <a:r>
              <a:rPr lang="en-US" sz="2000" dirty="0"/>
              <a:t>—the </a:t>
            </a:r>
            <a:r>
              <a:rPr lang="en-US" sz="2000" dirty="0">
                <a:solidFill>
                  <a:srgbClr val="FF0000"/>
                </a:solidFill>
              </a:rPr>
              <a:t>product</a:t>
            </a:r>
            <a:r>
              <a:rPr lang="en-US" sz="2000" dirty="0"/>
              <a:t> is an </a:t>
            </a:r>
            <a:r>
              <a:rPr lang="en-US" sz="2000" dirty="0">
                <a:solidFill>
                  <a:srgbClr val="FF0000"/>
                </a:solidFill>
              </a:rPr>
              <a:t>application</a:t>
            </a:r>
            <a:r>
              <a:rPr lang="en-US" sz="2000" dirty="0"/>
              <a:t> or system that is one part of the business </a:t>
            </a:r>
            <a:r>
              <a:rPr lang="en-US" sz="2000" dirty="0" smtClean="0"/>
              <a:t>plan.</a:t>
            </a:r>
          </a:p>
          <a:p>
            <a:pPr marL="457200">
              <a:buFont typeface="Wingdings" panose="05000000000000000000" pitchFamily="2" charset="2"/>
              <a:buChar char="§"/>
            </a:pPr>
            <a:r>
              <a:rPr lang="en-US" sz="2000" dirty="0" smtClean="0"/>
              <a:t>An </a:t>
            </a:r>
            <a:r>
              <a:rPr lang="en-US" sz="2000" dirty="0">
                <a:solidFill>
                  <a:srgbClr val="FF0000"/>
                </a:solidFill>
              </a:rPr>
              <a:t>idea</a:t>
            </a:r>
            <a:r>
              <a:rPr lang="en-US" sz="2000" dirty="0"/>
              <a:t> for an application is turned into a </a:t>
            </a:r>
            <a:r>
              <a:rPr lang="en-US" sz="2000" dirty="0">
                <a:solidFill>
                  <a:srgbClr val="FF0000"/>
                </a:solidFill>
              </a:rPr>
              <a:t>project</a:t>
            </a:r>
            <a:r>
              <a:rPr lang="en-US" sz="2000" dirty="0"/>
              <a:t> and carried out through the </a:t>
            </a:r>
            <a:r>
              <a:rPr lang="en-US" sz="2000" dirty="0">
                <a:solidFill>
                  <a:srgbClr val="FF0000"/>
                </a:solidFill>
              </a:rPr>
              <a:t>project phases</a:t>
            </a:r>
            <a:r>
              <a:rPr lang="en-US" sz="2000" dirty="0"/>
              <a:t> until it’s turned over to operations as a </a:t>
            </a:r>
            <a:r>
              <a:rPr lang="en-US" sz="2000" dirty="0">
                <a:solidFill>
                  <a:srgbClr val="0070C0"/>
                </a:solidFill>
              </a:rPr>
              <a:t>finished</a:t>
            </a:r>
            <a:r>
              <a:rPr lang="en-US" sz="2000" dirty="0">
                <a:solidFill>
                  <a:srgbClr val="FF0000"/>
                </a:solidFill>
              </a:rPr>
              <a:t> </a:t>
            </a:r>
            <a:r>
              <a:rPr lang="en-US" sz="2000" dirty="0" smtClean="0">
                <a:solidFill>
                  <a:srgbClr val="FF0000"/>
                </a:solidFill>
              </a:rPr>
              <a:t>product</a:t>
            </a:r>
            <a:r>
              <a:rPr lang="en-US" sz="2000" dirty="0" smtClean="0"/>
              <a:t>.</a:t>
            </a:r>
          </a:p>
          <a:p>
            <a:pPr marL="457200">
              <a:buFont typeface="Wingdings" panose="05000000000000000000" pitchFamily="2" charset="2"/>
              <a:buChar char="§"/>
            </a:pPr>
            <a:r>
              <a:rPr lang="en-US" sz="2000" dirty="0" smtClean="0"/>
              <a:t>When </a:t>
            </a:r>
            <a:r>
              <a:rPr lang="en-US" sz="2000" dirty="0"/>
              <a:t>business requirements change or a new release (an </a:t>
            </a:r>
            <a:r>
              <a:rPr lang="en-US" sz="2000" dirty="0">
                <a:solidFill>
                  <a:srgbClr val="FF0000"/>
                </a:solidFill>
              </a:rPr>
              <a:t>upgrade</a:t>
            </a:r>
            <a:r>
              <a:rPr lang="en-US" sz="2000" dirty="0"/>
              <a:t> in </a:t>
            </a:r>
            <a:r>
              <a:rPr lang="en-US" sz="2000" dirty="0">
                <a:solidFill>
                  <a:srgbClr val="0070C0"/>
                </a:solidFill>
              </a:rPr>
              <a:t>Figure 1-4</a:t>
            </a:r>
            <a:r>
              <a:rPr lang="en-US" sz="2000" dirty="0"/>
              <a:t> ) is required for some other reason, the project lifecycle starts again, and a </a:t>
            </a:r>
            <a:r>
              <a:rPr lang="en-US" sz="2000" dirty="0">
                <a:solidFill>
                  <a:srgbClr val="FF0000"/>
                </a:solidFill>
              </a:rPr>
              <a:t>new release</a:t>
            </a:r>
            <a:r>
              <a:rPr lang="en-US" sz="2000" dirty="0"/>
              <a:t> is handed over to </a:t>
            </a:r>
            <a:r>
              <a:rPr lang="en-US" sz="2000" dirty="0" smtClean="0">
                <a:solidFill>
                  <a:srgbClr val="FF0000"/>
                </a:solidFill>
              </a:rPr>
              <a:t>operations</a:t>
            </a:r>
            <a:r>
              <a:rPr lang="en-US" sz="2000" dirty="0" smtClean="0"/>
              <a:t>.</a:t>
            </a:r>
          </a:p>
          <a:p>
            <a:pPr marL="457200">
              <a:buFont typeface="Wingdings" panose="05000000000000000000" pitchFamily="2" charset="2"/>
              <a:buChar char="§"/>
            </a:pPr>
            <a:r>
              <a:rPr lang="en-US" sz="2000" dirty="0" smtClean="0"/>
              <a:t>After </a:t>
            </a:r>
            <a:r>
              <a:rPr lang="en-US" sz="2000" dirty="0"/>
              <a:t>a while (maybe years), the system or </a:t>
            </a:r>
            <a:r>
              <a:rPr lang="en-US" sz="2000" dirty="0">
                <a:solidFill>
                  <a:srgbClr val="FF0000"/>
                </a:solidFill>
              </a:rPr>
              <a:t>application</a:t>
            </a:r>
            <a:r>
              <a:rPr lang="en-US" sz="2000" dirty="0"/>
              <a:t> is </a:t>
            </a:r>
            <a:r>
              <a:rPr lang="en-US" sz="2000" dirty="0">
                <a:solidFill>
                  <a:srgbClr val="FF0000"/>
                </a:solidFill>
              </a:rPr>
              <a:t>discarded</a:t>
            </a:r>
            <a:r>
              <a:rPr lang="en-US" sz="2000" dirty="0"/>
              <a:t> (this is called </a:t>
            </a:r>
            <a:r>
              <a:rPr lang="en-US" sz="2000" dirty="0">
                <a:solidFill>
                  <a:srgbClr val="FF0000"/>
                </a:solidFill>
              </a:rPr>
              <a:t>divestment</a:t>
            </a:r>
            <a:r>
              <a:rPr lang="en-US" sz="2000" dirty="0"/>
              <a:t> , the opposite of investment</a:t>
            </a:r>
            <a:r>
              <a:rPr lang="en-US" sz="2000" dirty="0" smtClean="0"/>
              <a:t>).</a:t>
            </a:r>
          </a:p>
          <a:p>
            <a:pPr marL="457200">
              <a:buFont typeface="Wingdings" panose="05000000000000000000" pitchFamily="2" charset="2"/>
              <a:buChar char="§"/>
            </a:pPr>
            <a:r>
              <a:rPr lang="en-US" sz="2000" dirty="0" smtClean="0"/>
              <a:t>This view doesn’t specifically speak about the operations part or the development part of the process but should instead be seen in the light of APM.</a:t>
            </a:r>
            <a:endParaRPr lang="en-US" sz="2000" dirty="0"/>
          </a:p>
        </p:txBody>
      </p:sp>
      <p:sp>
        <p:nvSpPr>
          <p:cNvPr id="3" name="Date Placeholder 2"/>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24</a:t>
            </a:fld>
            <a:endParaRPr lang="en-US"/>
          </a:p>
        </p:txBody>
      </p:sp>
    </p:spTree>
    <p:extLst>
      <p:ext uri="{BB962C8B-B14F-4D97-AF65-F5344CB8AC3E}">
        <p14:creationId xmlns:p14="http://schemas.microsoft.com/office/powerpoint/2010/main" val="2887010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1-4</a:t>
            </a:r>
            <a:endParaRPr lang="en-US" dirty="0"/>
          </a:p>
        </p:txBody>
      </p:sp>
      <p:sp>
        <p:nvSpPr>
          <p:cNvPr id="4" name="Date Placeholder 3"/>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25</a:t>
            </a:fld>
            <a:endParaRPr lang="en-US"/>
          </a:p>
        </p:txBody>
      </p:sp>
      <p:pic>
        <p:nvPicPr>
          <p:cNvPr id="3" name="Picture 2"/>
          <p:cNvPicPr>
            <a:picLocks noChangeAspect="1"/>
          </p:cNvPicPr>
          <p:nvPr/>
        </p:nvPicPr>
        <p:blipFill>
          <a:blip r:embed="rId2"/>
          <a:stretch>
            <a:fillRect/>
          </a:stretch>
        </p:blipFill>
        <p:spPr>
          <a:xfrm>
            <a:off x="152400" y="1270939"/>
            <a:ext cx="7573962" cy="2700986"/>
          </a:xfrm>
          <a:prstGeom prst="rect">
            <a:avLst/>
          </a:prstGeom>
          <a:ln>
            <a:solidFill>
              <a:schemeClr val="accent1"/>
            </a:solidFill>
          </a:ln>
        </p:spPr>
      </p:pic>
    </p:spTree>
    <p:extLst>
      <p:ext uri="{BB962C8B-B14F-4D97-AF65-F5344CB8AC3E}">
        <p14:creationId xmlns:p14="http://schemas.microsoft.com/office/powerpoint/2010/main" val="4499293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The </a:t>
            </a:r>
            <a:r>
              <a:rPr lang="en-US" dirty="0" smtClean="0"/>
              <a:t>Unified View</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Finally, there is a </a:t>
            </a:r>
            <a:r>
              <a:rPr lang="en-US" sz="2000" dirty="0">
                <a:solidFill>
                  <a:srgbClr val="FF0000"/>
                </a:solidFill>
              </a:rPr>
              <a:t>unified view</a:t>
            </a:r>
            <a:r>
              <a:rPr lang="en-US" sz="2000" dirty="0"/>
              <a:t> of </a:t>
            </a:r>
            <a:r>
              <a:rPr lang="en-US" sz="2000" dirty="0" smtClean="0">
                <a:solidFill>
                  <a:srgbClr val="FF0000"/>
                </a:solidFill>
              </a:rPr>
              <a:t>ALM</a:t>
            </a:r>
            <a:r>
              <a:rPr lang="en-US" sz="2000" dirty="0" smtClean="0"/>
              <a:t>.</a:t>
            </a:r>
          </a:p>
          <a:p>
            <a:pPr marL="457200">
              <a:buFont typeface="Wingdings" panose="05000000000000000000" pitchFamily="2" charset="2"/>
              <a:buChar char="§"/>
            </a:pPr>
            <a:r>
              <a:rPr lang="en-US" sz="2000" dirty="0" smtClean="0"/>
              <a:t>In </a:t>
            </a:r>
            <a:r>
              <a:rPr lang="en-US" sz="2000" dirty="0"/>
              <a:t>this case , an effort is made to align the previous views with the </a:t>
            </a:r>
            <a:r>
              <a:rPr lang="en-US" sz="2000" dirty="0" smtClean="0"/>
              <a:t>business.</a:t>
            </a:r>
          </a:p>
          <a:p>
            <a:pPr marL="457200">
              <a:buFont typeface="Wingdings" panose="05000000000000000000" pitchFamily="2" charset="2"/>
              <a:buChar char="§"/>
            </a:pPr>
            <a:r>
              <a:rPr lang="en-US" sz="2000" dirty="0" smtClean="0"/>
              <a:t>Here </a:t>
            </a:r>
            <a:r>
              <a:rPr lang="en-US" sz="2000" dirty="0"/>
              <a:t>you do as the CIO would </a:t>
            </a:r>
            <a:r>
              <a:rPr lang="en-US" sz="2000" dirty="0" smtClean="0"/>
              <a:t>do:</a:t>
            </a:r>
          </a:p>
          <a:p>
            <a:pPr marL="687388" indent="-225425">
              <a:buFont typeface="Wingdings" panose="05000000000000000000" pitchFamily="2" charset="2"/>
              <a:buChar char="ü"/>
            </a:pPr>
            <a:r>
              <a:rPr lang="en-US" sz="2000" dirty="0" smtClean="0"/>
              <a:t>you </a:t>
            </a:r>
            <a:r>
              <a:rPr lang="en-US" sz="2000" dirty="0">
                <a:solidFill>
                  <a:srgbClr val="FF0000"/>
                </a:solidFill>
              </a:rPr>
              <a:t>focus</a:t>
            </a:r>
            <a:r>
              <a:rPr lang="en-US" sz="2000" dirty="0"/>
              <a:t> on the </a:t>
            </a:r>
            <a:r>
              <a:rPr lang="en-US" sz="2000" dirty="0">
                <a:solidFill>
                  <a:srgbClr val="FF0000"/>
                </a:solidFill>
              </a:rPr>
              <a:t>business needs</a:t>
            </a:r>
            <a:r>
              <a:rPr lang="en-US" sz="2000" dirty="0"/>
              <a:t>, not on separate </a:t>
            </a:r>
            <a:r>
              <a:rPr lang="en-US" sz="2000" dirty="0" smtClean="0"/>
              <a:t>views</a:t>
            </a:r>
          </a:p>
          <a:p>
            <a:pPr marL="457200">
              <a:buFont typeface="Wingdings" panose="05000000000000000000" pitchFamily="2" charset="2"/>
              <a:buChar char="§"/>
            </a:pPr>
            <a:r>
              <a:rPr lang="en-US" sz="2000" dirty="0" smtClean="0"/>
              <a:t>You </a:t>
            </a:r>
            <a:r>
              <a:rPr lang="en-US" sz="2000" dirty="0"/>
              <a:t>do this to improve the capacity and agility of a project from beginning to </a:t>
            </a:r>
            <a:r>
              <a:rPr lang="en-US" sz="2000" dirty="0" smtClean="0"/>
              <a:t>end.</a:t>
            </a:r>
          </a:p>
          <a:p>
            <a:pPr marL="457200">
              <a:buFont typeface="Wingdings" panose="05000000000000000000" pitchFamily="2" charset="2"/>
              <a:buChar char="§"/>
            </a:pPr>
            <a:r>
              <a:rPr lang="en-US" sz="2000" dirty="0" smtClean="0">
                <a:solidFill>
                  <a:srgbClr val="FF0000"/>
                </a:solidFill>
              </a:rPr>
              <a:t>Figure </a:t>
            </a:r>
            <a:r>
              <a:rPr lang="en-US" sz="2000" dirty="0">
                <a:solidFill>
                  <a:srgbClr val="FF0000"/>
                </a:solidFill>
              </a:rPr>
              <a:t>1-5</a:t>
            </a:r>
            <a:r>
              <a:rPr lang="en-US" sz="2000" dirty="0"/>
              <a:t> shows an overview of the unified ALM view of a </a:t>
            </a:r>
            <a:r>
              <a:rPr lang="en-US" sz="2000" dirty="0" smtClean="0"/>
              <a:t>business.</a:t>
            </a:r>
          </a:p>
          <a:p>
            <a:pPr marL="457200">
              <a:buFont typeface="Wingdings" panose="05000000000000000000" pitchFamily="2" charset="2"/>
              <a:buChar char="§"/>
            </a:pPr>
            <a:r>
              <a:rPr lang="en-US" sz="2000" dirty="0" smtClean="0"/>
              <a:t>You </a:t>
            </a:r>
            <a:r>
              <a:rPr lang="en-US" sz="2000" dirty="0"/>
              <a:t>probably recognize this figure from </a:t>
            </a:r>
            <a:r>
              <a:rPr lang="en-US" sz="2000" dirty="0">
                <a:solidFill>
                  <a:srgbClr val="FF0000"/>
                </a:solidFill>
              </a:rPr>
              <a:t>Figure </a:t>
            </a:r>
            <a:r>
              <a:rPr lang="en-US" sz="2000" dirty="0" smtClean="0">
                <a:solidFill>
                  <a:srgbClr val="FF0000"/>
                </a:solidFill>
              </a:rPr>
              <a:t>1-1</a:t>
            </a:r>
            <a:r>
              <a:rPr lang="en-US" sz="2000" dirty="0" smtClean="0"/>
              <a:t>.</a:t>
            </a:r>
          </a:p>
          <a:p>
            <a:pPr marL="457200">
              <a:buFont typeface="Wingdings" panose="05000000000000000000" pitchFamily="2" charset="2"/>
              <a:buChar char="§"/>
            </a:pPr>
            <a:r>
              <a:rPr lang="en-US" sz="2000" dirty="0" smtClean="0"/>
              <a:t>We </a:t>
            </a:r>
            <a:r>
              <a:rPr lang="en-US" sz="2000" dirty="0"/>
              <a:t>want to stress that with the unified view, you need to consider all aspects from the birth to the death of an application or a system, hence the circle around the figure</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26</a:t>
            </a:fld>
            <a:endParaRPr lang="en-US"/>
          </a:p>
        </p:txBody>
      </p:sp>
    </p:spTree>
    <p:extLst>
      <p:ext uri="{BB962C8B-B14F-4D97-AF65-F5344CB8AC3E}">
        <p14:creationId xmlns:p14="http://schemas.microsoft.com/office/powerpoint/2010/main" val="6543620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1-5</a:t>
            </a:r>
            <a:endParaRPr lang="en-US" dirty="0"/>
          </a:p>
        </p:txBody>
      </p:sp>
      <p:sp>
        <p:nvSpPr>
          <p:cNvPr id="3" name="Date Placeholder 2"/>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27</a:t>
            </a:fld>
            <a:endParaRPr lang="en-US"/>
          </a:p>
        </p:txBody>
      </p:sp>
      <p:pic>
        <p:nvPicPr>
          <p:cNvPr id="4" name="Picture 3"/>
          <p:cNvPicPr>
            <a:picLocks noChangeAspect="1"/>
          </p:cNvPicPr>
          <p:nvPr/>
        </p:nvPicPr>
        <p:blipFill>
          <a:blip r:embed="rId2"/>
          <a:stretch>
            <a:fillRect/>
          </a:stretch>
        </p:blipFill>
        <p:spPr>
          <a:xfrm>
            <a:off x="152400" y="1268362"/>
            <a:ext cx="7080250" cy="2599961"/>
          </a:xfrm>
          <a:prstGeom prst="rect">
            <a:avLst/>
          </a:prstGeom>
          <a:ln>
            <a:solidFill>
              <a:schemeClr val="accent1"/>
            </a:solidFill>
          </a:ln>
        </p:spPr>
      </p:pic>
    </p:spTree>
    <p:extLst>
      <p:ext uri="{BB962C8B-B14F-4D97-AF65-F5344CB8AC3E}">
        <p14:creationId xmlns:p14="http://schemas.microsoft.com/office/powerpoint/2010/main" val="27835938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Autofit/>
          </a:bodyPr>
          <a:lstStyle/>
          <a:p>
            <a:r>
              <a:rPr lang="en-US" dirty="0">
                <a:solidFill>
                  <a:schemeClr val="bg1"/>
                </a:solidFill>
              </a:rPr>
              <a:t>Three Pillars of Traditional </a:t>
            </a:r>
            <a:r>
              <a:rPr lang="en-US" dirty="0" smtClean="0">
                <a:solidFill>
                  <a:schemeClr val="bg1"/>
                </a:solidFill>
              </a:rPr>
              <a:t>ALM</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Let’s now look at some important pillars of ALM that are independent of the view you take; see </a:t>
            </a:r>
            <a:r>
              <a:rPr lang="en-US" sz="2000" dirty="0">
                <a:solidFill>
                  <a:srgbClr val="FF0000"/>
                </a:solidFill>
              </a:rPr>
              <a:t>Figure </a:t>
            </a:r>
            <a:r>
              <a:rPr lang="en-US" sz="2000" dirty="0" smtClean="0">
                <a:solidFill>
                  <a:srgbClr val="FF0000"/>
                </a:solidFill>
              </a:rPr>
              <a:t>1-6</a:t>
            </a:r>
            <a:r>
              <a:rPr lang="en-US" sz="2000" dirty="0" smtClean="0"/>
              <a:t>. </a:t>
            </a:r>
          </a:p>
          <a:p>
            <a:pPr marL="457200">
              <a:buFont typeface="Wingdings" panose="05000000000000000000" pitchFamily="2" charset="2"/>
              <a:buChar char="§"/>
            </a:pPr>
            <a:r>
              <a:rPr lang="en-US" sz="2000" dirty="0" smtClean="0"/>
              <a:t>These </a:t>
            </a:r>
            <a:r>
              <a:rPr lang="en-US" sz="2000" dirty="0"/>
              <a:t>pillars were introduced by </a:t>
            </a:r>
            <a:r>
              <a:rPr lang="en-US" sz="2000" dirty="0">
                <a:solidFill>
                  <a:srgbClr val="FF0000"/>
                </a:solidFill>
              </a:rPr>
              <a:t>Forrester Research</a:t>
            </a:r>
            <a:r>
              <a:rPr lang="en-US" sz="2000" dirty="0" smtClean="0"/>
              <a:t>.</a:t>
            </a:r>
          </a:p>
          <a:p>
            <a:pPr marL="685800">
              <a:buFont typeface="Wingdings" panose="05000000000000000000" pitchFamily="2" charset="2"/>
              <a:buChar char="ü"/>
            </a:pPr>
            <a:r>
              <a:rPr lang="en-US" sz="2000" dirty="0"/>
              <a:t>Traceability</a:t>
            </a:r>
          </a:p>
          <a:p>
            <a:pPr marL="685800">
              <a:buFont typeface="Wingdings" panose="05000000000000000000" pitchFamily="2" charset="2"/>
              <a:buChar char="ü"/>
            </a:pPr>
            <a:r>
              <a:rPr lang="en-US" sz="2000" dirty="0"/>
              <a:t>Automation of High-Level Processes</a:t>
            </a:r>
          </a:p>
          <a:p>
            <a:pPr marL="685800">
              <a:buFont typeface="Wingdings" panose="05000000000000000000" pitchFamily="2" charset="2"/>
              <a:buChar char="ü"/>
            </a:pPr>
            <a:r>
              <a:rPr lang="en-US" sz="2000" dirty="0" smtClean="0"/>
              <a:t>Visibility</a:t>
            </a:r>
          </a:p>
          <a:p>
            <a:pPr marL="457200">
              <a:buFont typeface="Wingdings" panose="05000000000000000000" pitchFamily="2" charset="2"/>
              <a:buChar char="§"/>
            </a:pPr>
            <a:r>
              <a:rPr lang="en-US" sz="2000" dirty="0"/>
              <a:t>The following sections go over these pillars in greater detail, starting with traceability</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28</a:t>
            </a:fld>
            <a:endParaRPr lang="en-US"/>
          </a:p>
        </p:txBody>
      </p:sp>
    </p:spTree>
    <p:extLst>
      <p:ext uri="{BB962C8B-B14F-4D97-AF65-F5344CB8AC3E}">
        <p14:creationId xmlns:p14="http://schemas.microsoft.com/office/powerpoint/2010/main" val="22740774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1-6</a:t>
            </a:r>
            <a:endParaRPr lang="en-US" dirty="0"/>
          </a:p>
        </p:txBody>
      </p:sp>
      <p:sp>
        <p:nvSpPr>
          <p:cNvPr id="4" name="Date Placeholder 3"/>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29</a:t>
            </a:fld>
            <a:endParaRPr lang="en-US"/>
          </a:p>
        </p:txBody>
      </p:sp>
      <p:pic>
        <p:nvPicPr>
          <p:cNvPr id="3" name="Picture 2"/>
          <p:cNvPicPr>
            <a:picLocks noChangeAspect="1"/>
          </p:cNvPicPr>
          <p:nvPr/>
        </p:nvPicPr>
        <p:blipFill>
          <a:blip r:embed="rId2"/>
          <a:stretch>
            <a:fillRect/>
          </a:stretch>
        </p:blipFill>
        <p:spPr>
          <a:xfrm>
            <a:off x="152400" y="1268362"/>
            <a:ext cx="3594100" cy="4014928"/>
          </a:xfrm>
          <a:prstGeom prst="rect">
            <a:avLst/>
          </a:prstGeom>
          <a:ln>
            <a:solidFill>
              <a:schemeClr val="accent1"/>
            </a:solidFill>
          </a:ln>
        </p:spPr>
      </p:pic>
    </p:spTree>
    <p:extLst>
      <p:ext uri="{BB962C8B-B14F-4D97-AF65-F5344CB8AC3E}">
        <p14:creationId xmlns:p14="http://schemas.microsoft.com/office/powerpoint/2010/main" val="1828229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smtClean="0"/>
              <a:t>26 Apr 2018</a:t>
            </a:r>
            <a:endParaRPr lang="en-US" dirty="0"/>
          </a:p>
        </p:txBody>
      </p:sp>
      <p:sp>
        <p:nvSpPr>
          <p:cNvPr id="6" name="Slide Number Placeholder 5"/>
          <p:cNvSpPr>
            <a:spLocks noGrp="1"/>
          </p:cNvSpPr>
          <p:nvPr>
            <p:ph type="sldNum" sz="quarter" idx="11"/>
          </p:nvPr>
        </p:nvSpPr>
        <p:spPr/>
        <p:txBody>
          <a:bodyPr/>
          <a:lstStyle/>
          <a:p>
            <a:fld id="{F1012999-1CD9-4014-B1C6-70315F8BBED0}" type="slidenum">
              <a:rPr lang="en-US" smtClean="0"/>
              <a:pPr/>
              <a:t>3</a:t>
            </a:fld>
            <a:endParaRPr lang="en-US" dirty="0"/>
          </a:p>
        </p:txBody>
      </p:sp>
      <p:pic>
        <p:nvPicPr>
          <p:cNvPr id="4" name="Picture 3"/>
          <p:cNvPicPr>
            <a:picLocks noChangeAspect="1"/>
          </p:cNvPicPr>
          <p:nvPr/>
        </p:nvPicPr>
        <p:blipFill>
          <a:blip r:embed="rId2"/>
          <a:stretch>
            <a:fillRect/>
          </a:stretch>
        </p:blipFill>
        <p:spPr>
          <a:xfrm>
            <a:off x="1152525" y="1095755"/>
            <a:ext cx="5133975" cy="2823686"/>
          </a:xfrm>
          <a:prstGeom prst="rect">
            <a:avLst/>
          </a:prstGeom>
          <a:ln>
            <a:solidFill>
              <a:schemeClr val="accent1"/>
            </a:solidFill>
          </a:ln>
        </p:spPr>
      </p:pic>
    </p:spTree>
    <p:extLst>
      <p:ext uri="{BB962C8B-B14F-4D97-AF65-F5344CB8AC3E}">
        <p14:creationId xmlns:p14="http://schemas.microsoft.com/office/powerpoint/2010/main" val="2099737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a:t>Traceability</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Some customers we’ve seen have stopped performing upgrades on systems running in production because their companies had </a:t>
            </a:r>
            <a:r>
              <a:rPr lang="en-US" sz="2000" dirty="0">
                <a:solidFill>
                  <a:srgbClr val="0070C0"/>
                </a:solidFill>
              </a:rPr>
              <a:t>poor or no </a:t>
            </a:r>
            <a:r>
              <a:rPr lang="en-US" sz="2000" dirty="0">
                <a:solidFill>
                  <a:srgbClr val="FF0000"/>
                </a:solidFill>
              </a:rPr>
              <a:t>traceability</a:t>
            </a:r>
            <a:r>
              <a:rPr lang="en-US" sz="2000" dirty="0"/>
              <a:t> in their </a:t>
            </a:r>
            <a:r>
              <a:rPr lang="en-US" sz="2000" dirty="0" smtClean="0"/>
              <a:t>systems.</a:t>
            </a:r>
          </a:p>
          <a:p>
            <a:pPr marL="457200">
              <a:buFont typeface="Wingdings" panose="05000000000000000000" pitchFamily="2" charset="2"/>
              <a:buChar char="§"/>
            </a:pPr>
            <a:r>
              <a:rPr lang="en-US" sz="2000" dirty="0" smtClean="0"/>
              <a:t>For </a:t>
            </a:r>
            <a:r>
              <a:rPr lang="en-US" sz="2000" dirty="0"/>
              <a:t>these customers, it was far too expensive to do upgrades because of the unexpected effects even a small change could </a:t>
            </a:r>
            <a:r>
              <a:rPr lang="en-US" sz="2000" dirty="0" smtClean="0"/>
              <a:t>have.</a:t>
            </a:r>
          </a:p>
          <a:p>
            <a:pPr marL="457200">
              <a:buFont typeface="Wingdings" panose="05000000000000000000" pitchFamily="2" charset="2"/>
              <a:buChar char="§"/>
            </a:pPr>
            <a:r>
              <a:rPr lang="en-US" sz="2000" dirty="0" smtClean="0"/>
              <a:t>The </a:t>
            </a:r>
            <a:r>
              <a:rPr lang="en-US" sz="2000" dirty="0"/>
              <a:t>companies had no way of knowing which </a:t>
            </a:r>
            <a:r>
              <a:rPr lang="en-US" sz="2000" dirty="0">
                <a:solidFill>
                  <a:srgbClr val="FF0000"/>
                </a:solidFill>
              </a:rPr>
              <a:t>original requirements</a:t>
            </a:r>
            <a:r>
              <a:rPr lang="en-US" sz="2000" dirty="0"/>
              <a:t> were implemented </a:t>
            </a:r>
            <a:r>
              <a:rPr lang="en-US" sz="2000" dirty="0">
                <a:solidFill>
                  <a:srgbClr val="FF0000"/>
                </a:solidFill>
              </a:rPr>
              <a:t>where</a:t>
            </a:r>
            <a:r>
              <a:rPr lang="en-US" sz="2000" dirty="0"/>
              <a:t> in the </a:t>
            </a:r>
            <a:r>
              <a:rPr lang="en-US" sz="2000" dirty="0" smtClean="0">
                <a:solidFill>
                  <a:srgbClr val="FF0000"/>
                </a:solidFill>
              </a:rPr>
              <a:t>applications</a:t>
            </a:r>
            <a:r>
              <a:rPr lang="en-US" sz="2000" dirty="0" smtClean="0"/>
              <a:t>.</a:t>
            </a:r>
          </a:p>
          <a:p>
            <a:pPr marL="457200">
              <a:buFont typeface="Wingdings" panose="05000000000000000000" pitchFamily="2" charset="2"/>
              <a:buChar char="§"/>
            </a:pPr>
            <a:r>
              <a:rPr lang="en-US" sz="2000" dirty="0" smtClean="0"/>
              <a:t>The </a:t>
            </a:r>
            <a:r>
              <a:rPr lang="en-US" sz="2000" dirty="0"/>
              <a:t>effect was that a small change in one part of the code might affect another part, which would come as a surprise because </a:t>
            </a:r>
            <a:r>
              <a:rPr lang="en-US" sz="2000" dirty="0">
                <a:solidFill>
                  <a:srgbClr val="FF0000"/>
                </a:solidFill>
              </a:rPr>
              <a:t>poor traceability</a:t>
            </a:r>
            <a:r>
              <a:rPr lang="en-US" sz="2000" dirty="0"/>
              <a:t> meant they had no way of seeing the code connection in </a:t>
            </a:r>
            <a:r>
              <a:rPr lang="en-US" sz="2000" dirty="0" smtClean="0"/>
              <a:t>advance.</a:t>
            </a:r>
          </a:p>
          <a:p>
            <a:pPr marL="457200">
              <a:buFont typeface="Wingdings" panose="05000000000000000000" pitchFamily="2" charset="2"/>
              <a:buChar char="§"/>
            </a:pPr>
            <a:r>
              <a:rPr lang="en-US" sz="2000" dirty="0" smtClean="0"/>
              <a:t>One </a:t>
            </a:r>
            <a:r>
              <a:rPr lang="en-US" sz="2000" dirty="0"/>
              <a:t>customers claimed (as we’ve heard in discussions with many other customers) that traceability can be a </a:t>
            </a:r>
            <a:r>
              <a:rPr lang="en-US" sz="2000" dirty="0">
                <a:solidFill>
                  <a:srgbClr val="0070C0"/>
                </a:solidFill>
              </a:rPr>
              <a:t>major</a:t>
            </a:r>
            <a:r>
              <a:rPr lang="en-US" sz="2000" dirty="0">
                <a:solidFill>
                  <a:srgbClr val="FF0000"/>
                </a:solidFill>
              </a:rPr>
              <a:t> cost driver</a:t>
            </a:r>
            <a:r>
              <a:rPr lang="en-US" sz="2000" dirty="0"/>
              <a:t> in any enterprise if not done </a:t>
            </a:r>
            <a:r>
              <a:rPr lang="en-US" sz="2000" dirty="0" smtClean="0"/>
              <a:t>correctly.</a:t>
            </a:r>
          </a:p>
          <a:p>
            <a:pPr marL="457200">
              <a:buFont typeface="Wingdings" panose="05000000000000000000" pitchFamily="2" charset="2"/>
              <a:buChar char="§"/>
            </a:pPr>
            <a:r>
              <a:rPr lang="en-US" sz="2000" dirty="0" smtClean="0"/>
              <a:t>There </a:t>
            </a:r>
            <a:r>
              <a:rPr lang="en-US" sz="2000" dirty="0"/>
              <a:t>must be a way to </a:t>
            </a:r>
            <a:r>
              <a:rPr lang="en-US" sz="2000" dirty="0">
                <a:solidFill>
                  <a:srgbClr val="FF0000"/>
                </a:solidFill>
              </a:rPr>
              <a:t>trace requirements</a:t>
            </a:r>
            <a:r>
              <a:rPr lang="en-US" sz="2000" dirty="0"/>
              <a:t> all the way to </a:t>
            </a:r>
            <a:r>
              <a:rPr lang="en-US" sz="2000" dirty="0">
                <a:solidFill>
                  <a:srgbClr val="FF0000"/>
                </a:solidFill>
              </a:rPr>
              <a:t>delivered </a:t>
            </a:r>
            <a:r>
              <a:rPr lang="en-US" sz="2000" dirty="0" smtClean="0">
                <a:solidFill>
                  <a:srgbClr val="FF0000"/>
                </a:solidFill>
              </a:rPr>
              <a:t>code</a:t>
            </a:r>
            <a:r>
              <a:rPr lang="en-US" sz="2000" dirty="0" smtClean="0"/>
              <a:t>—through</a:t>
            </a:r>
          </a:p>
          <a:p>
            <a:pPr marL="739775" indent="-277813">
              <a:buFont typeface="Wingdings" panose="05000000000000000000" pitchFamily="2" charset="2"/>
              <a:buChar char="ü"/>
            </a:pPr>
            <a:r>
              <a:rPr lang="en-US" sz="2000" dirty="0" smtClean="0"/>
              <a:t>architect models</a:t>
            </a:r>
          </a:p>
          <a:p>
            <a:pPr marL="739775" indent="-277813">
              <a:buFont typeface="Wingdings" panose="05000000000000000000" pitchFamily="2" charset="2"/>
              <a:buChar char="ü"/>
            </a:pPr>
            <a:r>
              <a:rPr lang="en-US" sz="2000" dirty="0" smtClean="0"/>
              <a:t>design models</a:t>
            </a:r>
          </a:p>
          <a:p>
            <a:pPr marL="739775" indent="-277813">
              <a:buFont typeface="Wingdings" panose="05000000000000000000" pitchFamily="2" charset="2"/>
              <a:buChar char="ü"/>
            </a:pPr>
            <a:r>
              <a:rPr lang="en-US" sz="2000" dirty="0" smtClean="0"/>
              <a:t>build scripts</a:t>
            </a:r>
          </a:p>
        </p:txBody>
      </p:sp>
      <p:sp>
        <p:nvSpPr>
          <p:cNvPr id="3" name="Date Placeholder 2"/>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30</a:t>
            </a:fld>
            <a:endParaRPr lang="en-US"/>
          </a:p>
        </p:txBody>
      </p:sp>
    </p:spTree>
    <p:extLst>
      <p:ext uri="{BB962C8B-B14F-4D97-AF65-F5344CB8AC3E}">
        <p14:creationId xmlns:p14="http://schemas.microsoft.com/office/powerpoint/2010/main" val="24975223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Traceability									</a:t>
            </a:r>
            <a:r>
              <a:rPr lang="en-US" dirty="0"/>
              <a:t> </a:t>
            </a:r>
            <a:r>
              <a:rPr lang="en-US" dirty="0" smtClean="0"/>
              <a:t>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normAutofit/>
          </a:bodyPr>
          <a:lstStyle/>
          <a:p>
            <a:pPr marL="687388" indent="-225425">
              <a:buFont typeface="Wingdings" panose="05000000000000000000" pitchFamily="2" charset="2"/>
              <a:buChar char="ü"/>
            </a:pPr>
            <a:r>
              <a:rPr lang="en-US" dirty="0"/>
              <a:t>unit </a:t>
            </a:r>
            <a:r>
              <a:rPr lang="en-US" dirty="0" smtClean="0"/>
              <a:t>tests</a:t>
            </a:r>
          </a:p>
          <a:p>
            <a:pPr marL="687388" indent="-225425">
              <a:buFont typeface="Wingdings" panose="05000000000000000000" pitchFamily="2" charset="2"/>
              <a:buChar char="ü"/>
            </a:pPr>
            <a:r>
              <a:rPr lang="en-US" dirty="0" smtClean="0"/>
              <a:t>test </a:t>
            </a:r>
            <a:r>
              <a:rPr lang="en-US" dirty="0"/>
              <a:t>cases, and so </a:t>
            </a:r>
            <a:r>
              <a:rPr lang="en-US" dirty="0" smtClean="0"/>
              <a:t>on</a:t>
            </a:r>
          </a:p>
          <a:p>
            <a:pPr marL="461963" indent="0">
              <a:buNone/>
            </a:pPr>
            <a:r>
              <a:rPr lang="en-US" dirty="0" smtClean="0"/>
              <a:t>not </a:t>
            </a:r>
            <a:r>
              <a:rPr lang="en-US" dirty="0"/>
              <a:t>only to make it easier to go back into the system when implementing bug fixes, but also to demonstrate that the system has delivered the things the business wanted.</a:t>
            </a:r>
            <a:endParaRPr lang="en-US" dirty="0" smtClean="0"/>
          </a:p>
          <a:p>
            <a:pPr marL="457200">
              <a:buFont typeface="Wingdings" panose="05000000000000000000" pitchFamily="2" charset="2"/>
              <a:buChar char="§"/>
            </a:pPr>
            <a:r>
              <a:rPr lang="en-US" dirty="0" smtClean="0"/>
              <a:t>You </a:t>
            </a:r>
            <a:r>
              <a:rPr lang="en-US" dirty="0"/>
              <a:t>also need traceability in order to </a:t>
            </a:r>
            <a:r>
              <a:rPr lang="en-US" dirty="0">
                <a:solidFill>
                  <a:srgbClr val="FF0000"/>
                </a:solidFill>
              </a:rPr>
              <a:t>achieve</a:t>
            </a:r>
            <a:r>
              <a:rPr lang="en-US" dirty="0"/>
              <a:t> </a:t>
            </a:r>
            <a:r>
              <a:rPr lang="en-US" dirty="0">
                <a:solidFill>
                  <a:srgbClr val="FF0000"/>
                </a:solidFill>
              </a:rPr>
              <a:t>internal</a:t>
            </a:r>
            <a:r>
              <a:rPr lang="en-US" dirty="0"/>
              <a:t> </a:t>
            </a:r>
            <a:r>
              <a:rPr lang="en-US" dirty="0">
                <a:solidFill>
                  <a:srgbClr val="0070C0"/>
                </a:solidFill>
              </a:rPr>
              <a:t>as well as </a:t>
            </a:r>
            <a:r>
              <a:rPr lang="en-US" dirty="0">
                <a:solidFill>
                  <a:srgbClr val="FF0000"/>
                </a:solidFill>
              </a:rPr>
              <a:t>external</a:t>
            </a:r>
            <a:r>
              <a:rPr lang="en-US" dirty="0"/>
              <a:t> </a:t>
            </a:r>
            <a:r>
              <a:rPr lang="en-US" dirty="0">
                <a:solidFill>
                  <a:srgbClr val="FF0000"/>
                </a:solidFill>
              </a:rPr>
              <a:t>compliance</a:t>
            </a:r>
            <a:r>
              <a:rPr lang="en-US" dirty="0"/>
              <a:t> with </a:t>
            </a:r>
            <a:r>
              <a:rPr lang="en-US" dirty="0">
                <a:solidFill>
                  <a:srgbClr val="FF0000"/>
                </a:solidFill>
              </a:rPr>
              <a:t>rules</a:t>
            </a:r>
            <a:r>
              <a:rPr lang="en-US" dirty="0">
                <a:solidFill>
                  <a:srgbClr val="0070C0"/>
                </a:solidFill>
              </a:rPr>
              <a:t> and </a:t>
            </a:r>
            <a:r>
              <a:rPr lang="en-US" dirty="0">
                <a:solidFill>
                  <a:srgbClr val="FF0000"/>
                </a:solidFill>
              </a:rPr>
              <a:t>regulations</a:t>
            </a:r>
            <a:r>
              <a:rPr lang="en-US" dirty="0"/>
              <a:t>.</a:t>
            </a:r>
          </a:p>
          <a:p>
            <a:pPr marL="687388" indent="-225425">
              <a:buFont typeface="Wingdings" panose="05000000000000000000" pitchFamily="2" charset="2"/>
              <a:buChar char="ü"/>
            </a:pPr>
            <a:r>
              <a:rPr lang="en-US" sz="2000" dirty="0" smtClean="0"/>
              <a:t>If </a:t>
            </a:r>
            <a:r>
              <a:rPr lang="en-US" sz="2000" dirty="0"/>
              <a:t>you develop applications for the </a:t>
            </a:r>
            <a:r>
              <a:rPr lang="en-US" sz="2000" dirty="0">
                <a:solidFill>
                  <a:srgbClr val="FF0000"/>
                </a:solidFill>
              </a:rPr>
              <a:t>medical industry</a:t>
            </a:r>
            <a:r>
              <a:rPr lang="en-US" sz="2000" dirty="0"/>
              <a:t>, for example, you must comply with </a:t>
            </a:r>
            <a:r>
              <a:rPr lang="en-US" sz="2000" dirty="0">
                <a:solidFill>
                  <a:srgbClr val="FF0000"/>
                </a:solidFill>
              </a:rPr>
              <a:t>FDA regulations</a:t>
            </a:r>
            <a:r>
              <a:rPr lang="en-US" sz="2000" dirty="0"/>
              <a:t>. </a:t>
            </a:r>
            <a:endParaRPr lang="en-US" sz="2000" dirty="0" smtClean="0"/>
          </a:p>
          <a:p>
            <a:pPr marL="457200">
              <a:buFont typeface="Wingdings" panose="05000000000000000000" pitchFamily="2" charset="2"/>
              <a:buChar char="§"/>
            </a:pPr>
            <a:r>
              <a:rPr lang="en-US" sz="2000" dirty="0" smtClean="0"/>
              <a:t>You </a:t>
            </a:r>
            <a:r>
              <a:rPr lang="en-US" sz="2000" dirty="0"/>
              <a:t>also need traceability when </a:t>
            </a:r>
            <a:r>
              <a:rPr lang="en-US" sz="2000" dirty="0">
                <a:solidFill>
                  <a:srgbClr val="FF0000"/>
                </a:solidFill>
              </a:rPr>
              <a:t>change requests</a:t>
            </a:r>
            <a:r>
              <a:rPr lang="en-US" sz="2000" dirty="0"/>
              <a:t> come in so you know where you updated the system and in which version you performed the update</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31</a:t>
            </a:fld>
            <a:endParaRPr lang="en-US"/>
          </a:p>
        </p:txBody>
      </p:sp>
    </p:spTree>
    <p:extLst>
      <p:ext uri="{BB962C8B-B14F-4D97-AF65-F5344CB8AC3E}">
        <p14:creationId xmlns:p14="http://schemas.microsoft.com/office/powerpoint/2010/main" val="6352807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a:t>Automation of High-Level Processes</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next pillar of ALM automating high-level </a:t>
            </a:r>
            <a:r>
              <a:rPr lang="en-US" sz="2000" dirty="0" smtClean="0"/>
              <a:t>processes.</a:t>
            </a:r>
          </a:p>
          <a:p>
            <a:pPr marL="457200">
              <a:buFont typeface="Wingdings" panose="05000000000000000000" pitchFamily="2" charset="2"/>
              <a:buChar char="§"/>
            </a:pPr>
            <a:r>
              <a:rPr lang="en-US" sz="2000" dirty="0" smtClean="0"/>
              <a:t>All </a:t>
            </a:r>
            <a:r>
              <a:rPr lang="en-US" sz="2000" dirty="0"/>
              <a:t>organizations have </a:t>
            </a:r>
            <a:r>
              <a:rPr lang="en-US" sz="2000" dirty="0">
                <a:solidFill>
                  <a:srgbClr val="FF0000"/>
                </a:solidFill>
              </a:rPr>
              <a:t>processes</a:t>
            </a:r>
            <a:r>
              <a:rPr lang="en-US" sz="2000" dirty="0"/>
              <a:t> in some way or the </a:t>
            </a:r>
            <a:r>
              <a:rPr lang="en-US" sz="2000" dirty="0" smtClean="0"/>
              <a:t>other.</a:t>
            </a:r>
          </a:p>
          <a:p>
            <a:pPr marL="457200">
              <a:buFont typeface="Wingdings" panose="05000000000000000000" pitchFamily="2" charset="2"/>
              <a:buChar char="§"/>
            </a:pPr>
            <a:r>
              <a:rPr lang="en-US" sz="2000" dirty="0" smtClean="0"/>
              <a:t>In </a:t>
            </a:r>
            <a:r>
              <a:rPr lang="en-US" sz="2000" dirty="0"/>
              <a:t>some organizations there are </a:t>
            </a:r>
            <a:r>
              <a:rPr lang="en-US" sz="2000" dirty="0">
                <a:solidFill>
                  <a:srgbClr val="FF0000"/>
                </a:solidFill>
              </a:rPr>
              <a:t>no</a:t>
            </a:r>
            <a:r>
              <a:rPr lang="en-US" sz="2000" dirty="0"/>
              <a:t> </a:t>
            </a:r>
            <a:r>
              <a:rPr lang="en-US" sz="2000" dirty="0">
                <a:solidFill>
                  <a:srgbClr val="0070C0"/>
                </a:solidFill>
              </a:rPr>
              <a:t>written down</a:t>
            </a:r>
            <a:r>
              <a:rPr lang="en-US" sz="2000" dirty="0"/>
              <a:t>, </a:t>
            </a:r>
            <a:r>
              <a:rPr lang="en-US" sz="2000" dirty="0">
                <a:solidFill>
                  <a:srgbClr val="FF0000"/>
                </a:solidFill>
              </a:rPr>
              <a:t>formal processes</a:t>
            </a:r>
            <a:r>
              <a:rPr lang="en-US" sz="2000" dirty="0"/>
              <a:t>, but they still have </a:t>
            </a:r>
            <a:r>
              <a:rPr lang="en-US" sz="2000" dirty="0" smtClean="0"/>
              <a:t>processes.</a:t>
            </a:r>
          </a:p>
          <a:p>
            <a:pPr marL="687388" indent="-225425">
              <a:buFont typeface="Wingdings" panose="05000000000000000000" pitchFamily="2" charset="2"/>
              <a:buChar char="ü"/>
            </a:pPr>
            <a:r>
              <a:rPr lang="en-US" sz="2000" dirty="0" smtClean="0"/>
              <a:t>For </a:t>
            </a:r>
            <a:r>
              <a:rPr lang="en-US" sz="2000" dirty="0"/>
              <a:t>example, </a:t>
            </a:r>
            <a:r>
              <a:rPr lang="en-US" sz="2000" dirty="0">
                <a:solidFill>
                  <a:srgbClr val="FF0000"/>
                </a:solidFill>
              </a:rPr>
              <a:t>approval</a:t>
            </a:r>
            <a:r>
              <a:rPr lang="en-US" sz="2000" dirty="0"/>
              <a:t> </a:t>
            </a:r>
            <a:r>
              <a:rPr lang="en-US" sz="2000" dirty="0">
                <a:solidFill>
                  <a:srgbClr val="0070C0"/>
                </a:solidFill>
              </a:rPr>
              <a:t>processes</a:t>
            </a:r>
            <a:r>
              <a:rPr lang="en-US" sz="2000" dirty="0"/>
              <a:t> control handoffs between the analysis and design or build steps, or </a:t>
            </a:r>
            <a:r>
              <a:rPr lang="en-US" sz="2000" dirty="0" smtClean="0"/>
              <a:t>between deployment </a:t>
            </a:r>
            <a:r>
              <a:rPr lang="en-US" sz="2000" dirty="0"/>
              <a:t>and </a:t>
            </a:r>
            <a:r>
              <a:rPr lang="en-US" sz="2000" dirty="0" smtClean="0"/>
              <a:t>testing.</a:t>
            </a:r>
          </a:p>
          <a:p>
            <a:pPr marL="457200">
              <a:buFont typeface="Wingdings" panose="05000000000000000000" pitchFamily="2" charset="2"/>
              <a:buChar char="§"/>
            </a:pPr>
            <a:r>
              <a:rPr lang="en-US" sz="2000" dirty="0" smtClean="0"/>
              <a:t>Much </a:t>
            </a:r>
            <a:r>
              <a:rPr lang="en-US" sz="2000" dirty="0"/>
              <a:t>of this is done manually in many projects, and ALM stresses the importance of </a:t>
            </a:r>
            <a:r>
              <a:rPr lang="en-US" sz="2000" dirty="0">
                <a:solidFill>
                  <a:srgbClr val="FF0000"/>
                </a:solidFill>
              </a:rPr>
              <a:t>automating</a:t>
            </a:r>
            <a:r>
              <a:rPr lang="en-US" sz="2000" dirty="0"/>
              <a:t> these tasks for a more effective and less time-consuming </a:t>
            </a:r>
            <a:r>
              <a:rPr lang="en-US" sz="2000" dirty="0" smtClean="0"/>
              <a:t>process.</a:t>
            </a:r>
          </a:p>
          <a:p>
            <a:pPr marL="457200">
              <a:buFont typeface="Wingdings" panose="05000000000000000000" pitchFamily="2" charset="2"/>
              <a:buChar char="§"/>
            </a:pPr>
            <a:r>
              <a:rPr lang="en-US" sz="2000" dirty="0" smtClean="0"/>
              <a:t>Having </a:t>
            </a:r>
            <a:r>
              <a:rPr lang="en-US" sz="2000" dirty="0"/>
              <a:t>an automated process also decreases the error rate compared to handling the process manually</a:t>
            </a:r>
            <a:r>
              <a:rPr lang="en-US" sz="2000" dirty="0" smtClean="0"/>
              <a:t>. </a:t>
            </a:r>
            <a:endParaRPr lang="en-US" sz="2000" dirty="0"/>
          </a:p>
        </p:txBody>
      </p:sp>
      <p:sp>
        <p:nvSpPr>
          <p:cNvPr id="3" name="Date Placeholder 2"/>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32</a:t>
            </a:fld>
            <a:endParaRPr lang="en-US"/>
          </a:p>
        </p:txBody>
      </p:sp>
    </p:spTree>
    <p:extLst>
      <p:ext uri="{BB962C8B-B14F-4D97-AF65-F5344CB8AC3E}">
        <p14:creationId xmlns:p14="http://schemas.microsoft.com/office/powerpoint/2010/main" val="27821489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Visibility</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third and last pillar of ALM is providing </a:t>
            </a:r>
            <a:r>
              <a:rPr lang="en-US" sz="2000" dirty="0">
                <a:solidFill>
                  <a:srgbClr val="FF0000"/>
                </a:solidFill>
              </a:rPr>
              <a:t>visibility</a:t>
            </a:r>
            <a:r>
              <a:rPr lang="en-US" sz="2000" dirty="0"/>
              <a:t> into the progress of development </a:t>
            </a:r>
            <a:r>
              <a:rPr lang="en-US" sz="2000" dirty="0" smtClean="0"/>
              <a:t>efforts.</a:t>
            </a:r>
          </a:p>
          <a:p>
            <a:pPr marL="457200">
              <a:buFont typeface="Wingdings" panose="05000000000000000000" pitchFamily="2" charset="2"/>
              <a:buChar char="§"/>
            </a:pPr>
            <a:r>
              <a:rPr lang="en-US" sz="2000" dirty="0" smtClean="0"/>
              <a:t>Many </a:t>
            </a:r>
            <a:r>
              <a:rPr lang="en-US" sz="2000" dirty="0"/>
              <a:t>managers and stakeholders have </a:t>
            </a:r>
            <a:r>
              <a:rPr lang="en-US" sz="2000" dirty="0">
                <a:solidFill>
                  <a:srgbClr val="FF0000"/>
                </a:solidFill>
              </a:rPr>
              <a:t>limited visibility </a:t>
            </a:r>
            <a:r>
              <a:rPr lang="en-US" sz="2000" dirty="0"/>
              <a:t>into the </a:t>
            </a:r>
            <a:r>
              <a:rPr lang="en-US" sz="2000" dirty="0">
                <a:solidFill>
                  <a:srgbClr val="FF0000"/>
                </a:solidFill>
              </a:rPr>
              <a:t>progress</a:t>
            </a:r>
            <a:r>
              <a:rPr lang="en-US" sz="2000" dirty="0"/>
              <a:t> of </a:t>
            </a:r>
            <a:r>
              <a:rPr lang="en-US" sz="2000" dirty="0">
                <a:solidFill>
                  <a:srgbClr val="FF0000"/>
                </a:solidFill>
              </a:rPr>
              <a:t>development</a:t>
            </a:r>
            <a:r>
              <a:rPr lang="en-US" sz="2000" dirty="0"/>
              <a:t> </a:t>
            </a:r>
            <a:r>
              <a:rPr lang="en-US" sz="2000" dirty="0" smtClean="0">
                <a:solidFill>
                  <a:srgbClr val="0070C0"/>
                </a:solidFill>
              </a:rPr>
              <a:t>projects</a:t>
            </a:r>
            <a:r>
              <a:rPr lang="en-US" sz="2000" dirty="0" smtClean="0"/>
              <a:t>.</a:t>
            </a:r>
          </a:p>
          <a:p>
            <a:pPr marL="457200">
              <a:buFont typeface="Wingdings" panose="05000000000000000000" pitchFamily="2" charset="2"/>
              <a:buChar char="§"/>
            </a:pPr>
            <a:r>
              <a:rPr lang="en-US" sz="2000" dirty="0" smtClean="0"/>
              <a:t>The </a:t>
            </a:r>
            <a:r>
              <a:rPr lang="en-US" sz="2000" dirty="0"/>
              <a:t>visibility they have often comes from </a:t>
            </a:r>
            <a:r>
              <a:rPr lang="en-US" sz="2000" dirty="0">
                <a:solidFill>
                  <a:srgbClr val="FF0000"/>
                </a:solidFill>
              </a:rPr>
              <a:t>steering-group</a:t>
            </a:r>
            <a:r>
              <a:rPr lang="en-US" sz="2000" dirty="0"/>
              <a:t> </a:t>
            </a:r>
            <a:r>
              <a:rPr lang="en-US" sz="2000" dirty="0">
                <a:solidFill>
                  <a:srgbClr val="0070C0"/>
                </a:solidFill>
              </a:rPr>
              <a:t>meetings</a:t>
            </a:r>
            <a:r>
              <a:rPr lang="en-US" sz="2000" dirty="0"/>
              <a:t>, during which the project manager reviews the current </a:t>
            </a:r>
            <a:r>
              <a:rPr lang="en-US" sz="2000" dirty="0" smtClean="0"/>
              <a:t>situation.</a:t>
            </a:r>
          </a:p>
          <a:p>
            <a:pPr marL="457200">
              <a:buFont typeface="Wingdings" panose="05000000000000000000" pitchFamily="2" charset="2"/>
              <a:buChar char="§"/>
            </a:pPr>
            <a:r>
              <a:rPr lang="en-US" sz="2000" dirty="0" smtClean="0"/>
              <a:t>Some </a:t>
            </a:r>
            <a:r>
              <a:rPr lang="en-US" sz="2000" dirty="0"/>
              <a:t>would argue that this limitation is good, but if you want an effective process, you must ensure visibility. </a:t>
            </a:r>
            <a:endParaRPr lang="en-US" sz="2000" dirty="0" smtClean="0"/>
          </a:p>
          <a:p>
            <a:pPr marL="457200">
              <a:buFont typeface="Wingdings" panose="05000000000000000000" pitchFamily="2" charset="2"/>
              <a:buChar char="§"/>
            </a:pPr>
            <a:r>
              <a:rPr lang="en-US" sz="2000" dirty="0" smtClean="0"/>
              <a:t>Other </a:t>
            </a:r>
            <a:r>
              <a:rPr lang="en-US" sz="2000" dirty="0"/>
              <a:t>interest groups, such as project members, also have limited visibility of the entire project despite being part of the </a:t>
            </a:r>
            <a:r>
              <a:rPr lang="en-US" sz="2000" dirty="0" smtClean="0"/>
              <a:t>project.</a:t>
            </a:r>
          </a:p>
          <a:p>
            <a:pPr marL="457200">
              <a:buFont typeface="Wingdings" panose="05000000000000000000" pitchFamily="2" charset="2"/>
              <a:buChar char="§"/>
            </a:pPr>
            <a:r>
              <a:rPr lang="en-US" sz="2000" dirty="0" smtClean="0"/>
              <a:t>This </a:t>
            </a:r>
            <a:r>
              <a:rPr lang="en-US" sz="2000" dirty="0"/>
              <a:t>is often due to the fact that reporting is difficult and can involve a lot of manual </a:t>
            </a:r>
            <a:r>
              <a:rPr lang="en-US" sz="2000" dirty="0" smtClean="0"/>
              <a:t>work.</a:t>
            </a:r>
          </a:p>
          <a:p>
            <a:pPr marL="457200">
              <a:buFont typeface="Wingdings" panose="05000000000000000000" pitchFamily="2" charset="2"/>
              <a:buChar char="§"/>
            </a:pPr>
            <a:r>
              <a:rPr lang="en-US" sz="2000" dirty="0" smtClean="0">
                <a:solidFill>
                  <a:srgbClr val="FF0000"/>
                </a:solidFill>
              </a:rPr>
              <a:t>Daily </a:t>
            </a:r>
            <a:r>
              <a:rPr lang="en-US" sz="2000" dirty="0">
                <a:solidFill>
                  <a:srgbClr val="FF0000"/>
                </a:solidFill>
              </a:rPr>
              <a:t>status reports</a:t>
            </a:r>
            <a:r>
              <a:rPr lang="en-US" sz="2000" dirty="0"/>
              <a:t> take too much time and effort to produce, especially when you have information in many repositories</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33</a:t>
            </a:fld>
            <a:endParaRPr lang="en-US"/>
          </a:p>
        </p:txBody>
      </p:sp>
    </p:spTree>
    <p:extLst>
      <p:ext uri="{BB962C8B-B14F-4D97-AF65-F5344CB8AC3E}">
        <p14:creationId xmlns:p14="http://schemas.microsoft.com/office/powerpoint/2010/main" val="273281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A Brief History of ALM Tools and </a:t>
            </a:r>
            <a:r>
              <a:rPr lang="en-US" dirty="0" smtClean="0">
                <a:solidFill>
                  <a:schemeClr val="bg1"/>
                </a:solidFill>
              </a:rPr>
              <a:t>Concepts</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You can resolve the three pillars of ALM manually if you want to, without using tools or automation. (ALM isn’t a new process description, even though </a:t>
            </a:r>
            <a:r>
              <a:rPr lang="en-US" sz="2000" dirty="0">
                <a:solidFill>
                  <a:srgbClr val="FF0000"/>
                </a:solidFill>
              </a:rPr>
              <a:t>Microsoft, IBM, HP, Atlassian</a:t>
            </a:r>
            <a:r>
              <a:rPr lang="en-US" sz="2000" dirty="0"/>
              <a:t>, and the other big software houses are pushing ALM to drive sales of their respective ALM solutions</a:t>
            </a:r>
            <a:r>
              <a:rPr lang="en-US" sz="2000" dirty="0" smtClean="0"/>
              <a:t>.)</a:t>
            </a:r>
          </a:p>
          <a:p>
            <a:pPr marL="457200">
              <a:buFont typeface="Wingdings" panose="05000000000000000000" pitchFamily="2" charset="2"/>
              <a:buChar char="§"/>
            </a:pPr>
            <a:r>
              <a:rPr lang="en-US" sz="2000" dirty="0" smtClean="0"/>
              <a:t>You </a:t>
            </a:r>
            <a:r>
              <a:rPr lang="en-US" sz="2000" dirty="0"/>
              <a:t>can, for instance, continue to use </a:t>
            </a:r>
            <a:r>
              <a:rPr lang="en-US" sz="2000" dirty="0">
                <a:solidFill>
                  <a:srgbClr val="FF0000"/>
                </a:solidFill>
              </a:rPr>
              <a:t>Excel spreadsheets</a:t>
            </a:r>
            <a:r>
              <a:rPr lang="en-US" sz="2000" dirty="0"/>
              <a:t> or, like one of our most dedicated agile colleagues, use </a:t>
            </a:r>
            <a:r>
              <a:rPr lang="en-US" sz="2000" dirty="0">
                <a:solidFill>
                  <a:srgbClr val="FF0000"/>
                </a:solidFill>
              </a:rPr>
              <a:t>sticky notes</a:t>
            </a:r>
            <a:r>
              <a:rPr lang="en-US" sz="2000" dirty="0"/>
              <a:t> and a pad of paper to track requirements through use cases/scenarios, test cases, code, build, and so on, to delivered </a:t>
            </a:r>
            <a:r>
              <a:rPr lang="en-US" sz="2000" dirty="0" smtClean="0"/>
              <a:t>code.</a:t>
            </a:r>
          </a:p>
          <a:p>
            <a:pPr marL="457200">
              <a:buFont typeface="Wingdings" panose="05000000000000000000" pitchFamily="2" charset="2"/>
              <a:buChar char="§"/>
            </a:pPr>
            <a:r>
              <a:rPr lang="en-US" sz="2000" dirty="0" smtClean="0"/>
              <a:t>It </a:t>
            </a:r>
            <a:r>
              <a:rPr lang="en-US" sz="2000" dirty="0"/>
              <a:t>works, but this process takes a lot of time and requires much </a:t>
            </a:r>
            <a:r>
              <a:rPr lang="en-US" sz="2000" dirty="0">
                <a:solidFill>
                  <a:srgbClr val="FF0000"/>
                </a:solidFill>
              </a:rPr>
              <a:t>manual effort</a:t>
            </a:r>
            <a:r>
              <a:rPr lang="en-US" sz="2000" dirty="0"/>
              <a:t>. With constant pressure to keep costs down, you need to make tracking requirements more </a:t>
            </a:r>
            <a:r>
              <a:rPr lang="en-US" sz="2000" dirty="0" smtClean="0"/>
              <a:t>effective.</a:t>
            </a:r>
          </a:p>
          <a:p>
            <a:pPr marL="457200">
              <a:buFont typeface="Wingdings" panose="05000000000000000000" pitchFamily="2" charset="2"/>
              <a:buChar char="§"/>
            </a:pPr>
            <a:r>
              <a:rPr lang="en-US" sz="2000" dirty="0" smtClean="0"/>
              <a:t>Of </a:t>
            </a:r>
            <a:r>
              <a:rPr lang="en-US" sz="2000" dirty="0"/>
              <a:t>course, project members can simplify the process by </a:t>
            </a:r>
            <a:r>
              <a:rPr lang="en-US" sz="2000" dirty="0">
                <a:solidFill>
                  <a:srgbClr val="002060"/>
                </a:solidFill>
              </a:rPr>
              <a:t>keeping</a:t>
            </a:r>
            <a:r>
              <a:rPr lang="en-US" sz="2000" dirty="0"/>
              <a:t> </a:t>
            </a:r>
            <a:r>
              <a:rPr lang="en-US" sz="2000" dirty="0">
                <a:solidFill>
                  <a:srgbClr val="FF0000"/>
                </a:solidFill>
              </a:rPr>
              <a:t>reporting</a:t>
            </a:r>
            <a:r>
              <a:rPr lang="en-US" sz="2000" dirty="0"/>
              <a:t> to the </a:t>
            </a:r>
            <a:r>
              <a:rPr lang="en-US" sz="2000" dirty="0">
                <a:solidFill>
                  <a:srgbClr val="FF0000"/>
                </a:solidFill>
              </a:rPr>
              <a:t>bare </a:t>
            </a:r>
            <a:r>
              <a:rPr lang="en-US" sz="2000" dirty="0" smtClean="0">
                <a:solidFill>
                  <a:srgbClr val="FF0000"/>
                </a:solidFill>
              </a:rPr>
              <a:t>minimum</a:t>
            </a:r>
            <a:r>
              <a:rPr lang="en-US" sz="2000" dirty="0" smtClean="0"/>
              <a:t>.</a:t>
            </a:r>
          </a:p>
          <a:p>
            <a:pPr marL="457200">
              <a:buFont typeface="Wingdings" panose="05000000000000000000" pitchFamily="2" charset="2"/>
              <a:buChar char="§"/>
            </a:pPr>
            <a:r>
              <a:rPr lang="en-US" sz="2000" dirty="0" smtClean="0"/>
              <a:t>With </a:t>
            </a:r>
            <a:r>
              <a:rPr lang="en-US" sz="2000" dirty="0"/>
              <a:t>a good tool or set of tools, you can cut time (and thus costs) and effort, and still get the required traceability you want in your </a:t>
            </a:r>
            <a:r>
              <a:rPr lang="en-US" sz="2000" dirty="0" smtClean="0"/>
              <a:t>projects.</a:t>
            </a:r>
          </a:p>
          <a:p>
            <a:pPr marL="457200">
              <a:buFont typeface="Wingdings" panose="05000000000000000000" pitchFamily="2" charset="2"/>
              <a:buChar char="§"/>
            </a:pPr>
            <a:r>
              <a:rPr lang="en-US" sz="2000" dirty="0" smtClean="0"/>
              <a:t>The </a:t>
            </a:r>
            <a:r>
              <a:rPr lang="en-US" sz="2000" dirty="0"/>
              <a:t>same goes for reporting and other activities. Tools can, in our opinion, help you be more effective and also help you automate much of the ALM process into the tool(s</a:t>
            </a:r>
            <a:r>
              <a:rPr lang="en-US" sz="2000" dirty="0" smtClean="0"/>
              <a:t>).</a:t>
            </a:r>
          </a:p>
          <a:p>
            <a:pPr marL="457200">
              <a:buFont typeface="Wingdings" panose="05000000000000000000" pitchFamily="2" charset="2"/>
              <a:buChar char="§"/>
            </a:pPr>
            <a:r>
              <a:rPr lang="en-US" sz="2000" dirty="0" smtClean="0"/>
              <a:t>Having the process built directly into your tools helps prevent the people involved from missing important steps by simplifying things.</a:t>
            </a:r>
          </a:p>
        </p:txBody>
      </p:sp>
      <p:sp>
        <p:nvSpPr>
          <p:cNvPr id="3" name="Date Placeholder 2"/>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34</a:t>
            </a:fld>
            <a:endParaRPr lang="en-US"/>
          </a:p>
        </p:txBody>
      </p:sp>
    </p:spTree>
    <p:extLst>
      <p:ext uri="{BB962C8B-B14F-4D97-AF65-F5344CB8AC3E}">
        <p14:creationId xmlns:p14="http://schemas.microsoft.com/office/powerpoint/2010/main" val="312418618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A Brief History of ALM Tools and </a:t>
            </a:r>
            <a:r>
              <a:rPr lang="en-US" dirty="0" smtClean="0">
                <a:solidFill>
                  <a:schemeClr val="bg1"/>
                </a:solidFill>
              </a:rPr>
              <a:t>Concepts	</a:t>
            </a:r>
            <a:r>
              <a:rPr lang="en-US" dirty="0">
                <a:solidFill>
                  <a:schemeClr val="bg1"/>
                </a:solidFill>
              </a:rPr>
              <a:t> </a:t>
            </a:r>
            <a:r>
              <a:rPr lang="en-US" dirty="0" smtClean="0">
                <a:solidFill>
                  <a:schemeClr val="bg1"/>
                </a:solidFill>
              </a:rPr>
              <a:t>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normAutofit/>
          </a:bodyPr>
          <a:lstStyle/>
          <a:p>
            <a:pPr marL="457200">
              <a:buFont typeface="Wingdings" panose="05000000000000000000" pitchFamily="2" charset="2"/>
              <a:buChar char="§"/>
            </a:pPr>
            <a:r>
              <a:rPr lang="en-US" sz="2000" dirty="0" smtClean="0"/>
              <a:t>For </a:t>
            </a:r>
            <a:r>
              <a:rPr lang="en-US" sz="2000" dirty="0"/>
              <a:t>instance, the agile friend we mentioned could definitely gain much from this, and he is looking into </a:t>
            </a:r>
            <a:r>
              <a:rPr lang="en-US" sz="2000" dirty="0">
                <a:solidFill>
                  <a:srgbClr val="0070C0"/>
                </a:solidFill>
              </a:rPr>
              <a:t>Microsoft</a:t>
            </a:r>
            <a:r>
              <a:rPr lang="en-US" sz="2000" dirty="0">
                <a:solidFill>
                  <a:srgbClr val="FF0000"/>
                </a:solidFill>
              </a:rPr>
              <a:t> Team Foundation Server</a:t>
            </a:r>
            <a:r>
              <a:rPr lang="en-US" sz="2000" dirty="0"/>
              <a:t> (</a:t>
            </a:r>
            <a:r>
              <a:rPr lang="en-US" sz="2000" dirty="0">
                <a:solidFill>
                  <a:srgbClr val="FF0000"/>
                </a:solidFill>
              </a:rPr>
              <a:t>TFS</a:t>
            </a:r>
            <a:r>
              <a:rPr lang="en-US" sz="2000" dirty="0"/>
              <a:t>) to see how that set of tools can help him and his teams be more </a:t>
            </a:r>
            <a:r>
              <a:rPr lang="en-US" sz="2000" dirty="0" smtClean="0"/>
              <a:t>productive.</a:t>
            </a:r>
          </a:p>
          <a:p>
            <a:pPr marL="457200">
              <a:buFont typeface="Wingdings" panose="05000000000000000000" pitchFamily="2" charset="2"/>
              <a:buChar char="§"/>
            </a:pPr>
            <a:r>
              <a:rPr lang="en-US" sz="2000" dirty="0" smtClean="0">
                <a:solidFill>
                  <a:srgbClr val="FF0000"/>
                </a:solidFill>
              </a:rPr>
              <a:t>Process </a:t>
            </a:r>
            <a:r>
              <a:rPr lang="en-US" sz="2000" dirty="0">
                <a:solidFill>
                  <a:srgbClr val="FF0000"/>
                </a:solidFill>
              </a:rPr>
              <a:t>automation</a:t>
            </a:r>
            <a:r>
              <a:rPr lang="en-US" sz="2000" dirty="0"/>
              <a:t> and the </a:t>
            </a:r>
            <a:r>
              <a:rPr lang="en-US" sz="2000" dirty="0">
                <a:solidFill>
                  <a:srgbClr val="0070C0"/>
                </a:solidFill>
              </a:rPr>
              <a:t>use of </a:t>
            </a:r>
            <a:r>
              <a:rPr lang="en-US" sz="2000" dirty="0">
                <a:solidFill>
                  <a:srgbClr val="FF0000"/>
                </a:solidFill>
              </a:rPr>
              <a:t>tools</a:t>
            </a:r>
            <a:r>
              <a:rPr lang="en-US" sz="2000" dirty="0"/>
              <a:t> to support and </a:t>
            </a:r>
            <a:r>
              <a:rPr lang="en-US" sz="2000" dirty="0">
                <a:solidFill>
                  <a:srgbClr val="0070C0"/>
                </a:solidFill>
              </a:rPr>
              <a:t>simplify</a:t>
            </a:r>
            <a:r>
              <a:rPr lang="en-US" sz="2000" dirty="0"/>
              <a:t> </a:t>
            </a:r>
            <a:r>
              <a:rPr lang="en-US" sz="2000" dirty="0">
                <a:solidFill>
                  <a:srgbClr val="FF0000"/>
                </a:solidFill>
              </a:rPr>
              <a:t>daily jobs</a:t>
            </a:r>
            <a:r>
              <a:rPr lang="en-US" sz="2000" dirty="0"/>
              <a:t> are great because they can keep you from making unnecessary mistakes</a:t>
            </a:r>
            <a:r>
              <a:rPr lang="en-US" sz="2000" dirty="0" smtClean="0"/>
              <a:t>.</a:t>
            </a:r>
          </a:p>
          <a:p>
            <a:pPr marL="457200">
              <a:buFont typeface="Wingdings" panose="05000000000000000000" pitchFamily="2" charset="2"/>
              <a:buChar char="§"/>
            </a:pPr>
            <a:r>
              <a:rPr lang="en-US" sz="2000" dirty="0">
                <a:solidFill>
                  <a:srgbClr val="FF0000"/>
                </a:solidFill>
              </a:rPr>
              <a:t>Serena Software Inc. </a:t>
            </a:r>
            <a:r>
              <a:rPr lang="en-US" sz="2000" dirty="0"/>
              <a:t>is one supplier of </a:t>
            </a:r>
            <a:r>
              <a:rPr lang="en-US" sz="2000" dirty="0">
                <a:solidFill>
                  <a:srgbClr val="FF0000"/>
                </a:solidFill>
              </a:rPr>
              <a:t>ALM tools</a:t>
            </a:r>
            <a:r>
              <a:rPr lang="en-US" sz="2000" dirty="0"/>
              <a:t>, and the company has interesting insight into ALM and related concepts. </a:t>
            </a:r>
          </a:p>
        </p:txBody>
      </p:sp>
      <p:sp>
        <p:nvSpPr>
          <p:cNvPr id="3" name="Date Placeholder 2"/>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35</a:t>
            </a:fld>
            <a:endParaRPr lang="en-US"/>
          </a:p>
        </p:txBody>
      </p:sp>
    </p:spTree>
    <p:extLst>
      <p:ext uri="{BB962C8B-B14F-4D97-AF65-F5344CB8AC3E}">
        <p14:creationId xmlns:p14="http://schemas.microsoft.com/office/powerpoint/2010/main" val="15689108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fr-FR" dirty="0" smtClean="0"/>
              <a:t>Serena Software - ALM Concepts</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According to Serena Software, there are eight ALM concepts:</a:t>
            </a:r>
            <a:endParaRPr lang="en-US" sz="2000" dirty="0" smtClean="0"/>
          </a:p>
          <a:p>
            <a:pPr marL="685800">
              <a:buFont typeface="Wingdings" panose="05000000000000000000" pitchFamily="2" charset="2"/>
              <a:buChar char="ü"/>
            </a:pPr>
            <a:r>
              <a:rPr lang="en-US" sz="2000" dirty="0">
                <a:solidFill>
                  <a:srgbClr val="0070C0"/>
                </a:solidFill>
              </a:rPr>
              <a:t>Modeling:</a:t>
            </a:r>
            <a:r>
              <a:rPr lang="en-US" sz="2000" dirty="0"/>
              <a:t> Software </a:t>
            </a:r>
            <a:r>
              <a:rPr lang="en-US" sz="2000" dirty="0" smtClean="0"/>
              <a:t>modeling</a:t>
            </a:r>
          </a:p>
          <a:p>
            <a:pPr marL="685800">
              <a:buFont typeface="Wingdings" panose="05000000000000000000" pitchFamily="2" charset="2"/>
              <a:buChar char="ü"/>
            </a:pPr>
            <a:r>
              <a:rPr lang="en-US" sz="2000" dirty="0" smtClean="0">
                <a:solidFill>
                  <a:srgbClr val="0070C0"/>
                </a:solidFill>
              </a:rPr>
              <a:t>Issue </a:t>
            </a:r>
            <a:r>
              <a:rPr lang="en-US" sz="2000" dirty="0">
                <a:solidFill>
                  <a:srgbClr val="0070C0"/>
                </a:solidFill>
              </a:rPr>
              <a:t>management:</a:t>
            </a:r>
            <a:r>
              <a:rPr lang="en-US" sz="2000" dirty="0"/>
              <a:t> Keeping track of incoming issues during development and </a:t>
            </a:r>
            <a:r>
              <a:rPr lang="en-US" sz="2000" dirty="0" smtClean="0"/>
              <a:t>operations</a:t>
            </a:r>
          </a:p>
          <a:p>
            <a:pPr marL="685800">
              <a:buFont typeface="Wingdings" panose="05000000000000000000" pitchFamily="2" charset="2"/>
              <a:buChar char="ü"/>
            </a:pPr>
            <a:r>
              <a:rPr lang="en-US" sz="2000" dirty="0" smtClean="0">
                <a:solidFill>
                  <a:srgbClr val="0070C0"/>
                </a:solidFill>
              </a:rPr>
              <a:t>Design</a:t>
            </a:r>
            <a:r>
              <a:rPr lang="en-US" sz="2000" dirty="0">
                <a:solidFill>
                  <a:srgbClr val="0070C0"/>
                </a:solidFill>
              </a:rPr>
              <a:t>:</a:t>
            </a:r>
            <a:r>
              <a:rPr lang="en-US" sz="2000" dirty="0"/>
              <a:t> Designing the system or </a:t>
            </a:r>
            <a:r>
              <a:rPr lang="en-US" sz="2000" dirty="0" smtClean="0"/>
              <a:t>application</a:t>
            </a:r>
          </a:p>
          <a:p>
            <a:pPr marL="685800">
              <a:buFont typeface="Wingdings" panose="05000000000000000000" pitchFamily="2" charset="2"/>
              <a:buChar char="ü"/>
            </a:pPr>
            <a:r>
              <a:rPr lang="en-US" sz="2000" dirty="0" smtClean="0">
                <a:solidFill>
                  <a:srgbClr val="0070C0"/>
                </a:solidFill>
              </a:rPr>
              <a:t>Construction</a:t>
            </a:r>
            <a:r>
              <a:rPr lang="en-US" sz="2000" dirty="0">
                <a:solidFill>
                  <a:srgbClr val="0070C0"/>
                </a:solidFill>
              </a:rPr>
              <a:t>:</a:t>
            </a:r>
            <a:r>
              <a:rPr lang="en-US" sz="2000" dirty="0"/>
              <a:t> Developing the system or </a:t>
            </a:r>
            <a:r>
              <a:rPr lang="en-US" sz="2000" dirty="0" smtClean="0"/>
              <a:t>application</a:t>
            </a:r>
          </a:p>
          <a:p>
            <a:pPr marL="685800">
              <a:buFont typeface="Wingdings" panose="05000000000000000000" pitchFamily="2" charset="2"/>
              <a:buChar char="ü"/>
            </a:pPr>
            <a:r>
              <a:rPr lang="en-US" sz="2000" dirty="0" smtClean="0">
                <a:solidFill>
                  <a:srgbClr val="0070C0"/>
                </a:solidFill>
              </a:rPr>
              <a:t>Production </a:t>
            </a:r>
            <a:r>
              <a:rPr lang="en-US" sz="2000" dirty="0">
                <a:solidFill>
                  <a:srgbClr val="0070C0"/>
                </a:solidFill>
              </a:rPr>
              <a:t>monitoring: </a:t>
            </a:r>
            <a:r>
              <a:rPr lang="en-US" sz="2000" dirty="0"/>
              <a:t>The work of the operations staff</a:t>
            </a:r>
          </a:p>
          <a:p>
            <a:pPr marL="685800">
              <a:buFont typeface="Wingdings" panose="05000000000000000000" pitchFamily="2" charset="2"/>
              <a:buChar char="ü"/>
            </a:pPr>
            <a:r>
              <a:rPr lang="en-US" sz="2000" dirty="0">
                <a:solidFill>
                  <a:srgbClr val="0070C0"/>
                </a:solidFill>
              </a:rPr>
              <a:t>Build:</a:t>
            </a:r>
            <a:r>
              <a:rPr lang="en-US" sz="2000" dirty="0"/>
              <a:t> Building the executable </a:t>
            </a:r>
            <a:r>
              <a:rPr lang="en-US" sz="2000" dirty="0" smtClean="0"/>
              <a:t>code</a:t>
            </a:r>
          </a:p>
          <a:p>
            <a:pPr marL="685800">
              <a:buFont typeface="Wingdings" panose="05000000000000000000" pitchFamily="2" charset="2"/>
              <a:buChar char="ü"/>
            </a:pPr>
            <a:r>
              <a:rPr lang="en-US" sz="2000" dirty="0" smtClean="0">
                <a:solidFill>
                  <a:srgbClr val="0070C0"/>
                </a:solidFill>
              </a:rPr>
              <a:t>Test</a:t>
            </a:r>
            <a:r>
              <a:rPr lang="en-US" sz="2000" dirty="0">
                <a:solidFill>
                  <a:srgbClr val="0070C0"/>
                </a:solidFill>
              </a:rPr>
              <a:t>:</a:t>
            </a:r>
            <a:r>
              <a:rPr lang="en-US" sz="2000" dirty="0"/>
              <a:t> Testing the </a:t>
            </a:r>
            <a:r>
              <a:rPr lang="en-US" sz="2000" dirty="0" smtClean="0"/>
              <a:t>software</a:t>
            </a:r>
          </a:p>
          <a:p>
            <a:pPr marL="685800">
              <a:buFont typeface="Wingdings" panose="05000000000000000000" pitchFamily="2" charset="2"/>
              <a:buChar char="ü"/>
            </a:pPr>
            <a:r>
              <a:rPr lang="en-US" sz="2000" dirty="0" smtClean="0">
                <a:solidFill>
                  <a:srgbClr val="0070C0"/>
                </a:solidFill>
              </a:rPr>
              <a:t>Release </a:t>
            </a:r>
            <a:r>
              <a:rPr lang="en-US" sz="2000" dirty="0">
                <a:solidFill>
                  <a:srgbClr val="0070C0"/>
                </a:solidFill>
              </a:rPr>
              <a:t>management:</a:t>
            </a:r>
            <a:r>
              <a:rPr lang="en-US" sz="2000" dirty="0"/>
              <a:t> Planning application releases</a:t>
            </a:r>
          </a:p>
          <a:p>
            <a:pPr marL="457200">
              <a:buFont typeface="Wingdings" panose="05000000000000000000" pitchFamily="2" charset="2"/>
              <a:buChar char="§"/>
            </a:pPr>
            <a:r>
              <a:rPr lang="en-US" sz="2000" dirty="0"/>
              <a:t>In order to synchronize these efforts, according to Serena Software , you need tools that span them and that help you automate and simplify the following </a:t>
            </a:r>
            <a:r>
              <a:rPr lang="en-US" sz="2000" dirty="0" smtClean="0"/>
              <a:t>activities.</a:t>
            </a:r>
          </a:p>
          <a:p>
            <a:pPr marL="457200">
              <a:buFont typeface="Wingdings" panose="05000000000000000000" pitchFamily="2" charset="2"/>
              <a:buChar char="§"/>
            </a:pPr>
            <a:r>
              <a:rPr lang="en-US" sz="2000" dirty="0" smtClean="0"/>
              <a:t>If </a:t>
            </a:r>
            <a:r>
              <a:rPr lang="en-US" sz="2000" dirty="0"/>
              <a:t>you look closely, you can see that these activities compare to </a:t>
            </a:r>
            <a:r>
              <a:rPr lang="en-US" sz="2000" dirty="0">
                <a:solidFill>
                  <a:srgbClr val="FF0000"/>
                </a:solidFill>
              </a:rPr>
              <a:t>ALM 2.0+</a:t>
            </a:r>
            <a:r>
              <a:rPr lang="en-US" sz="2000" dirty="0"/>
              <a:t>, which we discuss shortly</a:t>
            </a:r>
            <a:r>
              <a:rPr lang="en-US" sz="2000" dirty="0" smtClean="0"/>
              <a:t>:</a:t>
            </a:r>
          </a:p>
        </p:txBody>
      </p:sp>
      <p:sp>
        <p:nvSpPr>
          <p:cNvPr id="3" name="Date Placeholder 2"/>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36</a:t>
            </a:fld>
            <a:endParaRPr lang="en-US"/>
          </a:p>
        </p:txBody>
      </p:sp>
    </p:spTree>
    <p:extLst>
      <p:ext uri="{BB962C8B-B14F-4D97-AF65-F5344CB8AC3E}">
        <p14:creationId xmlns:p14="http://schemas.microsoft.com/office/powerpoint/2010/main" val="33409992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fr-FR" dirty="0" smtClean="0"/>
              <a:t>Serena Software - ALM Concepts			</a:t>
            </a:r>
            <a:r>
              <a:rPr lang="fr-FR" dirty="0"/>
              <a:t> </a:t>
            </a:r>
            <a:r>
              <a:rPr lang="fr-FR" dirty="0" smtClean="0"/>
              <a:t>  </a:t>
            </a:r>
            <a:r>
              <a:rPr lang="fr-FR"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normAutofit/>
          </a:bodyPr>
          <a:lstStyle/>
          <a:p>
            <a:pPr marL="685800">
              <a:buFont typeface="Wingdings" panose="05000000000000000000" pitchFamily="2" charset="2"/>
              <a:buChar char="ü"/>
            </a:pPr>
            <a:r>
              <a:rPr lang="en-US" dirty="0" smtClean="0"/>
              <a:t>Reporting</a:t>
            </a:r>
          </a:p>
          <a:p>
            <a:pPr marL="685800">
              <a:buFont typeface="Wingdings" panose="05000000000000000000" pitchFamily="2" charset="2"/>
              <a:buChar char="ü"/>
            </a:pPr>
            <a:r>
              <a:rPr lang="en-US" dirty="0" smtClean="0"/>
              <a:t>Traceability</a:t>
            </a:r>
          </a:p>
          <a:p>
            <a:pPr marL="685800">
              <a:buFont typeface="Wingdings" panose="05000000000000000000" pitchFamily="2" charset="2"/>
              <a:buChar char="ü"/>
            </a:pPr>
            <a:r>
              <a:rPr lang="en-US" dirty="0" smtClean="0"/>
              <a:t>Policies</a:t>
            </a:r>
            <a:endParaRPr lang="en-US" dirty="0"/>
          </a:p>
          <a:p>
            <a:pPr marL="685800">
              <a:buFont typeface="Wingdings" panose="05000000000000000000" pitchFamily="2" charset="2"/>
              <a:buChar char="ü"/>
            </a:pPr>
            <a:r>
              <a:rPr lang="en-US" sz="2000" dirty="0" smtClean="0"/>
              <a:t>Procedures</a:t>
            </a:r>
          </a:p>
          <a:p>
            <a:pPr marL="685800">
              <a:buFont typeface="Wingdings" panose="05000000000000000000" pitchFamily="2" charset="2"/>
              <a:buChar char="ü"/>
            </a:pPr>
            <a:r>
              <a:rPr lang="en-US" sz="2000" dirty="0" smtClean="0"/>
              <a:t>Processes</a:t>
            </a:r>
          </a:p>
          <a:p>
            <a:pPr marL="685800">
              <a:buFont typeface="Wingdings" panose="05000000000000000000" pitchFamily="2" charset="2"/>
              <a:buChar char="ü"/>
            </a:pPr>
            <a:r>
              <a:rPr lang="en-US" sz="2000" dirty="0" smtClean="0"/>
              <a:t>Collaboration</a:t>
            </a:r>
            <a:endParaRPr lang="en-US" sz="2000" dirty="0"/>
          </a:p>
          <a:p>
            <a:pPr marL="457200">
              <a:buFont typeface="Wingdings" panose="05000000000000000000" pitchFamily="2" charset="2"/>
              <a:buChar char="§"/>
            </a:pPr>
            <a:r>
              <a:rPr lang="en-US" sz="2000" dirty="0"/>
              <a:t>Imagine the </a:t>
            </a:r>
            <a:r>
              <a:rPr lang="en-US" sz="2000" dirty="0">
                <a:solidFill>
                  <a:srgbClr val="FF0000"/>
                </a:solidFill>
              </a:rPr>
              <a:t>Herculean task</a:t>
            </a:r>
            <a:r>
              <a:rPr lang="en-US" sz="2000" dirty="0"/>
              <a:t> of keeping all those things in </a:t>
            </a:r>
            <a:r>
              <a:rPr lang="en-US" sz="2000" dirty="0">
                <a:solidFill>
                  <a:srgbClr val="FF0000"/>
                </a:solidFill>
              </a:rPr>
              <a:t>order </a:t>
            </a:r>
            <a:r>
              <a:rPr lang="en-US" sz="2000" dirty="0" smtClean="0">
                <a:solidFill>
                  <a:srgbClr val="FF0000"/>
                </a:solidFill>
              </a:rPr>
              <a:t>manually</a:t>
            </a:r>
            <a:r>
              <a:rPr lang="en-US" sz="2000" dirty="0" smtClean="0"/>
              <a:t>. It’s </a:t>
            </a:r>
            <a:r>
              <a:rPr lang="en-US" sz="2000" dirty="0"/>
              <a:t>impossible, if you want to get things right and keep an eye on the project’s </a:t>
            </a:r>
            <a:r>
              <a:rPr lang="en-US" sz="2000" dirty="0" smtClean="0"/>
              <a:t>status.</a:t>
            </a:r>
          </a:p>
          <a:p>
            <a:pPr marL="457200">
              <a:buFont typeface="Wingdings" panose="05000000000000000000" pitchFamily="2" charset="2"/>
              <a:buChar char="§"/>
            </a:pPr>
            <a:r>
              <a:rPr lang="en-US" sz="2000" dirty="0" smtClean="0"/>
              <a:t>Projects </a:t>
            </a:r>
            <a:r>
              <a:rPr lang="en-US" sz="2000" dirty="0"/>
              <a:t>today seem to be going better because the number of failed projects is </a:t>
            </a:r>
            <a:r>
              <a:rPr lang="en-US" sz="2000" dirty="0" smtClean="0"/>
              <a:t>decreasing.</a:t>
            </a:r>
          </a:p>
          <a:p>
            <a:pPr marL="457200">
              <a:buFont typeface="Wingdings" panose="05000000000000000000" pitchFamily="2" charset="2"/>
              <a:buChar char="§"/>
            </a:pPr>
            <a:r>
              <a:rPr lang="en-US" sz="2000" dirty="0" smtClean="0"/>
              <a:t>Much </a:t>
            </a:r>
            <a:r>
              <a:rPr lang="en-US" sz="2000" dirty="0"/>
              <a:t>of this progress is, according to </a:t>
            </a:r>
            <a:r>
              <a:rPr lang="en-US" sz="2000" dirty="0">
                <a:solidFill>
                  <a:srgbClr val="FF0000"/>
                </a:solidFill>
              </a:rPr>
              <a:t>Michael Azoff</a:t>
            </a:r>
            <a:r>
              <a:rPr lang="en-US" sz="2000" dirty="0"/>
              <a:t> at the </a:t>
            </a:r>
            <a:r>
              <a:rPr lang="en-US" sz="2000" dirty="0">
                <a:solidFill>
                  <a:srgbClr val="FF0000"/>
                </a:solidFill>
              </a:rPr>
              <a:t>Butler Group</a:t>
            </a:r>
            <a:r>
              <a:rPr lang="en-US" sz="2000" dirty="0"/>
              <a:t>, </a:t>
            </a:r>
            <a:r>
              <a:rPr lang="en-US" sz="2000" dirty="0" smtClean="0"/>
              <a:t>the </a:t>
            </a:r>
            <a:r>
              <a:rPr lang="en-US" sz="2000" dirty="0"/>
              <a:t>result </a:t>
            </a:r>
            <a:r>
              <a:rPr lang="en-US" sz="2000" dirty="0" smtClean="0"/>
              <a:t>of</a:t>
            </a:r>
          </a:p>
          <a:p>
            <a:pPr marL="461963" indent="0">
              <a:buNone/>
            </a:pPr>
            <a:r>
              <a:rPr lang="en-US" sz="2000" i="1" dirty="0" smtClean="0"/>
              <a:t>“major </a:t>
            </a:r>
            <a:r>
              <a:rPr lang="en-US" sz="2000" i="1" dirty="0"/>
              <a:t>changes in software development: open source software projects; the Agile development movement; and advances in tooling, notably </a:t>
            </a:r>
            <a:r>
              <a:rPr lang="en-US" sz="2000" i="1" dirty="0">
                <a:solidFill>
                  <a:srgbClr val="FF0000"/>
                </a:solidFill>
              </a:rPr>
              <a:t>Application Lifecycle Management</a:t>
            </a:r>
            <a:r>
              <a:rPr lang="en-US" sz="2000" i="1" dirty="0"/>
              <a:t> </a:t>
            </a:r>
            <a:r>
              <a:rPr lang="en-US" sz="2000" i="1" dirty="0">
                <a:solidFill>
                  <a:srgbClr val="0070C0"/>
                </a:solidFill>
              </a:rPr>
              <a:t>(ALM) tools</a:t>
            </a:r>
            <a:r>
              <a:rPr lang="en-US" sz="2000" i="1" dirty="0" smtClean="0"/>
              <a:t>.”</a:t>
            </a:r>
          </a:p>
        </p:txBody>
      </p:sp>
      <p:sp>
        <p:nvSpPr>
          <p:cNvPr id="3" name="Date Placeholder 2"/>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37</a:t>
            </a:fld>
            <a:endParaRPr lang="en-US"/>
          </a:p>
        </p:txBody>
      </p:sp>
    </p:spTree>
    <p:extLst>
      <p:ext uri="{BB962C8B-B14F-4D97-AF65-F5344CB8AC3E}">
        <p14:creationId xmlns:p14="http://schemas.microsoft.com/office/powerpoint/2010/main" val="42519992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fr-FR" dirty="0" smtClean="0"/>
              <a:t>Serena Software - ALM Concepts			  </a:t>
            </a:r>
            <a:r>
              <a:rPr lang="fr-FR"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normAutofit/>
          </a:bodyPr>
          <a:lstStyle/>
          <a:p>
            <a:pPr marL="457200">
              <a:buFont typeface="Wingdings" panose="05000000000000000000" pitchFamily="2" charset="2"/>
              <a:buChar char="§"/>
            </a:pPr>
            <a:r>
              <a:rPr lang="en-US" sz="2000" dirty="0" smtClean="0"/>
              <a:t>Some </a:t>
            </a:r>
            <a:r>
              <a:rPr lang="en-US" sz="2000" dirty="0"/>
              <a:t>of these results have also been confirmed by later research, such as that by </a:t>
            </a:r>
            <a:r>
              <a:rPr lang="en-US" sz="2000" dirty="0">
                <a:solidFill>
                  <a:srgbClr val="FF0000"/>
                </a:solidFill>
              </a:rPr>
              <a:t>Scott W. Ambler</a:t>
            </a:r>
            <a:r>
              <a:rPr lang="en-US" sz="2000" dirty="0"/>
              <a:t> at </a:t>
            </a:r>
            <a:r>
              <a:rPr lang="en-US" sz="2000" dirty="0" smtClean="0">
                <a:solidFill>
                  <a:srgbClr val="FF0000"/>
                </a:solidFill>
              </a:rPr>
              <a:t>Ambysoft</a:t>
            </a:r>
            <a:r>
              <a:rPr lang="en-US" sz="2000" dirty="0" smtClean="0"/>
              <a:t>.</a:t>
            </a:r>
          </a:p>
          <a:p>
            <a:pPr marL="457200">
              <a:buFont typeface="Wingdings" panose="05000000000000000000" pitchFamily="2" charset="2"/>
              <a:buChar char="§"/>
            </a:pPr>
            <a:r>
              <a:rPr lang="en-US" sz="2000" dirty="0" smtClean="0"/>
              <a:t>Now </a:t>
            </a:r>
            <a:r>
              <a:rPr lang="en-US" sz="2000" dirty="0"/>
              <a:t>you understand why finding tools and development processes to help you with ALM is </a:t>
            </a:r>
            <a:r>
              <a:rPr lang="en-US" sz="2000" dirty="0" smtClean="0"/>
              <a:t>important.</a:t>
            </a:r>
          </a:p>
          <a:p>
            <a:pPr marL="457200">
              <a:buFont typeface="Wingdings" panose="05000000000000000000" pitchFamily="2" charset="2"/>
              <a:buChar char="§"/>
            </a:pPr>
            <a:r>
              <a:rPr lang="en-US" sz="2000" dirty="0" smtClean="0"/>
              <a:t>There </a:t>
            </a:r>
            <a:r>
              <a:rPr lang="en-US" sz="2000" dirty="0"/>
              <a:t>is increasing awareness of the ALM process among </a:t>
            </a:r>
            <a:r>
              <a:rPr lang="en-US" sz="2000" dirty="0" smtClean="0"/>
              <a:t>enterprises.</a:t>
            </a:r>
          </a:p>
          <a:p>
            <a:pPr marL="457200">
              <a:buFont typeface="Wingdings" panose="05000000000000000000" pitchFamily="2" charset="2"/>
              <a:buChar char="§"/>
            </a:pPr>
            <a:r>
              <a:rPr lang="en-US" sz="2000" dirty="0" smtClean="0"/>
              <a:t>We </a:t>
            </a:r>
            <a:r>
              <a:rPr lang="en-US" sz="2000" dirty="0"/>
              <a:t>see this among our customers. ALM is much more important now than it was only five years ago.</a:t>
            </a:r>
          </a:p>
        </p:txBody>
      </p:sp>
      <p:sp>
        <p:nvSpPr>
          <p:cNvPr id="3" name="Date Placeholder 2"/>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38</a:t>
            </a:fld>
            <a:endParaRPr lang="en-US"/>
          </a:p>
        </p:txBody>
      </p:sp>
    </p:spTree>
    <p:extLst>
      <p:ext uri="{BB962C8B-B14F-4D97-AF65-F5344CB8AC3E}">
        <p14:creationId xmlns:p14="http://schemas.microsoft.com/office/powerpoint/2010/main" val="33169162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fr-FR" dirty="0"/>
              <a:t>Application Lifecycle Management </a:t>
            </a:r>
            <a:r>
              <a:rPr lang="fr-FR" dirty="0" smtClean="0"/>
              <a:t>1.0</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solidFill>
                  <a:srgbClr val="FF0000"/>
                </a:solidFill>
              </a:rPr>
              <a:t>Forrester Research</a:t>
            </a:r>
            <a:r>
              <a:rPr lang="en-US" sz="2000" dirty="0"/>
              <a:t> has introduced some very useful concepts for </a:t>
            </a:r>
            <a:r>
              <a:rPr lang="en-US" sz="2000" dirty="0">
                <a:solidFill>
                  <a:srgbClr val="FF0000"/>
                </a:solidFill>
              </a:rPr>
              <a:t>ALM</a:t>
            </a:r>
            <a:r>
              <a:rPr lang="en-US" sz="2000" dirty="0" smtClean="0"/>
              <a:t>, </a:t>
            </a:r>
            <a:r>
              <a:rPr lang="en-US" sz="2000" dirty="0"/>
              <a:t>including different </a:t>
            </a:r>
            <a:r>
              <a:rPr lang="en-US" sz="2000" dirty="0">
                <a:solidFill>
                  <a:srgbClr val="FF0000"/>
                </a:solidFill>
              </a:rPr>
              <a:t>versions</a:t>
            </a:r>
            <a:r>
              <a:rPr lang="en-US" sz="2000" dirty="0"/>
              <a:t> of ALM and </a:t>
            </a:r>
            <a:r>
              <a:rPr lang="en-US" sz="2000" dirty="0">
                <a:solidFill>
                  <a:srgbClr val="FF0000"/>
                </a:solidFill>
              </a:rPr>
              <a:t>ALM </a:t>
            </a:r>
            <a:r>
              <a:rPr lang="en-US" sz="2000" dirty="0" smtClean="0">
                <a:solidFill>
                  <a:srgbClr val="FF0000"/>
                </a:solidFill>
              </a:rPr>
              <a:t>tools</a:t>
            </a:r>
            <a:r>
              <a:rPr lang="en-US" sz="2000" dirty="0" smtClean="0"/>
              <a:t>.</a:t>
            </a:r>
          </a:p>
          <a:p>
            <a:pPr marL="457200">
              <a:buFont typeface="Wingdings" panose="05000000000000000000" pitchFamily="2" charset="2"/>
              <a:buChar char="§"/>
            </a:pPr>
            <a:r>
              <a:rPr lang="en-US" sz="2000" dirty="0" smtClean="0"/>
              <a:t>This </a:t>
            </a:r>
            <a:r>
              <a:rPr lang="en-US" sz="2000" dirty="0"/>
              <a:t>section looks at how Forrester defined </a:t>
            </a:r>
            <a:r>
              <a:rPr lang="en-US" sz="2000" dirty="0">
                <a:solidFill>
                  <a:srgbClr val="FF0000"/>
                </a:solidFill>
              </a:rPr>
              <a:t>ALM 1.0</a:t>
            </a:r>
            <a:r>
              <a:rPr lang="en-US" sz="2000" dirty="0"/>
              <a:t> and then continues to the latest version, </a:t>
            </a:r>
            <a:r>
              <a:rPr lang="en-US" sz="2000" dirty="0">
                <a:solidFill>
                  <a:srgbClr val="FF0000"/>
                </a:solidFill>
              </a:rPr>
              <a:t>ALM 2.0</a:t>
            </a:r>
            <a:r>
              <a:rPr lang="en-US" sz="2000" dirty="0" smtClean="0">
                <a:solidFill>
                  <a:srgbClr val="FF0000"/>
                </a:solidFill>
              </a:rPr>
              <a:t>+.</a:t>
            </a:r>
          </a:p>
          <a:p>
            <a:pPr marL="457200">
              <a:buFont typeface="Wingdings" panose="05000000000000000000" pitchFamily="2" charset="2"/>
              <a:buChar char="§"/>
            </a:pPr>
            <a:r>
              <a:rPr lang="en-US" sz="2000" dirty="0" smtClean="0"/>
              <a:t>As </a:t>
            </a:r>
            <a:r>
              <a:rPr lang="en-US" sz="2000" dirty="0"/>
              <a:t>software has become more and more complex, role specialization has increased in IT </a:t>
            </a:r>
            <a:r>
              <a:rPr lang="en-US" sz="2000" dirty="0" smtClean="0"/>
              <a:t>organizations.</a:t>
            </a:r>
          </a:p>
          <a:p>
            <a:pPr marL="457200">
              <a:buFont typeface="Wingdings" panose="05000000000000000000" pitchFamily="2" charset="2"/>
              <a:buChar char="§"/>
            </a:pPr>
            <a:r>
              <a:rPr lang="en-US" sz="2000" dirty="0" smtClean="0"/>
              <a:t>This </a:t>
            </a:r>
            <a:r>
              <a:rPr lang="en-US" sz="2000" dirty="0"/>
              <a:t>has led to </a:t>
            </a:r>
            <a:r>
              <a:rPr lang="en-US" sz="2000" dirty="0">
                <a:solidFill>
                  <a:srgbClr val="FF0000"/>
                </a:solidFill>
              </a:rPr>
              <a:t>functional silos</a:t>
            </a:r>
            <a:r>
              <a:rPr lang="en-US" sz="2000" dirty="0"/>
              <a:t> in different areas (</a:t>
            </a:r>
            <a:r>
              <a:rPr lang="en-US" sz="2000" dirty="0">
                <a:solidFill>
                  <a:srgbClr val="FF0000"/>
                </a:solidFill>
              </a:rPr>
              <a:t>roles</a:t>
            </a:r>
            <a:r>
              <a:rPr lang="en-US" sz="2000" dirty="0"/>
              <a:t>), such </a:t>
            </a:r>
            <a:r>
              <a:rPr lang="en-US" sz="2000" dirty="0" smtClean="0"/>
              <a:t>as</a:t>
            </a:r>
          </a:p>
          <a:p>
            <a:pPr marL="687388" lvl="1" indent="-225425">
              <a:buFont typeface="Wingdings" panose="05000000000000000000" pitchFamily="2" charset="2"/>
              <a:buChar char="ü"/>
            </a:pPr>
            <a:r>
              <a:rPr lang="en-US" dirty="0"/>
              <a:t>P</a:t>
            </a:r>
            <a:r>
              <a:rPr lang="en-US" dirty="0" smtClean="0"/>
              <a:t>roject management		Business analysis</a:t>
            </a:r>
          </a:p>
          <a:p>
            <a:pPr marL="687388" lvl="1" indent="-225425">
              <a:buFont typeface="Wingdings" panose="05000000000000000000" pitchFamily="2" charset="2"/>
              <a:buChar char="ü"/>
            </a:pPr>
            <a:r>
              <a:rPr lang="en-US" dirty="0" smtClean="0"/>
              <a:t>Architecture			Development</a:t>
            </a:r>
          </a:p>
          <a:p>
            <a:pPr marL="687388" lvl="1" indent="-225425">
              <a:buFont typeface="Wingdings" panose="05000000000000000000" pitchFamily="2" charset="2"/>
              <a:buChar char="ü"/>
            </a:pPr>
            <a:r>
              <a:rPr lang="en-US" dirty="0" smtClean="0"/>
              <a:t>Database administration		Testing</a:t>
            </a:r>
            <a:r>
              <a:rPr lang="en-US" dirty="0"/>
              <a:t>, and so </a:t>
            </a:r>
            <a:r>
              <a:rPr lang="en-US" dirty="0" smtClean="0"/>
              <a:t>on</a:t>
            </a:r>
          </a:p>
          <a:p>
            <a:pPr marL="457200">
              <a:buFont typeface="Wingdings" panose="05000000000000000000" pitchFamily="2" charset="2"/>
              <a:buChar char="§"/>
            </a:pPr>
            <a:r>
              <a:rPr lang="en-US" sz="2000" dirty="0" smtClean="0"/>
              <a:t>As </a:t>
            </a:r>
            <a:r>
              <a:rPr lang="en-US" sz="2000" dirty="0"/>
              <a:t>you may recall from the beginning of this chapter, you can see this in the </a:t>
            </a:r>
            <a:r>
              <a:rPr lang="en-US" sz="2000" dirty="0">
                <a:solidFill>
                  <a:srgbClr val="FF0000"/>
                </a:solidFill>
              </a:rPr>
              <a:t>ALM </a:t>
            </a:r>
            <a:r>
              <a:rPr lang="en-US" sz="2000" dirty="0" smtClean="0">
                <a:solidFill>
                  <a:srgbClr val="FF0000"/>
                </a:solidFill>
              </a:rPr>
              <a:t>circle</a:t>
            </a:r>
            <a:r>
              <a:rPr lang="en-US" sz="2000" dirty="0" smtClean="0"/>
              <a:t>.</a:t>
            </a:r>
          </a:p>
          <a:p>
            <a:pPr marL="457200">
              <a:buFont typeface="Wingdings" panose="05000000000000000000" pitchFamily="2" charset="2"/>
              <a:buChar char="§"/>
            </a:pPr>
            <a:r>
              <a:rPr lang="en-US" sz="2000" dirty="0" smtClean="0"/>
              <a:t>Having </a:t>
            </a:r>
            <a:r>
              <a:rPr lang="en-US" sz="2000" dirty="0"/>
              <a:t>these silos in a company isn’t a problem, but having them without any </a:t>
            </a:r>
            <a:r>
              <a:rPr lang="en-US" sz="2000" dirty="0">
                <a:solidFill>
                  <a:srgbClr val="FF0000"/>
                </a:solidFill>
              </a:rPr>
              <a:t>positive interaction</a:t>
            </a:r>
            <a:r>
              <a:rPr lang="en-US" sz="2000" dirty="0"/>
              <a:t> between them is an </a:t>
            </a:r>
            <a:r>
              <a:rPr lang="en-US" sz="2000" dirty="0" smtClean="0"/>
              <a:t>issue.</a:t>
            </a:r>
          </a:p>
          <a:p>
            <a:pPr marL="457200">
              <a:buFont typeface="Wingdings" panose="05000000000000000000" pitchFamily="2" charset="2"/>
              <a:buChar char="§"/>
            </a:pPr>
            <a:r>
              <a:rPr lang="en-US" sz="2000" dirty="0" smtClean="0"/>
              <a:t>There </a:t>
            </a:r>
            <a:r>
              <a:rPr lang="en-US" sz="2000" dirty="0"/>
              <a:t>is always a problem when you build impenetrable walls around </a:t>
            </a:r>
            <a:r>
              <a:rPr lang="en-US" sz="2000" dirty="0" smtClean="0"/>
              <a:t>you.</a:t>
            </a:r>
          </a:p>
          <a:p>
            <a:pPr marL="457200">
              <a:buFont typeface="Wingdings" panose="05000000000000000000" pitchFamily="2" charset="2"/>
              <a:buChar char="§"/>
            </a:pPr>
            <a:r>
              <a:rPr lang="en-US" sz="2000" dirty="0" smtClean="0">
                <a:solidFill>
                  <a:srgbClr val="FF0000"/>
                </a:solidFill>
              </a:rPr>
              <a:t>ALM vendors</a:t>
            </a:r>
            <a:r>
              <a:rPr lang="en-US" sz="2000" dirty="0" smtClean="0"/>
              <a:t> have driven this wall construction, because most of their </a:t>
            </a:r>
            <a:r>
              <a:rPr lang="en-US" sz="2000" dirty="0" smtClean="0">
                <a:solidFill>
                  <a:srgbClr val="FF0000"/>
                </a:solidFill>
              </a:rPr>
              <a:t>tools</a:t>
            </a:r>
            <a:r>
              <a:rPr lang="en-US" sz="2000" dirty="0" smtClean="0"/>
              <a:t> historically have been </a:t>
            </a:r>
            <a:r>
              <a:rPr lang="en-US" sz="2000" dirty="0" smtClean="0">
                <a:solidFill>
                  <a:srgbClr val="FF0000"/>
                </a:solidFill>
              </a:rPr>
              <a:t>developed</a:t>
            </a:r>
            <a:r>
              <a:rPr lang="en-US" sz="2000" dirty="0" smtClean="0"/>
              <a:t> for </a:t>
            </a:r>
            <a:r>
              <a:rPr lang="en-US" sz="2000" dirty="0" smtClean="0">
                <a:solidFill>
                  <a:srgbClr val="FF0000"/>
                </a:solidFill>
              </a:rPr>
              <a:t>particular silos</a:t>
            </a:r>
            <a:r>
              <a:rPr lang="en-US" sz="2000" dirty="0" smtClean="0"/>
              <a:t>.</a:t>
            </a:r>
          </a:p>
        </p:txBody>
      </p:sp>
      <p:sp>
        <p:nvSpPr>
          <p:cNvPr id="3" name="Date Placeholder 2"/>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39</a:t>
            </a:fld>
            <a:endParaRPr lang="en-US"/>
          </a:p>
        </p:txBody>
      </p:sp>
    </p:spTree>
    <p:extLst>
      <p:ext uri="{BB962C8B-B14F-4D97-AF65-F5344CB8AC3E}">
        <p14:creationId xmlns:p14="http://schemas.microsoft.com/office/powerpoint/2010/main" val="3720058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Introduction to </a:t>
            </a:r>
            <a:r>
              <a:rPr lang="en-US" dirty="0" smtClean="0"/>
              <a:t>Application Lifecycle </a:t>
            </a:r>
            <a:r>
              <a:rPr lang="en-US" dirty="0"/>
              <a:t>Management</a:t>
            </a:r>
          </a:p>
        </p:txBody>
      </p:sp>
      <p:sp>
        <p:nvSpPr>
          <p:cNvPr id="4" name="Date Placeholder 3"/>
          <p:cNvSpPr>
            <a:spLocks noGrp="1"/>
          </p:cNvSpPr>
          <p:nvPr>
            <p:ph type="dt" sz="half" idx="2"/>
          </p:nvPr>
        </p:nvSpPr>
        <p:spPr/>
        <p:txBody>
          <a:bodyPr/>
          <a:lstStyle/>
          <a:p>
            <a:r>
              <a:rPr lang="en-US" smtClean="0"/>
              <a:t>26 Apr 2018</a:t>
            </a:r>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4</a:t>
            </a:fld>
            <a:endParaRPr lang="en-US"/>
          </a:p>
        </p:txBody>
      </p:sp>
      <p:sp>
        <p:nvSpPr>
          <p:cNvPr id="9" name="Text Placeholder 8"/>
          <p:cNvSpPr>
            <a:spLocks noGrp="1"/>
          </p:cNvSpPr>
          <p:nvPr>
            <p:ph type="body" sz="quarter" idx="16"/>
          </p:nvPr>
        </p:nvSpPr>
        <p:spPr/>
        <p:txBody>
          <a:bodyPr/>
          <a:lstStyle/>
          <a:p>
            <a:r>
              <a:rPr lang="en-US" dirty="0" smtClean="0"/>
              <a:t>1</a:t>
            </a:r>
            <a:endParaRPr lang="en-US" dirty="0"/>
          </a:p>
        </p:txBody>
      </p:sp>
      <p:pic>
        <p:nvPicPr>
          <p:cNvPr id="3" name="Picture 2"/>
          <p:cNvPicPr>
            <a:picLocks noChangeAspect="1"/>
          </p:cNvPicPr>
          <p:nvPr/>
        </p:nvPicPr>
        <p:blipFill>
          <a:blip r:embed="rId2"/>
          <a:stretch>
            <a:fillRect/>
          </a:stretch>
        </p:blipFill>
        <p:spPr>
          <a:xfrm>
            <a:off x="7305675" y="4717046"/>
            <a:ext cx="4552950" cy="1790700"/>
          </a:xfrm>
          <a:prstGeom prst="rect">
            <a:avLst/>
          </a:prstGeom>
          <a:ln>
            <a:solidFill>
              <a:schemeClr val="accent1"/>
            </a:solidFill>
          </a:ln>
        </p:spPr>
      </p:pic>
    </p:spTree>
    <p:extLst>
      <p:ext uri="{BB962C8B-B14F-4D97-AF65-F5344CB8AC3E}">
        <p14:creationId xmlns:p14="http://schemas.microsoft.com/office/powerpoint/2010/main" val="15233257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fr-FR" dirty="0"/>
              <a:t>Application Lifecycle Management </a:t>
            </a:r>
            <a:r>
              <a:rPr lang="fr-FR" dirty="0" smtClean="0"/>
              <a:t>1.0		   </a:t>
            </a:r>
            <a:r>
              <a:rPr lang="fr-FR"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normAutofit/>
          </a:bodyPr>
          <a:lstStyle/>
          <a:p>
            <a:pPr marL="457200">
              <a:buFont typeface="Wingdings" panose="05000000000000000000" pitchFamily="2" charset="2"/>
              <a:buChar char="§"/>
            </a:pPr>
            <a:r>
              <a:rPr lang="en-US" dirty="0"/>
              <a:t>For example, if you look at </a:t>
            </a:r>
            <a:r>
              <a:rPr lang="en-US" dirty="0">
                <a:solidFill>
                  <a:srgbClr val="FF0000"/>
                </a:solidFill>
              </a:rPr>
              <a:t>build-management </a:t>
            </a:r>
            <a:r>
              <a:rPr lang="en-US" dirty="0">
                <a:solidFill>
                  <a:srgbClr val="0070C0"/>
                </a:solidFill>
              </a:rPr>
              <a:t>tools</a:t>
            </a:r>
            <a:r>
              <a:rPr lang="en-US" dirty="0"/>
              <a:t>, they have supported the build silo (naturally) but have little or no interaction with </a:t>
            </a:r>
            <a:r>
              <a:rPr lang="en-US" dirty="0">
                <a:solidFill>
                  <a:srgbClr val="FF0000"/>
                </a:solidFill>
              </a:rPr>
              <a:t>test </a:t>
            </a:r>
            <a:r>
              <a:rPr lang="en-US" dirty="0">
                <a:solidFill>
                  <a:srgbClr val="0070C0"/>
                </a:solidFill>
              </a:rPr>
              <a:t>and</a:t>
            </a:r>
            <a:r>
              <a:rPr lang="en-US" dirty="0">
                <a:solidFill>
                  <a:srgbClr val="FF0000"/>
                </a:solidFill>
              </a:rPr>
              <a:t> validation </a:t>
            </a:r>
            <a:r>
              <a:rPr lang="en-US" dirty="0">
                <a:solidFill>
                  <a:srgbClr val="0070C0"/>
                </a:solidFill>
              </a:rPr>
              <a:t>tools</a:t>
            </a:r>
            <a:r>
              <a:rPr lang="en-US" dirty="0"/>
              <a:t> (which is strange because the first thing that usually happens in a test cycle is the build).</a:t>
            </a:r>
          </a:p>
          <a:p>
            <a:pPr marL="457200">
              <a:buFont typeface="Wingdings" panose="05000000000000000000" pitchFamily="2" charset="2"/>
              <a:buChar char="§"/>
            </a:pPr>
            <a:r>
              <a:rPr lang="en-US" sz="2000" dirty="0" smtClean="0"/>
              <a:t>This </a:t>
            </a:r>
            <a:r>
              <a:rPr lang="en-US" sz="2000" dirty="0"/>
              <a:t>occurs despite the fact that interaction between roles can generate obvious </a:t>
            </a:r>
            <a:r>
              <a:rPr lang="en-US" sz="2000" dirty="0">
                <a:solidFill>
                  <a:srgbClr val="FF0000"/>
                </a:solidFill>
              </a:rPr>
              <a:t>synergies</a:t>
            </a:r>
            <a:r>
              <a:rPr lang="en-US" sz="2000" dirty="0"/>
              <a:t> with great </a:t>
            </a:r>
            <a:r>
              <a:rPr lang="en-US" sz="2000" dirty="0" smtClean="0"/>
              <a:t>potential.</a:t>
            </a:r>
          </a:p>
          <a:p>
            <a:pPr marL="457200">
              <a:buFont typeface="Wingdings" panose="05000000000000000000" pitchFamily="2" charset="2"/>
              <a:buChar char="§"/>
            </a:pPr>
            <a:r>
              <a:rPr lang="en-US" sz="2000" dirty="0" smtClean="0"/>
              <a:t>You </a:t>
            </a:r>
            <a:r>
              <a:rPr lang="en-US" sz="2000" dirty="0"/>
              <a:t>need to </a:t>
            </a:r>
            <a:r>
              <a:rPr lang="en-US" sz="2000" dirty="0">
                <a:solidFill>
                  <a:srgbClr val="FF0000"/>
                </a:solidFill>
              </a:rPr>
              <a:t>synchronize</a:t>
            </a:r>
            <a:r>
              <a:rPr lang="en-US" sz="2000" dirty="0"/>
              <a:t> the </a:t>
            </a:r>
            <a:r>
              <a:rPr lang="en-US" sz="2000" dirty="0">
                <a:solidFill>
                  <a:srgbClr val="FF0000"/>
                </a:solidFill>
              </a:rPr>
              <a:t>ALM</a:t>
            </a:r>
            <a:r>
              <a:rPr lang="en-US" sz="2000" dirty="0"/>
              <a:t> </a:t>
            </a:r>
            <a:r>
              <a:rPr lang="en-US" sz="2000" dirty="0">
                <a:solidFill>
                  <a:srgbClr val="0070C0"/>
                </a:solidFill>
              </a:rPr>
              <a:t>process</a:t>
            </a:r>
            <a:r>
              <a:rPr lang="en-US" sz="2000" dirty="0"/>
              <a:t> to make the </a:t>
            </a:r>
            <a:r>
              <a:rPr lang="en-US" sz="2000" dirty="0">
                <a:solidFill>
                  <a:srgbClr val="FF0000"/>
                </a:solidFill>
              </a:rPr>
              <a:t>role-centric</a:t>
            </a:r>
            <a:r>
              <a:rPr lang="en-US" sz="2000" dirty="0"/>
              <a:t> </a:t>
            </a:r>
            <a:r>
              <a:rPr lang="en-US" sz="2000" dirty="0">
                <a:solidFill>
                  <a:srgbClr val="0070C0"/>
                </a:solidFill>
              </a:rPr>
              <a:t>processes</a:t>
            </a:r>
            <a:r>
              <a:rPr lang="en-US" sz="2000" dirty="0"/>
              <a:t> part of the </a:t>
            </a:r>
            <a:r>
              <a:rPr lang="en-US" sz="2000" dirty="0">
                <a:solidFill>
                  <a:srgbClr val="FF0000"/>
                </a:solidFill>
              </a:rPr>
              <a:t>overall</a:t>
            </a:r>
            <a:r>
              <a:rPr lang="en-US" sz="2000" dirty="0"/>
              <a:t> </a:t>
            </a:r>
            <a:r>
              <a:rPr lang="en-US" sz="2000" dirty="0" smtClean="0">
                <a:solidFill>
                  <a:srgbClr val="FF0000"/>
                </a:solidFill>
              </a:rPr>
              <a:t>process</a:t>
            </a:r>
            <a:r>
              <a:rPr lang="en-US" sz="2000" dirty="0" smtClean="0"/>
              <a:t>.</a:t>
            </a:r>
          </a:p>
          <a:p>
            <a:pPr marL="457200">
              <a:buFont typeface="Wingdings" panose="05000000000000000000" pitchFamily="2" charset="2"/>
              <a:buChar char="§"/>
            </a:pPr>
            <a:r>
              <a:rPr lang="en-US" sz="2000" dirty="0" smtClean="0"/>
              <a:t>This </a:t>
            </a:r>
            <a:r>
              <a:rPr lang="en-US" sz="2000" dirty="0"/>
              <a:t>might sound obvious, but it hasn’t happened until recently</a:t>
            </a:r>
            <a:r>
              <a:rPr lang="en-US" sz="2000" dirty="0" smtClean="0"/>
              <a:t>.</a:t>
            </a:r>
          </a:p>
          <a:p>
            <a:pPr marL="457200">
              <a:buFont typeface="Wingdings" panose="05000000000000000000" pitchFamily="2" charset="2"/>
              <a:buChar char="§"/>
            </a:pPr>
            <a:r>
              <a:rPr lang="en-US" sz="2000" dirty="0"/>
              <a:t>Instead of having complete integration between the roles or disciplines mentioned at the start of the chapter and the tools they use, there has been point-to-point integration—for example, a development tool is slightly integrated with a testing tool (or, probably the other way around</a:t>
            </a:r>
            <a:r>
              <a:rPr lang="en-US" sz="2000" dirty="0" smtClean="0"/>
              <a:t>).</a:t>
            </a:r>
          </a:p>
          <a:p>
            <a:pPr marL="457200">
              <a:buFont typeface="Wingdings" panose="05000000000000000000" pitchFamily="2" charset="2"/>
              <a:buChar char="§"/>
            </a:pPr>
            <a:r>
              <a:rPr lang="en-US" sz="2000" dirty="0" smtClean="0"/>
              <a:t>Each </a:t>
            </a:r>
            <a:r>
              <a:rPr lang="en-US" sz="2000" dirty="0"/>
              <a:t>tool uses its own data repository, so traceability and reporting are hard to handle in such an environment (see </a:t>
            </a:r>
            <a:r>
              <a:rPr lang="en-US" sz="2000" dirty="0">
                <a:solidFill>
                  <a:srgbClr val="FF0000"/>
                </a:solidFill>
              </a:rPr>
              <a:t>Figure 1-7</a:t>
            </a:r>
            <a:r>
              <a:rPr lang="en-US" sz="2000" dirty="0"/>
              <a:t> </a:t>
            </a:r>
            <a:r>
              <a:rPr lang="en-US" sz="2000" dirty="0" smtClean="0"/>
              <a:t>).</a:t>
            </a:r>
          </a:p>
          <a:p>
            <a:pPr marL="457200">
              <a:buFont typeface="Wingdings" panose="05000000000000000000" pitchFamily="2" charset="2"/>
              <a:buChar char="§"/>
            </a:pPr>
            <a:r>
              <a:rPr lang="en-US" dirty="0"/>
              <a:t>This point-to-point integration makes the ALM process fragile and </a:t>
            </a:r>
            <a:r>
              <a:rPr lang="en-US" dirty="0" smtClean="0"/>
              <a:t>expensive.</a:t>
            </a:r>
          </a:p>
          <a:p>
            <a:pPr marL="457200">
              <a:buFont typeface="Wingdings" panose="05000000000000000000" pitchFamily="2" charset="2"/>
              <a:buChar char="§"/>
            </a:pPr>
            <a:r>
              <a:rPr lang="en-US" dirty="0" smtClean="0"/>
              <a:t>However</a:t>
            </a:r>
            <a:r>
              <a:rPr lang="en-US" dirty="0"/>
              <a:t>, this isn’t just a characteristic of ALM 1.0—it’s true for all integrations</a:t>
            </a:r>
            <a:r>
              <a:rPr lang="en-US" dirty="0" smtClean="0"/>
              <a:t>.</a:t>
            </a:r>
            <a:endParaRPr lang="en-US" sz="2000" dirty="0"/>
          </a:p>
        </p:txBody>
      </p:sp>
      <p:sp>
        <p:nvSpPr>
          <p:cNvPr id="3" name="Date Placeholder 2"/>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40</a:t>
            </a:fld>
            <a:endParaRPr lang="en-US"/>
          </a:p>
        </p:txBody>
      </p:sp>
    </p:spTree>
    <p:extLst>
      <p:ext uri="{BB962C8B-B14F-4D97-AF65-F5344CB8AC3E}">
        <p14:creationId xmlns:p14="http://schemas.microsoft.com/office/powerpoint/2010/main" val="8066194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fr-FR" dirty="0"/>
              <a:t>Application Lifecycle Management 1.0		  </a:t>
            </a:r>
            <a:r>
              <a:rPr lang="fr-FR" dirty="0" smtClean="0">
                <a:solidFill>
                  <a:srgbClr val="C00000"/>
                </a:solidFill>
              </a:rPr>
              <a:t>||</a:t>
            </a:r>
            <a:endParaRPr lang="en-US" dirty="0"/>
          </a:p>
        </p:txBody>
      </p:sp>
      <p:sp>
        <p:nvSpPr>
          <p:cNvPr id="3" name="Content Placeholder 2"/>
          <p:cNvSpPr>
            <a:spLocks noGrp="1"/>
          </p:cNvSpPr>
          <p:nvPr>
            <p:ph idx="1"/>
          </p:nvPr>
        </p:nvSpPr>
        <p:spPr/>
        <p:txBody>
          <a:bodyPr/>
          <a:lstStyle/>
          <a:p>
            <a:pPr marL="457200">
              <a:buFont typeface="Wingdings" panose="05000000000000000000" pitchFamily="2" charset="2"/>
              <a:buChar char="§"/>
            </a:pPr>
            <a:r>
              <a:rPr lang="en-US" dirty="0"/>
              <a:t>Imagine that one tool is updated or replaced: the integration may break, and new solutions have to be found to get it working again. </a:t>
            </a:r>
          </a:p>
          <a:p>
            <a:pPr marL="457200">
              <a:buFont typeface="Wingdings" panose="05000000000000000000" pitchFamily="2" charset="2"/>
              <a:buChar char="§"/>
            </a:pPr>
            <a:r>
              <a:rPr lang="en-US" dirty="0" smtClean="0"/>
              <a:t>This </a:t>
            </a:r>
            <a:r>
              <a:rPr lang="en-US" dirty="0"/>
              <a:t>scenario can be a reality if, for example, old functions in the updated or replaced tool are obsolete and the new tool doesn’t support backward </a:t>
            </a:r>
            <a:r>
              <a:rPr lang="en-US" dirty="0" smtClean="0"/>
              <a:t>compatibility.</a:t>
            </a:r>
          </a:p>
          <a:p>
            <a:pPr marL="457200">
              <a:buFont typeface="Wingdings" panose="05000000000000000000" pitchFamily="2" charset="2"/>
              <a:buChar char="§"/>
            </a:pPr>
            <a:r>
              <a:rPr lang="en-US" dirty="0" smtClean="0"/>
              <a:t>What </a:t>
            </a:r>
            <a:r>
              <a:rPr lang="en-US" dirty="0"/>
              <a:t>would happen if Microsoft Word (to take an easy example) suddenly stopped supporting older Word files? There would be more or less a riot among users until the situation was </a:t>
            </a:r>
            <a:r>
              <a:rPr lang="en-US" dirty="0" smtClean="0"/>
              <a:t>fixed.</a:t>
            </a:r>
          </a:p>
          <a:p>
            <a:pPr marL="457200">
              <a:buFont typeface="Wingdings" panose="05000000000000000000" pitchFamily="2" charset="2"/>
              <a:buChar char="§"/>
            </a:pPr>
            <a:r>
              <a:rPr lang="en-US" dirty="0" smtClean="0"/>
              <a:t>This </a:t>
            </a:r>
            <a:r>
              <a:rPr lang="en-US" dirty="0"/>
              <a:t>can be hard to solve even with integration between two </a:t>
            </a:r>
            <a:r>
              <a:rPr lang="en-US" dirty="0" smtClean="0"/>
              <a:t>tools.</a:t>
            </a:r>
          </a:p>
          <a:p>
            <a:pPr marL="457200">
              <a:buFont typeface="Wingdings" panose="05000000000000000000" pitchFamily="2" charset="2"/>
              <a:buChar char="§"/>
            </a:pPr>
            <a:r>
              <a:rPr lang="en-US" dirty="0" smtClean="0"/>
              <a:t>What </a:t>
            </a:r>
            <a:r>
              <a:rPr lang="en-US" dirty="0"/>
              <a:t>if you have a more complex situation, including several tools? We’ve seen projects using six or seven tools during development, creating a </a:t>
            </a:r>
            <a:r>
              <a:rPr lang="en-US" dirty="0">
                <a:solidFill>
                  <a:srgbClr val="FF0000"/>
                </a:solidFill>
              </a:rPr>
              <a:t>fragile solution</a:t>
            </a:r>
            <a:r>
              <a:rPr lang="en-US" dirty="0"/>
              <a:t> when new versions are released</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41</a:t>
            </a:fld>
            <a:endParaRPr lang="en-US" dirty="0"/>
          </a:p>
        </p:txBody>
      </p:sp>
    </p:spTree>
    <p:extLst>
      <p:ext uri="{BB962C8B-B14F-4D97-AF65-F5344CB8AC3E}">
        <p14:creationId xmlns:p14="http://schemas.microsoft.com/office/powerpoint/2010/main" val="27688939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1-7</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42</a:t>
            </a:fld>
            <a:endParaRPr lang="en-US" dirty="0"/>
          </a:p>
        </p:txBody>
      </p:sp>
      <p:pic>
        <p:nvPicPr>
          <p:cNvPr id="6" name="Picture 5"/>
          <p:cNvPicPr>
            <a:picLocks noChangeAspect="1"/>
          </p:cNvPicPr>
          <p:nvPr/>
        </p:nvPicPr>
        <p:blipFill>
          <a:blip r:embed="rId2"/>
          <a:stretch>
            <a:fillRect/>
          </a:stretch>
        </p:blipFill>
        <p:spPr>
          <a:xfrm>
            <a:off x="152400" y="1262884"/>
            <a:ext cx="5854745" cy="4788212"/>
          </a:xfrm>
          <a:prstGeom prst="rect">
            <a:avLst/>
          </a:prstGeom>
          <a:ln>
            <a:solidFill>
              <a:schemeClr val="accent1"/>
            </a:solidFill>
          </a:ln>
        </p:spPr>
      </p:pic>
    </p:spTree>
    <p:extLst>
      <p:ext uri="{BB962C8B-B14F-4D97-AF65-F5344CB8AC3E}">
        <p14:creationId xmlns:p14="http://schemas.microsoft.com/office/powerpoint/2010/main" val="3991403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ALM 1.0 Tools</a:t>
            </a:r>
            <a:endParaRPr lang="en-US" dirty="0"/>
          </a:p>
        </p:txBody>
      </p:sp>
      <p:sp>
        <p:nvSpPr>
          <p:cNvPr id="3" name="Content Placeholder 2"/>
          <p:cNvSpPr>
            <a:spLocks noGrp="1"/>
          </p:cNvSpPr>
          <p:nvPr>
            <p:ph idx="1"/>
          </p:nvPr>
        </p:nvSpPr>
        <p:spPr/>
        <p:txBody>
          <a:bodyPr/>
          <a:lstStyle/>
          <a:p>
            <a:r>
              <a:rPr lang="en-US" dirty="0"/>
              <a:t>Tools have also been </a:t>
            </a:r>
            <a:r>
              <a:rPr lang="en-US" dirty="0">
                <a:solidFill>
                  <a:srgbClr val="FF0000"/>
                </a:solidFill>
              </a:rPr>
              <a:t>centered</a:t>
            </a:r>
            <a:r>
              <a:rPr lang="en-US" dirty="0"/>
              <a:t> on </a:t>
            </a:r>
            <a:r>
              <a:rPr lang="en-US" dirty="0">
                <a:solidFill>
                  <a:srgbClr val="FF0000"/>
                </a:solidFill>
              </a:rPr>
              <a:t>one </a:t>
            </a:r>
            <a:r>
              <a:rPr lang="en-US" dirty="0" smtClean="0">
                <a:solidFill>
                  <a:srgbClr val="FF0000"/>
                </a:solidFill>
              </a:rPr>
              <a:t>discipline</a:t>
            </a:r>
            <a:r>
              <a:rPr lang="en-US" dirty="0" smtClean="0"/>
              <a:t>.</a:t>
            </a:r>
          </a:p>
          <a:p>
            <a:pPr lvl="1"/>
            <a:r>
              <a:rPr lang="en-US" dirty="0" smtClean="0"/>
              <a:t>In </a:t>
            </a:r>
            <a:r>
              <a:rPr lang="en-US" dirty="0"/>
              <a:t>real life, a </a:t>
            </a:r>
            <a:r>
              <a:rPr lang="en-US" dirty="0">
                <a:solidFill>
                  <a:srgbClr val="FF0000"/>
                </a:solidFill>
              </a:rPr>
              <a:t>project member</a:t>
            </a:r>
            <a:r>
              <a:rPr lang="en-US" dirty="0"/>
              <a:t> working as a </a:t>
            </a:r>
            <a:r>
              <a:rPr lang="en-US" dirty="0">
                <a:solidFill>
                  <a:srgbClr val="FF0000"/>
                </a:solidFill>
              </a:rPr>
              <a:t>developer</a:t>
            </a:r>
            <a:r>
              <a:rPr lang="en-US" dirty="0"/>
              <a:t>, for instance, often also acts as an </a:t>
            </a:r>
            <a:r>
              <a:rPr lang="en-US" dirty="0">
                <a:solidFill>
                  <a:srgbClr val="FF0000"/>
                </a:solidFill>
              </a:rPr>
              <a:t>architect</a:t>
            </a:r>
            <a:r>
              <a:rPr lang="en-US" dirty="0"/>
              <a:t> or a </a:t>
            </a:r>
            <a:r>
              <a:rPr lang="en-US" dirty="0">
                <a:solidFill>
                  <a:srgbClr val="FF0000"/>
                </a:solidFill>
              </a:rPr>
              <a:t>tester</a:t>
            </a:r>
            <a:r>
              <a:rPr lang="en-US" dirty="0"/>
              <a:t>. </a:t>
            </a:r>
            <a:endParaRPr lang="en-US" dirty="0" smtClean="0"/>
          </a:p>
          <a:p>
            <a:pPr lvl="2"/>
            <a:r>
              <a:rPr lang="en-US" dirty="0" smtClean="0"/>
              <a:t>Because </a:t>
            </a:r>
            <a:r>
              <a:rPr lang="en-US" dirty="0"/>
              <a:t>the people in each of these disciplines have their own tool (or set of tools), the project member must use </a:t>
            </a:r>
            <a:r>
              <a:rPr lang="en-US" dirty="0">
                <a:solidFill>
                  <a:srgbClr val="FF0000"/>
                </a:solidFill>
              </a:rPr>
              <a:t>several tools</a:t>
            </a:r>
            <a:r>
              <a:rPr lang="en-US" dirty="0"/>
              <a:t> and </a:t>
            </a:r>
            <a:r>
              <a:rPr lang="en-US" dirty="0">
                <a:solidFill>
                  <a:srgbClr val="FF0000"/>
                </a:solidFill>
              </a:rPr>
              <a:t>switch</a:t>
            </a:r>
            <a:r>
              <a:rPr lang="en-US" dirty="0"/>
              <a:t> between </a:t>
            </a:r>
            <a:r>
              <a:rPr lang="en-US" dirty="0" smtClean="0"/>
              <a:t>them.</a:t>
            </a:r>
          </a:p>
          <a:p>
            <a:pPr lvl="2"/>
            <a:r>
              <a:rPr lang="en-US" dirty="0" smtClean="0"/>
              <a:t>It </a:t>
            </a:r>
            <a:r>
              <a:rPr lang="en-US" dirty="0"/>
              <a:t>could also be that the task system is separated from the rest of the tools, so to start working on a task, a developer must first </a:t>
            </a:r>
            <a:r>
              <a:rPr lang="en-US" dirty="0">
                <a:solidFill>
                  <a:srgbClr val="0070C0"/>
                </a:solidFill>
              </a:rPr>
              <a:t>retrieve the </a:t>
            </a:r>
            <a:r>
              <a:rPr lang="en-US" dirty="0">
                <a:solidFill>
                  <a:srgbClr val="FF0000"/>
                </a:solidFill>
              </a:rPr>
              <a:t>task</a:t>
            </a:r>
            <a:r>
              <a:rPr lang="en-US" dirty="0"/>
              <a:t> from the </a:t>
            </a:r>
            <a:r>
              <a:rPr lang="en-US" dirty="0">
                <a:solidFill>
                  <a:srgbClr val="FF0000"/>
                </a:solidFill>
              </a:rPr>
              <a:t>task system</a:t>
            </a:r>
            <a:r>
              <a:rPr lang="en-US" dirty="0"/>
              <a:t>—perhaps they must print it out, or copy and paste it, then open the requirements system to check the requirement, then look at the architecture in that system, and finally open the development tool to begin </a:t>
            </a:r>
            <a:r>
              <a:rPr lang="en-US" dirty="0" smtClean="0"/>
              <a:t>working.</a:t>
            </a:r>
          </a:p>
          <a:p>
            <a:pPr lvl="1"/>
            <a:r>
              <a:rPr lang="en-US" dirty="0" smtClean="0"/>
              <a:t>Hopefully </a:t>
            </a:r>
            <a:r>
              <a:rPr lang="en-US" dirty="0"/>
              <a:t>the </a:t>
            </a:r>
            <a:r>
              <a:rPr lang="en-US" dirty="0">
                <a:solidFill>
                  <a:srgbClr val="FF0000"/>
                </a:solidFill>
              </a:rPr>
              <a:t>testing tools</a:t>
            </a:r>
            <a:r>
              <a:rPr lang="en-US" dirty="0"/>
              <a:t> are integrated into the development tool; otherwise, yet another tool must be </a:t>
            </a:r>
            <a:r>
              <a:rPr lang="en-US" dirty="0" smtClean="0"/>
              <a:t>used.</a:t>
            </a:r>
          </a:p>
          <a:p>
            <a:pPr lvl="1"/>
            <a:r>
              <a:rPr lang="en-US" dirty="0" smtClean="0"/>
              <a:t>All </a:t>
            </a:r>
            <a:r>
              <a:rPr lang="en-US" dirty="0"/>
              <a:t>this switching costs valuable time that could be better put into solving the </a:t>
            </a:r>
            <a:r>
              <a:rPr lang="en-US" dirty="0" smtClean="0"/>
              <a:t>task.</a:t>
            </a:r>
          </a:p>
          <a:p>
            <a:pPr lvl="1"/>
            <a:r>
              <a:rPr lang="en-US" dirty="0" smtClean="0"/>
              <a:t>Having </a:t>
            </a:r>
            <a:r>
              <a:rPr lang="en-US" dirty="0"/>
              <a:t>multiple tools for each project member is obviously costly as well, because everyone needs licenses for the tools they </a:t>
            </a:r>
            <a:r>
              <a:rPr lang="en-US" dirty="0" smtClean="0"/>
              <a:t>use.</a:t>
            </a:r>
          </a:p>
          <a:p>
            <a:pPr lvl="1"/>
            <a:r>
              <a:rPr lang="en-US" dirty="0" smtClean="0"/>
              <a:t>Even </a:t>
            </a:r>
            <a:r>
              <a:rPr lang="en-US" dirty="0"/>
              <a:t>with open source tools that may be free of charge, you have maintenance costs, adaptions of the tools, developer costs, and so </a:t>
            </a:r>
            <a:r>
              <a:rPr lang="en-US" dirty="0" smtClean="0"/>
              <a:t>on.</a:t>
            </a:r>
          </a:p>
          <a:p>
            <a:pPr lvl="1"/>
            <a:r>
              <a:rPr lang="en-US" dirty="0" smtClean="0"/>
              <a:t>Maintenance </a:t>
            </a:r>
            <a:r>
              <a:rPr lang="en-US" dirty="0"/>
              <a:t>can be very expensive, so you shouldn’t forget this even when the tools are free. Such a scenario can be very costly and very complex. It’s probably also </a:t>
            </a:r>
            <a:r>
              <a:rPr lang="en-US" dirty="0">
                <a:solidFill>
                  <a:srgbClr val="FF0000"/>
                </a:solidFill>
              </a:rPr>
              <a:t>fragile</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43</a:t>
            </a:fld>
            <a:endParaRPr lang="en-US" dirty="0"/>
          </a:p>
        </p:txBody>
      </p:sp>
    </p:spTree>
    <p:extLst>
      <p:ext uri="{BB962C8B-B14F-4D97-AF65-F5344CB8AC3E}">
        <p14:creationId xmlns:p14="http://schemas.microsoft.com/office/powerpoint/2010/main" val="38263150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ALM 1.0 Tools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a:t>As an example, take two co-workers at a large medical company in </a:t>
            </a:r>
            <a:r>
              <a:rPr lang="en-US" dirty="0" smtClean="0"/>
              <a:t>Gothenburg.</a:t>
            </a:r>
          </a:p>
          <a:p>
            <a:pPr lvl="2"/>
            <a:r>
              <a:rPr lang="en-US" dirty="0" smtClean="0"/>
              <a:t>They </a:t>
            </a:r>
            <a:r>
              <a:rPr lang="en-US" dirty="0"/>
              <a:t>have a mix of tools in their everyday </a:t>
            </a:r>
            <a:r>
              <a:rPr lang="en-US" dirty="0" smtClean="0"/>
              <a:t>work.</a:t>
            </a:r>
          </a:p>
          <a:p>
            <a:pPr lvl="2"/>
            <a:r>
              <a:rPr lang="en-US" dirty="0" smtClean="0"/>
              <a:t>We </a:t>
            </a:r>
            <a:r>
              <a:rPr lang="en-US" dirty="0"/>
              <a:t>asked them to estimate how much time they needed to switch between tools and transfer information from one tool to </a:t>
            </a:r>
            <a:r>
              <a:rPr lang="en-US" dirty="0" smtClean="0"/>
              <a:t>another.</a:t>
            </a:r>
          </a:p>
          <a:p>
            <a:pPr lvl="2"/>
            <a:r>
              <a:rPr lang="en-US" dirty="0" smtClean="0"/>
              <a:t>They </a:t>
            </a:r>
            <a:r>
              <a:rPr lang="en-US" dirty="0"/>
              <a:t>estimated that they spend half an hour to an hour each day syncing their </a:t>
            </a:r>
            <a:r>
              <a:rPr lang="en-US" dirty="0" smtClean="0"/>
              <a:t>work.</a:t>
            </a:r>
          </a:p>
          <a:p>
            <a:pPr lvl="2"/>
            <a:r>
              <a:rPr lang="en-US" dirty="0" smtClean="0"/>
              <a:t>Usually </a:t>
            </a:r>
            <a:r>
              <a:rPr lang="en-US" dirty="0"/>
              <a:t>they’re on the lower end of that scale, but in the long run all the switching takes a lot of time and </a:t>
            </a:r>
            <a:r>
              <a:rPr lang="en-US" dirty="0" smtClean="0"/>
              <a:t>money.</a:t>
            </a:r>
          </a:p>
          <a:p>
            <a:pPr lvl="1"/>
            <a:r>
              <a:rPr lang="en-US" dirty="0" smtClean="0"/>
              <a:t>Our </a:t>
            </a:r>
            <a:r>
              <a:rPr lang="en-US" dirty="0"/>
              <a:t>friends also experience problems whenever they need to upgrade any of the systems they </a:t>
            </a:r>
            <a:r>
              <a:rPr lang="en-US" dirty="0" smtClean="0"/>
              <a:t>use.</a:t>
            </a:r>
          </a:p>
          <a:p>
            <a:pPr lvl="1"/>
            <a:r>
              <a:rPr lang="en-US" dirty="0" smtClean="0"/>
              <a:t>One </a:t>
            </a:r>
            <a:r>
              <a:rPr lang="en-US" dirty="0"/>
              <a:t>other problem with </a:t>
            </a:r>
            <a:r>
              <a:rPr lang="en-US" dirty="0">
                <a:solidFill>
                  <a:srgbClr val="FF0000"/>
                </a:solidFill>
              </a:rPr>
              <a:t>traditional ALM tools</a:t>
            </a:r>
            <a:r>
              <a:rPr lang="en-US" dirty="0"/>
              <a:t> that’s worth mentioning is that vendors often add features: for example, adapting a test tool to support issue and defect </a:t>
            </a:r>
            <a:r>
              <a:rPr lang="en-US" dirty="0" smtClean="0"/>
              <a:t>management.</a:t>
            </a:r>
          </a:p>
          <a:p>
            <a:pPr lvl="1"/>
            <a:r>
              <a:rPr lang="en-US" dirty="0" smtClean="0"/>
              <a:t>In </a:t>
            </a:r>
            <a:r>
              <a:rPr lang="en-US" dirty="0"/>
              <a:t>the </a:t>
            </a:r>
            <a:r>
              <a:rPr lang="en-US" dirty="0" smtClean="0"/>
              <a:t>issue management </a:t>
            </a:r>
            <a:r>
              <a:rPr lang="en-US" dirty="0"/>
              <a:t>system, some features may have been added to support </a:t>
            </a:r>
            <a:r>
              <a:rPr lang="en-US" dirty="0" smtClean="0"/>
              <a:t>testing.</a:t>
            </a:r>
          </a:p>
          <a:p>
            <a:pPr lvl="1"/>
            <a:r>
              <a:rPr lang="en-US" dirty="0" smtClean="0"/>
              <a:t>Because </a:t>
            </a:r>
            <a:r>
              <a:rPr lang="en-US" dirty="0"/>
              <a:t>neither tool has enough features to support both disciplines, users are confused and don’t know which tool to </a:t>
            </a:r>
            <a:r>
              <a:rPr lang="en-US" dirty="0" smtClean="0"/>
              <a:t>use.</a:t>
            </a:r>
          </a:p>
          <a:p>
            <a:pPr lvl="1"/>
            <a:r>
              <a:rPr lang="en-US" dirty="0" smtClean="0"/>
              <a:t>In </a:t>
            </a:r>
            <a:r>
              <a:rPr lang="en-US" dirty="0"/>
              <a:t>the end, most purchase both, just to be safe, and end up with the integration issues described earlier</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44</a:t>
            </a:fld>
            <a:endParaRPr lang="en-US" dirty="0"/>
          </a:p>
        </p:txBody>
      </p:sp>
    </p:spTree>
    <p:extLst>
      <p:ext uri="{BB962C8B-B14F-4D97-AF65-F5344CB8AC3E}">
        <p14:creationId xmlns:p14="http://schemas.microsoft.com/office/powerpoint/2010/main" val="5403867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Application Lifecycle Management 2.0</a:t>
            </a:r>
            <a:endParaRPr lang="en-US" dirty="0"/>
          </a:p>
        </p:txBody>
      </p:sp>
      <p:sp>
        <p:nvSpPr>
          <p:cNvPr id="3" name="Content Placeholder 2"/>
          <p:cNvSpPr>
            <a:spLocks noGrp="1"/>
          </p:cNvSpPr>
          <p:nvPr>
            <p:ph idx="1"/>
          </p:nvPr>
        </p:nvSpPr>
        <p:spPr/>
        <p:txBody>
          <a:bodyPr/>
          <a:lstStyle/>
          <a:p>
            <a:r>
              <a:rPr lang="en-US" dirty="0"/>
              <a:t>Let’s look at what the emerging tools and practices (including processes and methodologies) in </a:t>
            </a:r>
            <a:r>
              <a:rPr lang="en-US" dirty="0">
                <a:solidFill>
                  <a:srgbClr val="FF0000"/>
                </a:solidFill>
              </a:rPr>
              <a:t>ALM 2.0</a:t>
            </a:r>
            <a:r>
              <a:rPr lang="en-US" dirty="0"/>
              <a:t> try to do for </a:t>
            </a:r>
            <a:r>
              <a:rPr lang="en-US" dirty="0" smtClean="0"/>
              <a:t>you.</a:t>
            </a:r>
          </a:p>
          <a:p>
            <a:pPr lvl="1"/>
            <a:r>
              <a:rPr lang="en-US" dirty="0" smtClean="0"/>
              <a:t>ALM </a:t>
            </a:r>
            <a:r>
              <a:rPr lang="en-US" dirty="0"/>
              <a:t>is a platform for the </a:t>
            </a:r>
            <a:r>
              <a:rPr lang="en-US" dirty="0">
                <a:solidFill>
                  <a:srgbClr val="0070C0"/>
                </a:solidFill>
              </a:rPr>
              <a:t>coordination</a:t>
            </a:r>
            <a:r>
              <a:rPr lang="en-US" dirty="0"/>
              <a:t> and </a:t>
            </a:r>
            <a:r>
              <a:rPr lang="en-US" dirty="0">
                <a:solidFill>
                  <a:srgbClr val="0070C0"/>
                </a:solidFill>
              </a:rPr>
              <a:t>management</a:t>
            </a:r>
            <a:r>
              <a:rPr lang="en-US" dirty="0"/>
              <a:t> of </a:t>
            </a:r>
            <a:r>
              <a:rPr lang="en-US" dirty="0">
                <a:solidFill>
                  <a:srgbClr val="FF0000"/>
                </a:solidFill>
              </a:rPr>
              <a:t>development</a:t>
            </a:r>
            <a:r>
              <a:rPr lang="en-US" dirty="0"/>
              <a:t> </a:t>
            </a:r>
            <a:r>
              <a:rPr lang="en-US" dirty="0">
                <a:solidFill>
                  <a:srgbClr val="0070C0"/>
                </a:solidFill>
              </a:rPr>
              <a:t>activities</a:t>
            </a:r>
            <a:r>
              <a:rPr lang="en-US" dirty="0"/>
              <a:t>, not a collection of lifecycle tools with locked-in and limited ALM </a:t>
            </a:r>
            <a:r>
              <a:rPr lang="en-US" dirty="0" smtClean="0"/>
              <a:t>features.</a:t>
            </a:r>
          </a:p>
          <a:p>
            <a:pPr lvl="1"/>
            <a:r>
              <a:rPr lang="en-US" dirty="0" smtClean="0">
                <a:solidFill>
                  <a:srgbClr val="FF0000"/>
                </a:solidFill>
              </a:rPr>
              <a:t>Figure </a:t>
            </a:r>
            <a:r>
              <a:rPr lang="en-US" dirty="0">
                <a:solidFill>
                  <a:srgbClr val="FF0000"/>
                </a:solidFill>
              </a:rPr>
              <a:t>1-8</a:t>
            </a:r>
            <a:r>
              <a:rPr lang="en-US" dirty="0"/>
              <a:t> and </a:t>
            </a:r>
            <a:r>
              <a:rPr lang="en-US" dirty="0">
                <a:solidFill>
                  <a:srgbClr val="FF0000"/>
                </a:solidFill>
              </a:rPr>
              <a:t>Table 1-1</a:t>
            </a:r>
            <a:r>
              <a:rPr lang="en-US" dirty="0"/>
              <a:t> summarize these efforts</a:t>
            </a:r>
            <a:r>
              <a:rPr lang="en-US" dirty="0" smtClean="0"/>
              <a:t>.</a:t>
            </a:r>
          </a:p>
          <a:p>
            <a:pPr lvl="1"/>
            <a:r>
              <a:rPr lang="en-US" dirty="0"/>
              <a:t>One of the first things you can see is a focus on </a:t>
            </a:r>
            <a:r>
              <a:rPr lang="en-US" dirty="0">
                <a:solidFill>
                  <a:srgbClr val="FF0000"/>
                </a:solidFill>
              </a:rPr>
              <a:t>plug-ins</a:t>
            </a:r>
            <a:r>
              <a:rPr lang="en-US" dirty="0"/>
              <a:t>. This means from one tool, you can add the features you need to perform the tasks you want, without using several </a:t>
            </a:r>
            <a:r>
              <a:rPr lang="en-US" dirty="0" smtClean="0"/>
              <a:t>tools!</a:t>
            </a:r>
          </a:p>
          <a:p>
            <a:pPr lvl="1"/>
            <a:r>
              <a:rPr lang="en-US" dirty="0" smtClean="0"/>
              <a:t>If </a:t>
            </a:r>
            <a:r>
              <a:rPr lang="en-US" dirty="0"/>
              <a:t>you’ve used Visual Studio, you’ve seen that it’s straightforward to add new plug-ins to the </a:t>
            </a:r>
            <a:r>
              <a:rPr lang="en-US" dirty="0">
                <a:solidFill>
                  <a:srgbClr val="FF0000"/>
                </a:solidFill>
              </a:rPr>
              <a:t>development </a:t>
            </a:r>
            <a:r>
              <a:rPr lang="en-US" dirty="0" smtClean="0">
                <a:solidFill>
                  <a:srgbClr val="FF0000"/>
                </a:solidFill>
              </a:rPr>
              <a:t>environment</a:t>
            </a:r>
            <a:r>
              <a:rPr lang="en-US" dirty="0" smtClean="0"/>
              <a:t>.</a:t>
            </a:r>
          </a:p>
          <a:p>
            <a:pPr lvl="1"/>
            <a:r>
              <a:rPr lang="en-US" dirty="0" smtClean="0"/>
              <a:t>Support </a:t>
            </a:r>
            <a:r>
              <a:rPr lang="en-US" dirty="0"/>
              <a:t>for Windows Communication Foundation (</a:t>
            </a:r>
            <a:r>
              <a:rPr lang="en-US" dirty="0">
                <a:solidFill>
                  <a:srgbClr val="FF0000"/>
                </a:solidFill>
              </a:rPr>
              <a:t>WCF</a:t>
            </a:r>
            <a:r>
              <a:rPr lang="en-US" dirty="0"/>
              <a:t>) and Windows Presentation Services , for example, was available as plug-ins long before support for them was added as part of Visual Studio </a:t>
            </a:r>
            <a:r>
              <a:rPr lang="en-US" dirty="0" smtClean="0"/>
              <a:t>2008.</a:t>
            </a:r>
          </a:p>
          <a:p>
            <a:pPr lvl="1"/>
            <a:r>
              <a:rPr lang="en-US" dirty="0" smtClean="0"/>
              <a:t>Having </a:t>
            </a:r>
            <a:r>
              <a:rPr lang="en-US" dirty="0"/>
              <a:t>the plug-in option and making it easy for third-party vendors to write plug-ins for the tool greatly eases the integration problems discussed </a:t>
            </a:r>
            <a:r>
              <a:rPr lang="en-US" dirty="0" smtClean="0"/>
              <a:t>earlier.</a:t>
            </a:r>
          </a:p>
          <a:p>
            <a:pPr lvl="1"/>
            <a:r>
              <a:rPr lang="en-US" dirty="0" smtClean="0"/>
              <a:t>You </a:t>
            </a:r>
            <a:r>
              <a:rPr lang="en-US" dirty="0"/>
              <a:t>can almost compare this to a smorgasbord, where you choose the things you want. So far this has mostly been adopted by development tool vendors such as IBM and Microsoft, but more plug-ins are </a:t>
            </a:r>
            <a:r>
              <a:rPr lang="en-US" dirty="0" smtClean="0"/>
              <a:t>coming.</a:t>
            </a:r>
          </a:p>
          <a:p>
            <a:pPr lvl="1"/>
            <a:r>
              <a:rPr lang="en-US" dirty="0" smtClean="0"/>
              <a:t>IBM </a:t>
            </a:r>
            <a:r>
              <a:rPr lang="en-US" dirty="0"/>
              <a:t>has its </a:t>
            </a:r>
            <a:r>
              <a:rPr lang="en-US" dirty="0">
                <a:solidFill>
                  <a:srgbClr val="FF0000"/>
                </a:solidFill>
              </a:rPr>
              <a:t>Rational suite</a:t>
            </a:r>
            <a:r>
              <a:rPr lang="en-US" dirty="0"/>
              <a:t> of products, and Microsoft has </a:t>
            </a:r>
            <a:r>
              <a:rPr lang="en-US" dirty="0">
                <a:solidFill>
                  <a:srgbClr val="FF0000"/>
                </a:solidFill>
              </a:rPr>
              <a:t>Team Foundation Server</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45</a:t>
            </a:fld>
            <a:endParaRPr lang="en-US" dirty="0"/>
          </a:p>
        </p:txBody>
      </p:sp>
    </p:spTree>
    <p:extLst>
      <p:ext uri="{BB962C8B-B14F-4D97-AF65-F5344CB8AC3E}">
        <p14:creationId xmlns:p14="http://schemas.microsoft.com/office/powerpoint/2010/main" val="25614103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1-8</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46</a:t>
            </a:fld>
            <a:endParaRPr lang="en-US" dirty="0"/>
          </a:p>
        </p:txBody>
      </p:sp>
      <p:pic>
        <p:nvPicPr>
          <p:cNvPr id="6" name="Picture 5"/>
          <p:cNvPicPr>
            <a:picLocks noChangeAspect="1"/>
          </p:cNvPicPr>
          <p:nvPr/>
        </p:nvPicPr>
        <p:blipFill>
          <a:blip r:embed="rId2"/>
          <a:stretch>
            <a:fillRect/>
          </a:stretch>
        </p:blipFill>
        <p:spPr>
          <a:xfrm>
            <a:off x="152400" y="1265670"/>
            <a:ext cx="5441800" cy="4780598"/>
          </a:xfrm>
          <a:prstGeom prst="rect">
            <a:avLst/>
          </a:prstGeom>
          <a:ln>
            <a:solidFill>
              <a:schemeClr val="accent1"/>
            </a:solidFill>
          </a:ln>
        </p:spPr>
      </p:pic>
    </p:spTree>
    <p:extLst>
      <p:ext uri="{BB962C8B-B14F-4D97-AF65-F5344CB8AC3E}">
        <p14:creationId xmlns:p14="http://schemas.microsoft.com/office/powerpoint/2010/main" val="29341663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1-1</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47</a:t>
            </a:fld>
            <a:endParaRPr lang="en-US" dirty="0"/>
          </a:p>
        </p:txBody>
      </p:sp>
      <p:pic>
        <p:nvPicPr>
          <p:cNvPr id="3" name="Picture 2"/>
          <p:cNvPicPr>
            <a:picLocks noChangeAspect="1"/>
          </p:cNvPicPr>
          <p:nvPr/>
        </p:nvPicPr>
        <p:blipFill>
          <a:blip r:embed="rId2"/>
          <a:stretch>
            <a:fillRect/>
          </a:stretch>
        </p:blipFill>
        <p:spPr>
          <a:xfrm>
            <a:off x="152400" y="1268496"/>
            <a:ext cx="8209461" cy="3952178"/>
          </a:xfrm>
          <a:prstGeom prst="rect">
            <a:avLst/>
          </a:prstGeom>
          <a:ln>
            <a:solidFill>
              <a:schemeClr val="accent1"/>
            </a:solidFill>
          </a:ln>
        </p:spPr>
      </p:pic>
    </p:spTree>
    <p:extLst>
      <p:ext uri="{BB962C8B-B14F-4D97-AF65-F5344CB8AC3E}">
        <p14:creationId xmlns:p14="http://schemas.microsoft.com/office/powerpoint/2010/main" val="14173278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Features</a:t>
            </a:r>
            <a:endParaRPr lang="en-US" dirty="0"/>
          </a:p>
        </p:txBody>
      </p:sp>
      <p:sp>
        <p:nvSpPr>
          <p:cNvPr id="3" name="Content Placeholder 2"/>
          <p:cNvSpPr>
            <a:spLocks noGrp="1"/>
          </p:cNvSpPr>
          <p:nvPr>
            <p:ph idx="1"/>
          </p:nvPr>
        </p:nvSpPr>
        <p:spPr/>
        <p:txBody>
          <a:bodyPr/>
          <a:lstStyle/>
          <a:p>
            <a:r>
              <a:rPr lang="en-US" dirty="0"/>
              <a:t>Another thing that eases development efforts is that vendors in ALM 2.0 focus more on identifying features common to multiple tools and integrating them into the ALM platform, including the </a:t>
            </a:r>
            <a:r>
              <a:rPr lang="en-US" dirty="0" smtClean="0"/>
              <a:t>following:</a:t>
            </a:r>
          </a:p>
          <a:p>
            <a:pPr lvl="2"/>
            <a:r>
              <a:rPr lang="en-US" dirty="0" smtClean="0"/>
              <a:t>Collaboration</a:t>
            </a:r>
          </a:p>
          <a:p>
            <a:pPr lvl="2"/>
            <a:r>
              <a:rPr lang="en-US" dirty="0" smtClean="0"/>
              <a:t>Workflow</a:t>
            </a:r>
          </a:p>
          <a:p>
            <a:pPr lvl="2"/>
            <a:r>
              <a:rPr lang="en-US" dirty="0" smtClean="0"/>
              <a:t>Security</a:t>
            </a:r>
          </a:p>
          <a:p>
            <a:pPr lvl="2"/>
            <a:r>
              <a:rPr lang="en-US" dirty="0" smtClean="0"/>
              <a:t>Reporting </a:t>
            </a:r>
            <a:r>
              <a:rPr lang="en-US" dirty="0"/>
              <a:t>and </a:t>
            </a:r>
            <a:r>
              <a:rPr lang="en-US" dirty="0" smtClean="0"/>
              <a:t>analysis</a:t>
            </a:r>
          </a:p>
          <a:p>
            <a:pPr lvl="1"/>
            <a:r>
              <a:rPr lang="en-US" dirty="0" smtClean="0"/>
              <a:t>Another </a:t>
            </a:r>
            <a:r>
              <a:rPr lang="en-US" dirty="0"/>
              <a:t>goal of ALM 2.0 is that the tools should be repository </a:t>
            </a:r>
            <a:r>
              <a:rPr lang="en-US" dirty="0" smtClean="0"/>
              <a:t>neutral.</a:t>
            </a:r>
          </a:p>
          <a:p>
            <a:pPr lvl="1"/>
            <a:r>
              <a:rPr lang="en-US" dirty="0" smtClean="0"/>
              <a:t>There </a:t>
            </a:r>
            <a:r>
              <a:rPr lang="en-US" dirty="0"/>
              <a:t>should be not a single repository but many, so you aren’t required to use the storage solution that the vendor </a:t>
            </a:r>
            <a:r>
              <a:rPr lang="en-US" dirty="0" smtClean="0"/>
              <a:t>proposes.</a:t>
            </a:r>
          </a:p>
          <a:p>
            <a:pPr lvl="1"/>
            <a:r>
              <a:rPr lang="en-US" dirty="0" smtClean="0"/>
              <a:t>IBM</a:t>
            </a:r>
            <a:r>
              <a:rPr lang="en-US" dirty="0"/>
              <a:t>, for example, has declared that its forthcoming ALM solution will integrate with a wide variety of repositories, such as </a:t>
            </a:r>
            <a:r>
              <a:rPr lang="en-US" dirty="0">
                <a:solidFill>
                  <a:srgbClr val="FF0000"/>
                </a:solidFill>
              </a:rPr>
              <a:t>Concurrent Versions System</a:t>
            </a:r>
            <a:r>
              <a:rPr lang="en-US" dirty="0"/>
              <a:t> (CVS) and Subversion, just to mention </a:t>
            </a:r>
            <a:r>
              <a:rPr lang="en-US" dirty="0" smtClean="0"/>
              <a:t>two.</a:t>
            </a:r>
          </a:p>
          <a:p>
            <a:pPr lvl="1"/>
            <a:r>
              <a:rPr lang="en-US" dirty="0" smtClean="0"/>
              <a:t>This </a:t>
            </a:r>
            <a:r>
              <a:rPr lang="en-US" dirty="0"/>
              <a:t>approach removes the obstacle of gathering and synchronizing data, giving you easier access to progress reports, and so </a:t>
            </a:r>
            <a:r>
              <a:rPr lang="en-US" dirty="0" smtClean="0"/>
              <a:t>on.</a:t>
            </a:r>
          </a:p>
          <a:p>
            <a:pPr lvl="1"/>
            <a:r>
              <a:rPr lang="en-US" dirty="0" smtClean="0"/>
              <a:t>Microsoft uses an extensive set of </a:t>
            </a:r>
            <a:r>
              <a:rPr lang="en-US" dirty="0" smtClean="0">
                <a:solidFill>
                  <a:srgbClr val="FF0000"/>
                </a:solidFill>
              </a:rPr>
              <a:t>web services</a:t>
            </a:r>
            <a:r>
              <a:rPr lang="en-US" dirty="0" smtClean="0"/>
              <a:t> and </a:t>
            </a:r>
            <a:r>
              <a:rPr lang="en-US" dirty="0" smtClean="0">
                <a:solidFill>
                  <a:srgbClr val="FF0000"/>
                </a:solidFill>
              </a:rPr>
              <a:t>plug-ins</a:t>
            </a:r>
            <a:r>
              <a:rPr lang="en-US" dirty="0" smtClean="0"/>
              <a:t> to solve the same issue.</a:t>
            </a:r>
          </a:p>
          <a:p>
            <a:pPr lvl="1"/>
            <a:r>
              <a:rPr lang="en-US" dirty="0" smtClean="0"/>
              <a:t>It has one storage center (SQL Server); but by exposing functionality through the use of web services, Microsoft has made it fairly easy to connect to other tools as well.</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48</a:t>
            </a:fld>
            <a:endParaRPr lang="en-US" dirty="0"/>
          </a:p>
        </p:txBody>
      </p:sp>
    </p:spTree>
    <p:extLst>
      <p:ext uri="{BB962C8B-B14F-4D97-AF65-F5344CB8AC3E}">
        <p14:creationId xmlns:p14="http://schemas.microsoft.com/office/powerpoint/2010/main" val="5053017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Features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smtClean="0"/>
              <a:t>An </a:t>
            </a:r>
            <a:r>
              <a:rPr lang="en-US" dirty="0"/>
              <a:t>open and extensible ALM solution lets companies integrate their own choice of repository into the ALM </a:t>
            </a:r>
            <a:r>
              <a:rPr lang="en-US" dirty="0" smtClean="0"/>
              <a:t>tool.</a:t>
            </a:r>
          </a:p>
          <a:p>
            <a:pPr lvl="1"/>
            <a:r>
              <a:rPr lang="en-US" dirty="0" smtClean="0"/>
              <a:t>Both </a:t>
            </a:r>
            <a:r>
              <a:rPr lang="en-US" dirty="0"/>
              <a:t>Microsoft and IBM have solutions—</a:t>
            </a:r>
            <a:r>
              <a:rPr lang="en-US" dirty="0">
                <a:solidFill>
                  <a:srgbClr val="FF0000"/>
                </a:solidFill>
              </a:rPr>
              <a:t>data warehouse adapters</a:t>
            </a:r>
            <a:r>
              <a:rPr lang="en-US" dirty="0"/>
              <a:t>—that enable existing repositories to be tied into the ALM </a:t>
            </a:r>
            <a:r>
              <a:rPr lang="en-US" dirty="0" smtClean="0"/>
              <a:t>system.</a:t>
            </a:r>
          </a:p>
          <a:p>
            <a:pPr lvl="1"/>
            <a:r>
              <a:rPr lang="en-US" dirty="0" smtClean="0"/>
              <a:t>A </a:t>
            </a:r>
            <a:r>
              <a:rPr lang="en-US" dirty="0"/>
              <a:t>large organization that has invested in tools and repositories probably doesn’t want to change everything for a new ALM system; hence it’s essential to have this </a:t>
            </a:r>
            <a:r>
              <a:rPr lang="en-US" dirty="0" smtClean="0"/>
              <a:t>option.</a:t>
            </a:r>
          </a:p>
          <a:p>
            <a:pPr lvl="1"/>
            <a:r>
              <a:rPr lang="en-US" dirty="0" smtClean="0"/>
              <a:t>Any </a:t>
            </a:r>
            <a:r>
              <a:rPr lang="en-US" dirty="0"/>
              <a:t>way you choose to solve the problem will work, giving you the possibility of having a well-connected and synchronized ALM platform</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49</a:t>
            </a:fld>
            <a:endParaRPr lang="en-US" dirty="0"/>
          </a:p>
        </p:txBody>
      </p:sp>
    </p:spTree>
    <p:extLst>
      <p:ext uri="{BB962C8B-B14F-4D97-AF65-F5344CB8AC3E}">
        <p14:creationId xmlns:p14="http://schemas.microsoft.com/office/powerpoint/2010/main" val="1601014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Intro</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What do you think about when you hear the term Application Lifecycle Management (</a:t>
            </a:r>
            <a:r>
              <a:rPr lang="en-US" sz="2000" dirty="0">
                <a:solidFill>
                  <a:srgbClr val="FF0000"/>
                </a:solidFill>
              </a:rPr>
              <a:t>ALM</a:t>
            </a:r>
            <a:r>
              <a:rPr lang="en-US" sz="2000" dirty="0"/>
              <a:t>) </a:t>
            </a:r>
            <a:r>
              <a:rPr lang="en-US" sz="2000" dirty="0" smtClean="0"/>
              <a:t>?</a:t>
            </a:r>
          </a:p>
          <a:p>
            <a:pPr marL="457200">
              <a:buFont typeface="Wingdings" panose="05000000000000000000" pitchFamily="2" charset="2"/>
              <a:buChar char="§"/>
            </a:pPr>
            <a:r>
              <a:rPr lang="en-US" sz="2000" dirty="0" smtClean="0"/>
              <a:t>During </a:t>
            </a:r>
            <a:r>
              <a:rPr lang="en-US" sz="2000" dirty="0"/>
              <a:t>a seminar tour in 2005 in Sweden, presenting on </a:t>
            </a:r>
            <a:r>
              <a:rPr lang="en-US" sz="2000" dirty="0">
                <a:solidFill>
                  <a:srgbClr val="0070C0"/>
                </a:solidFill>
              </a:rPr>
              <a:t>Microsoft</a:t>
            </a:r>
            <a:r>
              <a:rPr lang="en-US" sz="2000" dirty="0"/>
              <a:t> </a:t>
            </a:r>
            <a:r>
              <a:rPr lang="en-US" sz="2000" dirty="0">
                <a:solidFill>
                  <a:srgbClr val="FF0000"/>
                </a:solidFill>
              </a:rPr>
              <a:t>Visual Studio Team System,</a:t>
            </a:r>
            <a:r>
              <a:rPr lang="en-US" sz="2000" dirty="0"/>
              <a:t> we asked people what </a:t>
            </a:r>
            <a:r>
              <a:rPr lang="en-US" sz="2000" dirty="0">
                <a:solidFill>
                  <a:srgbClr val="FF0000"/>
                </a:solidFill>
              </a:rPr>
              <a:t>ALM</a:t>
            </a:r>
            <a:r>
              <a:rPr lang="en-US" sz="2000" dirty="0"/>
              <a:t> was and whether they cared about </a:t>
            </a:r>
            <a:r>
              <a:rPr lang="en-US" sz="2000" dirty="0" smtClean="0"/>
              <a:t>it.</a:t>
            </a:r>
          </a:p>
          <a:p>
            <a:pPr marL="457200">
              <a:buFont typeface="Wingdings" panose="05000000000000000000" pitchFamily="2" charset="2"/>
              <a:buChar char="§"/>
            </a:pPr>
            <a:r>
              <a:rPr lang="en-US" sz="2000" dirty="0" smtClean="0"/>
              <a:t>To </a:t>
            </a:r>
            <a:r>
              <a:rPr lang="en-US" sz="2000" dirty="0"/>
              <a:t>our surprise, many people equated ALM with </a:t>
            </a:r>
            <a:r>
              <a:rPr lang="en-US" sz="2000" dirty="0">
                <a:solidFill>
                  <a:srgbClr val="FF0000"/>
                </a:solidFill>
              </a:rPr>
              <a:t>operations</a:t>
            </a:r>
            <a:r>
              <a:rPr lang="en-US" sz="2000" dirty="0"/>
              <a:t> </a:t>
            </a:r>
            <a:r>
              <a:rPr lang="en-US" sz="2000" dirty="0">
                <a:solidFill>
                  <a:srgbClr val="0070C0"/>
                </a:solidFill>
              </a:rPr>
              <a:t>and</a:t>
            </a:r>
            <a:r>
              <a:rPr lang="en-US" sz="2000" dirty="0"/>
              <a:t> </a:t>
            </a:r>
            <a:r>
              <a:rPr lang="en-US" sz="2000" dirty="0" smtClean="0">
                <a:solidFill>
                  <a:srgbClr val="FF0000"/>
                </a:solidFill>
              </a:rPr>
              <a:t>maintenance</a:t>
            </a:r>
            <a:r>
              <a:rPr lang="en-US" sz="2000" dirty="0" smtClean="0"/>
              <a:t>.</a:t>
            </a:r>
          </a:p>
          <a:p>
            <a:pPr marL="457200">
              <a:buFont typeface="Wingdings" panose="05000000000000000000" pitchFamily="2" charset="2"/>
              <a:buChar char="§"/>
            </a:pPr>
            <a:r>
              <a:rPr lang="en-US" sz="2000" dirty="0" smtClean="0"/>
              <a:t>This </a:t>
            </a:r>
            <a:r>
              <a:rPr lang="en-US" sz="2000" dirty="0"/>
              <a:t>is still often the case when we visit companies, although more people today are aware of the </a:t>
            </a:r>
            <a:r>
              <a:rPr lang="en-US" sz="2000" dirty="0" smtClean="0"/>
              <a:t>term.</a:t>
            </a:r>
          </a:p>
          <a:p>
            <a:pPr marL="457200">
              <a:buFont typeface="Wingdings" panose="05000000000000000000" pitchFamily="2" charset="2"/>
              <a:buChar char="§"/>
            </a:pPr>
            <a:r>
              <a:rPr lang="en-US" sz="2000" dirty="0" smtClean="0"/>
              <a:t>Was </a:t>
            </a:r>
            <a:r>
              <a:rPr lang="en-US" sz="2000" dirty="0"/>
              <a:t>that your answer as </a:t>
            </a:r>
            <a:r>
              <a:rPr lang="en-US" sz="2000" dirty="0" smtClean="0"/>
              <a:t>well?</a:t>
            </a:r>
          </a:p>
          <a:p>
            <a:pPr marL="457200">
              <a:buFont typeface="Wingdings" panose="05000000000000000000" pitchFamily="2" charset="2"/>
              <a:buChar char="§"/>
            </a:pPr>
            <a:r>
              <a:rPr lang="en-US" sz="2000" dirty="0" smtClean="0"/>
              <a:t>Does </a:t>
            </a:r>
            <a:r>
              <a:rPr lang="en-US" sz="2000" dirty="0"/>
              <a:t>ALM include more than just operations? Yes, it </a:t>
            </a:r>
            <a:r>
              <a:rPr lang="en-US" sz="2000" dirty="0" smtClean="0"/>
              <a:t>does.</a:t>
            </a:r>
          </a:p>
          <a:p>
            <a:pPr marL="457200">
              <a:buFont typeface="Wingdings" panose="05000000000000000000" pitchFamily="2" charset="2"/>
              <a:buChar char="§"/>
            </a:pPr>
            <a:r>
              <a:rPr lang="en-US" sz="2000" dirty="0" smtClean="0">
                <a:solidFill>
                  <a:srgbClr val="FF0000"/>
                </a:solidFill>
              </a:rPr>
              <a:t>ALM</a:t>
            </a:r>
            <a:r>
              <a:rPr lang="en-US" sz="2000" dirty="0" smtClean="0"/>
              <a:t> </a:t>
            </a:r>
            <a:r>
              <a:rPr lang="en-US" sz="2000" dirty="0"/>
              <a:t>is the </a:t>
            </a:r>
            <a:r>
              <a:rPr lang="en-US" sz="2000" dirty="0">
                <a:solidFill>
                  <a:srgbClr val="FF0000"/>
                </a:solidFill>
              </a:rPr>
              <a:t>thread</a:t>
            </a:r>
            <a:r>
              <a:rPr lang="en-US" sz="2000" dirty="0"/>
              <a:t> that </a:t>
            </a:r>
            <a:r>
              <a:rPr lang="en-US" sz="2000" dirty="0">
                <a:solidFill>
                  <a:srgbClr val="0070C0"/>
                </a:solidFill>
              </a:rPr>
              <a:t>ties</a:t>
            </a:r>
            <a:r>
              <a:rPr lang="en-US" sz="2000" dirty="0"/>
              <a:t> the </a:t>
            </a:r>
            <a:r>
              <a:rPr lang="en-US" sz="2000" dirty="0">
                <a:solidFill>
                  <a:srgbClr val="FF0000"/>
                </a:solidFill>
              </a:rPr>
              <a:t>development lifecycle</a:t>
            </a:r>
            <a:r>
              <a:rPr lang="en-US" sz="2000" dirty="0"/>
              <a:t> </a:t>
            </a:r>
            <a:r>
              <a:rPr lang="en-US" sz="2000" dirty="0" smtClean="0">
                <a:solidFill>
                  <a:srgbClr val="0070C0"/>
                </a:solidFill>
              </a:rPr>
              <a:t>together</a:t>
            </a:r>
            <a:r>
              <a:rPr lang="en-US" sz="2000" dirty="0" smtClean="0"/>
              <a:t>.</a:t>
            </a:r>
          </a:p>
          <a:p>
            <a:pPr marL="685800">
              <a:buFont typeface="Wingdings" panose="05000000000000000000" pitchFamily="2" charset="2"/>
              <a:buChar char="ü"/>
            </a:pPr>
            <a:r>
              <a:rPr lang="en-US" sz="2000" dirty="0" smtClean="0"/>
              <a:t>It </a:t>
            </a:r>
            <a:r>
              <a:rPr lang="en-US" sz="2000" dirty="0"/>
              <a:t>involves all the steps necessary to coordinate development lifecycle </a:t>
            </a:r>
            <a:r>
              <a:rPr lang="en-US" sz="2000" dirty="0" smtClean="0"/>
              <a:t>activities.</a:t>
            </a:r>
          </a:p>
          <a:p>
            <a:pPr marL="685800">
              <a:buFont typeface="Wingdings" panose="05000000000000000000" pitchFamily="2" charset="2"/>
              <a:buChar char="ü"/>
            </a:pPr>
            <a:r>
              <a:rPr lang="en-US" sz="2000" dirty="0" smtClean="0">
                <a:solidFill>
                  <a:srgbClr val="FF0000"/>
                </a:solidFill>
              </a:rPr>
              <a:t>Operations</a:t>
            </a:r>
            <a:r>
              <a:rPr lang="en-US" sz="2000" dirty="0" smtClean="0"/>
              <a:t> </a:t>
            </a:r>
            <a:r>
              <a:rPr lang="en-US" sz="2000" dirty="0"/>
              <a:t>are just one part of the </a:t>
            </a:r>
            <a:r>
              <a:rPr lang="en-US" sz="2000" dirty="0">
                <a:solidFill>
                  <a:srgbClr val="FF0000"/>
                </a:solidFill>
              </a:rPr>
              <a:t>ALM</a:t>
            </a:r>
            <a:r>
              <a:rPr lang="en-US" sz="2000" dirty="0">
                <a:solidFill>
                  <a:srgbClr val="0070C0"/>
                </a:solidFill>
              </a:rPr>
              <a:t> </a:t>
            </a:r>
            <a:r>
              <a:rPr lang="en-US" sz="2000" dirty="0" smtClean="0">
                <a:solidFill>
                  <a:srgbClr val="0070C0"/>
                </a:solidFill>
              </a:rPr>
              <a:t>process</a:t>
            </a:r>
            <a:r>
              <a:rPr lang="en-US" sz="2000" dirty="0" smtClean="0"/>
              <a:t>.</a:t>
            </a:r>
          </a:p>
          <a:p>
            <a:pPr marL="685800">
              <a:buFont typeface="Wingdings" panose="05000000000000000000" pitchFamily="2" charset="2"/>
              <a:buChar char="ü"/>
            </a:pPr>
            <a:r>
              <a:rPr lang="en-US" sz="2000" dirty="0" smtClean="0"/>
              <a:t>Other </a:t>
            </a:r>
            <a:r>
              <a:rPr lang="en-US" sz="2000" dirty="0"/>
              <a:t>elements range from </a:t>
            </a:r>
            <a:r>
              <a:rPr lang="en-US" sz="2000" dirty="0">
                <a:solidFill>
                  <a:srgbClr val="FF0000"/>
                </a:solidFill>
              </a:rPr>
              <a:t>requirements </a:t>
            </a:r>
            <a:r>
              <a:rPr lang="en-US" sz="2000" dirty="0">
                <a:solidFill>
                  <a:srgbClr val="0070C0"/>
                </a:solidFill>
              </a:rPr>
              <a:t>gathering</a:t>
            </a:r>
            <a:r>
              <a:rPr lang="en-US" sz="2000" dirty="0"/>
              <a:t> to more technical things like the </a:t>
            </a:r>
            <a:r>
              <a:rPr lang="en-US" sz="2000" dirty="0">
                <a:solidFill>
                  <a:srgbClr val="FF0000"/>
                </a:solidFill>
              </a:rPr>
              <a:t>build</a:t>
            </a:r>
            <a:r>
              <a:rPr lang="en-US" sz="2000" dirty="0"/>
              <a:t> and </a:t>
            </a:r>
            <a:r>
              <a:rPr lang="en-US" sz="2000" dirty="0">
                <a:solidFill>
                  <a:srgbClr val="FF0000"/>
                </a:solidFill>
              </a:rPr>
              <a:t>deploy</a:t>
            </a:r>
            <a:r>
              <a:rPr lang="en-US" sz="2000" dirty="0"/>
              <a:t> </a:t>
            </a:r>
            <a:r>
              <a:rPr lang="en-US" sz="2000" dirty="0">
                <a:solidFill>
                  <a:srgbClr val="0070C0"/>
                </a:solidFill>
              </a:rPr>
              <a:t>processes</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5</a:t>
            </a:fld>
            <a:endParaRPr lang="en-US"/>
          </a:p>
        </p:txBody>
      </p:sp>
    </p:spTree>
    <p:extLst>
      <p:ext uri="{BB962C8B-B14F-4D97-AF65-F5344CB8AC3E}">
        <p14:creationId xmlns:p14="http://schemas.microsoft.com/office/powerpoint/2010/main" val="241385336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Standards</a:t>
            </a:r>
            <a:endParaRPr lang="en-US" dirty="0"/>
          </a:p>
        </p:txBody>
      </p:sp>
      <p:sp>
        <p:nvSpPr>
          <p:cNvPr id="3" name="Content Placeholder 2"/>
          <p:cNvSpPr>
            <a:spLocks noGrp="1"/>
          </p:cNvSpPr>
          <p:nvPr>
            <p:ph idx="1"/>
          </p:nvPr>
        </p:nvSpPr>
        <p:spPr/>
        <p:txBody>
          <a:bodyPr/>
          <a:lstStyle/>
          <a:p>
            <a:r>
              <a:rPr lang="en-US" dirty="0"/>
              <a:t>Furthermore, ALM 2.0 focuses on being built on an </a:t>
            </a:r>
            <a:r>
              <a:rPr lang="en-US" dirty="0">
                <a:solidFill>
                  <a:srgbClr val="FF0000"/>
                </a:solidFill>
              </a:rPr>
              <a:t>open integration </a:t>
            </a:r>
            <a:r>
              <a:rPr lang="en-US" dirty="0" smtClean="0">
                <a:solidFill>
                  <a:srgbClr val="FF0000"/>
                </a:solidFill>
              </a:rPr>
              <a:t>standard</a:t>
            </a:r>
            <a:r>
              <a:rPr lang="en-US" dirty="0" smtClean="0"/>
              <a:t>.</a:t>
            </a:r>
          </a:p>
          <a:p>
            <a:pPr lvl="1"/>
            <a:r>
              <a:rPr lang="en-US" dirty="0" smtClean="0"/>
              <a:t>As </a:t>
            </a:r>
            <a:r>
              <a:rPr lang="en-US" dirty="0"/>
              <a:t>you know, Microsoft exposes TFS functionality through </a:t>
            </a:r>
            <a:r>
              <a:rPr lang="en-US" dirty="0">
                <a:solidFill>
                  <a:srgbClr val="FF0000"/>
                </a:solidFill>
              </a:rPr>
              <a:t>web </a:t>
            </a:r>
            <a:r>
              <a:rPr lang="en-US" dirty="0" smtClean="0">
                <a:solidFill>
                  <a:srgbClr val="FF0000"/>
                </a:solidFill>
              </a:rPr>
              <a:t>services</a:t>
            </a:r>
            <a:r>
              <a:rPr lang="en-US" dirty="0" smtClean="0"/>
              <a:t>.</a:t>
            </a:r>
          </a:p>
          <a:p>
            <a:pPr lvl="1"/>
            <a:r>
              <a:rPr lang="en-US" dirty="0" smtClean="0"/>
              <a:t>This </a:t>
            </a:r>
            <a:r>
              <a:rPr lang="en-US" dirty="0"/>
              <a:t>isn’t publicly documented and isn’t supported by Microsoft, however, so you need to do some research and go through some trial and error in order to get it </a:t>
            </a:r>
            <a:r>
              <a:rPr lang="en-US" dirty="0" smtClean="0"/>
              <a:t>working.</a:t>
            </a:r>
          </a:p>
          <a:p>
            <a:pPr lvl="1"/>
            <a:r>
              <a:rPr lang="en-US" dirty="0" smtClean="0"/>
              <a:t>This </a:t>
            </a:r>
            <a:r>
              <a:rPr lang="en-US" dirty="0"/>
              <a:t>way, you can support new tools as long as they also use an open standard, and third-party vendors have the option of writing cool and productive </a:t>
            </a:r>
            <a:r>
              <a:rPr lang="en-US" dirty="0" smtClean="0"/>
              <a:t>tools.</a:t>
            </a:r>
          </a:p>
          <a:p>
            <a:pPr lvl="1"/>
            <a:r>
              <a:rPr lang="en-US" dirty="0" smtClean="0"/>
              <a:t>Process </a:t>
            </a:r>
            <a:r>
              <a:rPr lang="en-US" dirty="0"/>
              <a:t>support built in to the ALM platform is another important </a:t>
            </a:r>
            <a:r>
              <a:rPr lang="en-US" dirty="0" smtClean="0"/>
              <a:t>feature. By </a:t>
            </a:r>
            <a:r>
              <a:rPr lang="en-US" dirty="0"/>
              <a:t>this we mean having automated support for the ALM process built right into the tool(s</a:t>
            </a:r>
            <a:r>
              <a:rPr lang="en-US" dirty="0" smtClean="0"/>
              <a:t>).</a:t>
            </a:r>
          </a:p>
          <a:p>
            <a:pPr lvl="1"/>
            <a:r>
              <a:rPr lang="en-US" dirty="0" smtClean="0"/>
              <a:t>You </a:t>
            </a:r>
            <a:r>
              <a:rPr lang="en-US" dirty="0"/>
              <a:t>can, for instance, have the development process (</a:t>
            </a:r>
            <a:r>
              <a:rPr lang="en-US" dirty="0">
                <a:solidFill>
                  <a:srgbClr val="FF0000"/>
                </a:solidFill>
              </a:rPr>
              <a:t>RUP</a:t>
            </a:r>
            <a:r>
              <a:rPr lang="en-US" dirty="0"/>
              <a:t>, </a:t>
            </a:r>
            <a:r>
              <a:rPr lang="en-US" dirty="0">
                <a:solidFill>
                  <a:srgbClr val="FF0000"/>
                </a:solidFill>
              </a:rPr>
              <a:t>Scrum</a:t>
            </a:r>
            <a:r>
              <a:rPr lang="en-US" dirty="0"/>
              <a:t>, </a:t>
            </a:r>
            <a:r>
              <a:rPr lang="en-US" dirty="0">
                <a:solidFill>
                  <a:srgbClr val="FF0000"/>
                </a:solidFill>
              </a:rPr>
              <a:t>XP</a:t>
            </a:r>
            <a:r>
              <a:rPr lang="en-US" dirty="0"/>
              <a:t>, and so on) automated in the tool, reminding you of each step in the process so you don’t miss creating and maintaining any deliverables or </a:t>
            </a:r>
            <a:r>
              <a:rPr lang="en-US" dirty="0" smtClean="0"/>
              <a:t>checkpoints.</a:t>
            </a:r>
          </a:p>
          <a:p>
            <a:pPr lvl="1"/>
            <a:r>
              <a:rPr lang="en-US" dirty="0" smtClean="0"/>
              <a:t>In </a:t>
            </a:r>
            <a:r>
              <a:rPr lang="en-US" dirty="0"/>
              <a:t>the case of TFS, this support includes having the document structure, including templates for all documents, available on the project web site as soon as a new TFS project is </a:t>
            </a:r>
            <a:r>
              <a:rPr lang="en-US" dirty="0" smtClean="0"/>
              <a:t>created.</a:t>
            </a:r>
          </a:p>
          <a:p>
            <a:pPr lvl="1"/>
            <a:r>
              <a:rPr lang="en-US" dirty="0" smtClean="0"/>
              <a:t>You </a:t>
            </a:r>
            <a:r>
              <a:rPr lang="en-US" dirty="0"/>
              <a:t>can also imagine a tool with built-in capabilities that help you with requirements gathering and </a:t>
            </a:r>
            <a:r>
              <a:rPr lang="en-US" dirty="0" smtClean="0"/>
              <a:t>specification.</a:t>
            </a:r>
          </a:p>
          <a:p>
            <a:pPr lvl="1"/>
            <a:r>
              <a:rPr lang="en-US" dirty="0" smtClean="0"/>
              <a:t>For </a:t>
            </a:r>
            <a:r>
              <a:rPr lang="en-US" dirty="0"/>
              <a:t>instance, you can add requirements and specs to the tool and have them transformed into tasks that are assigned to the correct role without your having to do this manually. </a:t>
            </a:r>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50</a:t>
            </a:fld>
            <a:endParaRPr lang="en-US" dirty="0"/>
          </a:p>
        </p:txBody>
      </p:sp>
    </p:spTree>
    <p:extLst>
      <p:ext uri="{BB962C8B-B14F-4D97-AF65-F5344CB8AC3E}">
        <p14:creationId xmlns:p14="http://schemas.microsoft.com/office/powerpoint/2010/main" val="931435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ALM 2.0 Benefits</a:t>
            </a:r>
            <a:endParaRPr lang="en-US" dirty="0">
              <a:solidFill>
                <a:srgbClr val="C00000"/>
              </a:solidFill>
            </a:endParaRPr>
          </a:p>
        </p:txBody>
      </p:sp>
      <p:sp>
        <p:nvSpPr>
          <p:cNvPr id="3" name="Content Placeholder 2"/>
          <p:cNvSpPr>
            <a:spLocks noGrp="1"/>
          </p:cNvSpPr>
          <p:nvPr>
            <p:ph idx="1"/>
          </p:nvPr>
        </p:nvSpPr>
        <p:spPr/>
        <p:txBody>
          <a:bodyPr/>
          <a:lstStyle/>
          <a:p>
            <a:r>
              <a:rPr lang="en-US" dirty="0"/>
              <a:t>An organization isn’t likely to scrap a way of working just because the new ALM tool says it can’t import that specific </a:t>
            </a:r>
            <a:r>
              <a:rPr lang="en-US" dirty="0" smtClean="0"/>
              <a:t>process.</a:t>
            </a:r>
          </a:p>
          <a:p>
            <a:pPr lvl="1"/>
            <a:r>
              <a:rPr lang="en-US" dirty="0" smtClean="0"/>
              <a:t>It </a:t>
            </a:r>
            <a:r>
              <a:rPr lang="en-US" dirty="0"/>
              <a:t>has often invested a lot of money into developing that process, and the organization won’t want to spend the same amount again to learn a new </a:t>
            </a:r>
            <a:r>
              <a:rPr lang="en-US" dirty="0" smtClean="0"/>
              <a:t>one.</a:t>
            </a:r>
          </a:p>
          <a:p>
            <a:pPr lvl="1"/>
            <a:r>
              <a:rPr lang="en-US" dirty="0" smtClean="0"/>
              <a:t>With </a:t>
            </a:r>
            <a:r>
              <a:rPr lang="en-US" dirty="0"/>
              <a:t>ALM 2.0, it’s possible to store the </a:t>
            </a:r>
            <a:r>
              <a:rPr lang="en-US" dirty="0">
                <a:solidFill>
                  <a:srgbClr val="FF0000"/>
                </a:solidFill>
              </a:rPr>
              <a:t>ALM process</a:t>
            </a:r>
            <a:r>
              <a:rPr lang="en-US" dirty="0"/>
              <a:t> in a readable format such as </a:t>
            </a:r>
            <a:r>
              <a:rPr lang="en-US" dirty="0">
                <a:solidFill>
                  <a:srgbClr val="FF0000"/>
                </a:solidFill>
              </a:rPr>
              <a:t>XML</a:t>
            </a:r>
            <a:r>
              <a:rPr lang="en-US" dirty="0"/>
              <a:t>.</a:t>
            </a:r>
          </a:p>
          <a:p>
            <a:pPr lvl="1"/>
            <a:r>
              <a:rPr lang="en-US" dirty="0"/>
              <a:t>The benefits include the fact that the process can be </a:t>
            </a:r>
            <a:r>
              <a:rPr lang="en-US" dirty="0" smtClean="0"/>
              <a:t>easily</a:t>
            </a:r>
          </a:p>
          <a:p>
            <a:pPr lvl="2"/>
            <a:r>
              <a:rPr lang="en-US" dirty="0" smtClean="0"/>
              <a:t>Modified</a:t>
            </a:r>
          </a:p>
          <a:p>
            <a:pPr lvl="2"/>
            <a:r>
              <a:rPr lang="en-US" dirty="0" smtClean="0"/>
              <a:t>version controlled</a:t>
            </a:r>
          </a:p>
          <a:p>
            <a:pPr lvl="2"/>
            <a:r>
              <a:rPr lang="en-US" dirty="0" smtClean="0"/>
              <a:t>reported on</a:t>
            </a:r>
          </a:p>
          <a:p>
            <a:pPr lvl="1"/>
            <a:r>
              <a:rPr lang="en-US" dirty="0" smtClean="0"/>
              <a:t>The </a:t>
            </a:r>
            <a:r>
              <a:rPr lang="en-US" dirty="0"/>
              <a:t>ALM platform can then import the process and execute the application development process descriptions in </a:t>
            </a:r>
            <a:r>
              <a:rPr lang="en-US" dirty="0" smtClean="0"/>
              <a:t>it.</a:t>
            </a:r>
          </a:p>
          <a:p>
            <a:pPr lvl="1"/>
            <a:r>
              <a:rPr lang="en-US" dirty="0" smtClean="0"/>
              <a:t>Microsoft</a:t>
            </a:r>
            <a:r>
              <a:rPr lang="en-US" dirty="0"/>
              <a:t>, for example, uses XML to store the development process in </a:t>
            </a:r>
            <a:r>
              <a:rPr lang="en-US" dirty="0" smtClean="0"/>
              <a:t>TFS.</a:t>
            </a:r>
          </a:p>
          <a:p>
            <a:pPr lvl="1"/>
            <a:r>
              <a:rPr lang="en-US" dirty="0" smtClean="0"/>
              <a:t>The </a:t>
            </a:r>
            <a:r>
              <a:rPr lang="en-US" dirty="0">
                <a:solidFill>
                  <a:srgbClr val="FF0000"/>
                </a:solidFill>
              </a:rPr>
              <a:t>process XML file</a:t>
            </a:r>
            <a:r>
              <a:rPr lang="en-US" dirty="0"/>
              <a:t> describes the entire ALM process, and many different process files can </a:t>
            </a:r>
            <a:r>
              <a:rPr lang="en-US" dirty="0" smtClean="0"/>
              <a:t>coexist.</a:t>
            </a:r>
          </a:p>
          <a:p>
            <a:pPr lvl="1"/>
            <a:r>
              <a:rPr lang="en-US" dirty="0" smtClean="0"/>
              <a:t>This </a:t>
            </a:r>
            <a:r>
              <a:rPr lang="en-US" dirty="0"/>
              <a:t>means you can choose which process template you want to base your project on when creating a new project. </a:t>
            </a:r>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51</a:t>
            </a:fld>
            <a:endParaRPr lang="en-US" dirty="0"/>
          </a:p>
        </p:txBody>
      </p:sp>
    </p:spTree>
    <p:extLst>
      <p:ext uri="{BB962C8B-B14F-4D97-AF65-F5344CB8AC3E}">
        <p14:creationId xmlns:p14="http://schemas.microsoft.com/office/powerpoint/2010/main" val="21698612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ALM 2.0 Benefits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smtClean="0"/>
              <a:t>As </a:t>
            </a:r>
            <a:r>
              <a:rPr lang="en-US" dirty="0"/>
              <a:t>you saw earlier, it’s important for an enterprise to have control over its </a:t>
            </a:r>
            <a:r>
              <a:rPr lang="en-US" dirty="0">
                <a:solidFill>
                  <a:srgbClr val="FF0000"/>
                </a:solidFill>
              </a:rPr>
              <a:t>project portfolio</a:t>
            </a:r>
            <a:r>
              <a:rPr lang="en-US" dirty="0"/>
              <a:t>, to better allocate and control </a:t>
            </a:r>
            <a:r>
              <a:rPr lang="en-US" dirty="0" smtClean="0"/>
              <a:t>resources.</a:t>
            </a:r>
          </a:p>
          <a:p>
            <a:pPr lvl="1"/>
            <a:r>
              <a:rPr lang="en-US" dirty="0" smtClean="0"/>
              <a:t>So </a:t>
            </a:r>
            <a:r>
              <a:rPr lang="en-US" dirty="0"/>
              <a:t>far, none of the ALM vendors has integrated this support into the ALM platform. There may be good reasons, </a:t>
            </a:r>
            <a:r>
              <a:rPr lang="en-US" dirty="0" smtClean="0"/>
              <a:t>though.</a:t>
            </a:r>
          </a:p>
          <a:p>
            <a:pPr lvl="1"/>
            <a:r>
              <a:rPr lang="en-US" dirty="0" smtClean="0"/>
              <a:t>For </a:t>
            </a:r>
            <a:r>
              <a:rPr lang="en-US" dirty="0"/>
              <a:t>instance, although portfolio management may require data from ALM, the reverse probably isn’t the case. </a:t>
            </a:r>
            <a:endParaRPr lang="en-US" dirty="0" smtClean="0"/>
          </a:p>
          <a:p>
            <a:pPr lvl="1"/>
            <a:r>
              <a:rPr lang="en-US" dirty="0" smtClean="0"/>
              <a:t>The </a:t>
            </a:r>
            <a:r>
              <a:rPr lang="en-US" dirty="0"/>
              <a:t>good thing is that having a standards-based platform makes integration with PPM tools much easier</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52</a:t>
            </a:fld>
            <a:endParaRPr lang="en-US" dirty="0"/>
          </a:p>
        </p:txBody>
      </p:sp>
    </p:spTree>
    <p:extLst>
      <p:ext uri="{BB962C8B-B14F-4D97-AF65-F5344CB8AC3E}">
        <p14:creationId xmlns:p14="http://schemas.microsoft.com/office/powerpoint/2010/main" val="15316540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fr-FR" dirty="0"/>
              <a:t>Application Lifecycle Management </a:t>
            </a:r>
            <a:r>
              <a:rPr lang="fr-FR" dirty="0" smtClean="0"/>
              <a:t>2.0+</a:t>
            </a:r>
            <a:endParaRPr lang="en-US" dirty="0"/>
          </a:p>
        </p:txBody>
      </p:sp>
      <p:sp>
        <p:nvSpPr>
          <p:cNvPr id="6" name="Content Placeholder 5"/>
          <p:cNvSpPr>
            <a:spLocks noGrp="1"/>
          </p:cNvSpPr>
          <p:nvPr>
            <p:ph idx="1"/>
          </p:nvPr>
        </p:nvSpPr>
        <p:spPr/>
        <p:txBody>
          <a:bodyPr/>
          <a:lstStyle/>
          <a:p>
            <a:r>
              <a:rPr lang="en-US" dirty="0"/>
              <a:t>So far, not all ALM 2.0 features have been implemented by most of the major ALM tool </a:t>
            </a:r>
            <a:r>
              <a:rPr lang="en-US" dirty="0" smtClean="0"/>
              <a:t>vendors.</a:t>
            </a:r>
          </a:p>
          <a:p>
            <a:pPr lvl="1"/>
            <a:r>
              <a:rPr lang="en-US" dirty="0" smtClean="0"/>
              <a:t>There </a:t>
            </a:r>
            <a:r>
              <a:rPr lang="en-US" dirty="0"/>
              <a:t>are various reasons. One is that it isn’t easy for any company to move to a </a:t>
            </a:r>
            <a:r>
              <a:rPr lang="en-US" dirty="0">
                <a:solidFill>
                  <a:srgbClr val="FF0000"/>
                </a:solidFill>
              </a:rPr>
              <a:t>single integrated suite</a:t>
            </a:r>
            <a:r>
              <a:rPr lang="en-US" dirty="0"/>
              <a:t>, no matter how promising the benefits may </a:t>
            </a:r>
            <a:r>
              <a:rPr lang="en-US" dirty="0" smtClean="0"/>
              <a:t>appear.</a:t>
            </a:r>
          </a:p>
          <a:p>
            <a:pPr lvl="1"/>
            <a:r>
              <a:rPr lang="en-US" dirty="0" smtClean="0"/>
              <a:t>Making </a:t>
            </a:r>
            <a:r>
              <a:rPr lang="en-US" dirty="0"/>
              <a:t>such a switch means changing the way you work in your development processes and maybe even throughout your </a:t>
            </a:r>
            <a:r>
              <a:rPr lang="en-US" dirty="0" smtClean="0"/>
              <a:t>company.</a:t>
            </a:r>
          </a:p>
          <a:p>
            <a:pPr lvl="1"/>
            <a:r>
              <a:rPr lang="en-US" dirty="0" smtClean="0"/>
              <a:t>Companies </a:t>
            </a:r>
            <a:r>
              <a:rPr lang="en-US" dirty="0"/>
              <a:t>have invested in tools and practices, and spending time and money on a new platform can require considerably more </a:t>
            </a:r>
            <a:r>
              <a:rPr lang="en-US" dirty="0" smtClean="0"/>
              <a:t>investment.</a:t>
            </a:r>
          </a:p>
          <a:p>
            <a:pPr lvl="1"/>
            <a:r>
              <a:rPr lang="en-US" dirty="0" smtClean="0"/>
              <a:t>For </a:t>
            </a:r>
            <a:r>
              <a:rPr lang="en-US" dirty="0"/>
              <a:t>Microsoft-focused development organizations, the switch might not be as difficult, however—at least, not for the </a:t>
            </a:r>
            <a:r>
              <a:rPr lang="en-US" dirty="0" smtClean="0"/>
              <a:t>developers.</a:t>
            </a:r>
          </a:p>
          <a:p>
            <a:pPr lvl="1"/>
            <a:r>
              <a:rPr lang="en-US" dirty="0" smtClean="0"/>
              <a:t>They </a:t>
            </a:r>
            <a:r>
              <a:rPr lang="en-US" dirty="0"/>
              <a:t>already use Visual Studio, SharePoint, and many other applications in their daily life, and the switch isn’t that </a:t>
            </a:r>
            <a:r>
              <a:rPr lang="en-US" dirty="0" smtClean="0"/>
              <a:t>great.</a:t>
            </a:r>
          </a:p>
          <a:p>
            <a:pPr lvl="1"/>
            <a:r>
              <a:rPr lang="en-US" dirty="0" smtClean="0"/>
              <a:t>But </a:t>
            </a:r>
            <a:r>
              <a:rPr lang="en-US" dirty="0"/>
              <a:t>Microsoft isn’t the only platform out there, and competitors like IBM, Serena, and HP still have some work to do to convince the </a:t>
            </a:r>
            <a:r>
              <a:rPr lang="en-US" dirty="0" smtClean="0"/>
              <a:t>market.</a:t>
            </a:r>
          </a:p>
          <a:p>
            <a:pPr lvl="1"/>
            <a:r>
              <a:rPr lang="en-US" dirty="0" smtClean="0"/>
              <a:t>In </a:t>
            </a:r>
            <a:r>
              <a:rPr lang="en-US" dirty="0"/>
              <a:t>addition, </a:t>
            </a:r>
            <a:r>
              <a:rPr lang="en-US" dirty="0">
                <a:solidFill>
                  <a:srgbClr val="FF0000"/>
                </a:solidFill>
              </a:rPr>
              <a:t>repository-neutral standards</a:t>
            </a:r>
            <a:r>
              <a:rPr lang="en-US" dirty="0"/>
              <a:t> and services haven’t evolved over </a:t>
            </a:r>
            <a:r>
              <a:rPr lang="en-US" dirty="0" smtClean="0"/>
              <a:t>time.</a:t>
            </a:r>
          </a:p>
          <a:p>
            <a:pPr lvl="1"/>
            <a:r>
              <a:rPr lang="en-US" dirty="0" smtClean="0"/>
              <a:t>Microsoft</a:t>
            </a:r>
            <a:r>
              <a:rPr lang="en-US" dirty="0"/>
              <a:t>, for instance, still relies on </a:t>
            </a:r>
            <a:r>
              <a:rPr lang="en-US" dirty="0">
                <a:solidFill>
                  <a:srgbClr val="FF0000"/>
                </a:solidFill>
              </a:rPr>
              <a:t>SQL Server</a:t>
            </a:r>
            <a:r>
              <a:rPr lang="en-US" dirty="0"/>
              <a:t> as a </a:t>
            </a:r>
            <a:r>
              <a:rPr lang="en-US" dirty="0">
                <a:solidFill>
                  <a:srgbClr val="FF0000"/>
                </a:solidFill>
              </a:rPr>
              <a:t>repository</a:t>
            </a:r>
            <a:r>
              <a:rPr lang="en-US" dirty="0"/>
              <a:t> and hasn’t built much support for other databases or services. The same goes for most competition to </a:t>
            </a:r>
            <a:r>
              <a:rPr lang="en-US" dirty="0">
                <a:solidFill>
                  <a:srgbClr val="FF0000"/>
                </a:solidFill>
              </a:rPr>
              <a:t>TFS</a:t>
            </a:r>
            <a:r>
              <a:rPr lang="en-US" dirty="0" smtClean="0"/>
              <a:t>.</a:t>
            </a:r>
            <a:endParaRPr lang="en-US" dirty="0"/>
          </a:p>
        </p:txBody>
      </p:sp>
      <p:sp>
        <p:nvSpPr>
          <p:cNvPr id="3" name="Date Placeholder 2"/>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53</a:t>
            </a:fld>
            <a:endParaRPr lang="en-US"/>
          </a:p>
        </p:txBody>
      </p:sp>
    </p:spTree>
    <p:extLst>
      <p:ext uri="{BB962C8B-B14F-4D97-AF65-F5344CB8AC3E}">
        <p14:creationId xmlns:p14="http://schemas.microsoft.com/office/powerpoint/2010/main" val="53549163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Application Lifecycle Management 2.0</a:t>
            </a:r>
            <a:r>
              <a:rPr lang="fr-FR" dirty="0" smtClean="0"/>
              <a:t>+		   </a:t>
            </a:r>
            <a:r>
              <a:rPr lang="fr-FR"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a:t>The growth of agile development and project management in recent years has also changed the way ALM must support development teams and </a:t>
            </a:r>
            <a:r>
              <a:rPr lang="en-US" dirty="0" smtClean="0"/>
              <a:t>organizations.</a:t>
            </a:r>
          </a:p>
          <a:p>
            <a:pPr lvl="1"/>
            <a:r>
              <a:rPr lang="en-US" dirty="0" smtClean="0"/>
              <a:t>There </a:t>
            </a:r>
            <a:r>
              <a:rPr lang="en-US" dirty="0"/>
              <a:t>has been a clear change from requirements specs to backlog-driven work, and the tooling you use needs to support this </a:t>
            </a:r>
            <a:r>
              <a:rPr lang="en-US" dirty="0" smtClean="0"/>
              <a:t>change.</a:t>
            </a:r>
          </a:p>
          <a:p>
            <a:pPr lvl="1"/>
            <a:r>
              <a:rPr lang="en-US" dirty="0" smtClean="0"/>
              <a:t>It </a:t>
            </a:r>
            <a:r>
              <a:rPr lang="en-US" dirty="0"/>
              <a:t>becomes critical for ALM tools to support agile practices such as </a:t>
            </a:r>
            <a:r>
              <a:rPr lang="en-US" dirty="0">
                <a:solidFill>
                  <a:srgbClr val="FF0000"/>
                </a:solidFill>
              </a:rPr>
              <a:t>build-and-test</a:t>
            </a:r>
            <a:r>
              <a:rPr lang="en-US" dirty="0"/>
              <a:t> </a:t>
            </a:r>
            <a:r>
              <a:rPr lang="en-US" dirty="0" smtClean="0">
                <a:solidFill>
                  <a:srgbClr val="0070C0"/>
                </a:solidFill>
              </a:rPr>
              <a:t>automation</a:t>
            </a:r>
            <a:r>
              <a:rPr lang="en-US" dirty="0" smtClean="0"/>
              <a:t>.</a:t>
            </a:r>
          </a:p>
          <a:p>
            <a:pPr lvl="1"/>
            <a:r>
              <a:rPr lang="en-US" dirty="0" smtClean="0">
                <a:solidFill>
                  <a:srgbClr val="FF0000"/>
                </a:solidFill>
              </a:rPr>
              <a:t>TDD</a:t>
            </a:r>
            <a:r>
              <a:rPr lang="en-US" dirty="0" smtClean="0"/>
              <a:t> </a:t>
            </a:r>
            <a:r>
              <a:rPr lang="en-US" dirty="0"/>
              <a:t>is being used with increasing frequency, and more and more developers require their tools to support this way of </a:t>
            </a:r>
            <a:r>
              <a:rPr lang="en-US" dirty="0" smtClean="0"/>
              <a:t>working.</a:t>
            </a:r>
          </a:p>
          <a:p>
            <a:pPr lvl="1"/>
            <a:r>
              <a:rPr lang="en-US" dirty="0" smtClean="0"/>
              <a:t>If </a:t>
            </a:r>
            <a:r>
              <a:rPr lang="en-US" dirty="0"/>
              <a:t>the tools don’t do that, they’re of little use to an agile organization. Microsoft has taken the agile way of working to heart in the development of </a:t>
            </a:r>
            <a:r>
              <a:rPr lang="en-US" dirty="0">
                <a:solidFill>
                  <a:srgbClr val="FF0000"/>
                </a:solidFill>
              </a:rPr>
              <a:t>TFS</a:t>
            </a:r>
            <a:r>
              <a:rPr lang="en-US" dirty="0"/>
              <a:t>; this book shows you all you need to know about TFS’s support for agile </a:t>
            </a:r>
            <a:r>
              <a:rPr lang="en-US" dirty="0" smtClean="0"/>
              <a:t>practices.</a:t>
            </a:r>
          </a:p>
          <a:p>
            <a:pPr lvl="1"/>
            <a:r>
              <a:rPr lang="en-US" dirty="0" smtClean="0"/>
              <a:t>There </a:t>
            </a:r>
            <a:r>
              <a:rPr lang="en-US" dirty="0"/>
              <a:t>has also been a move from traditional project management toward an agile view where the product owner and Scrum master require support from the </a:t>
            </a:r>
            <a:r>
              <a:rPr lang="en-US" dirty="0" smtClean="0"/>
              <a:t>tools.</a:t>
            </a:r>
          </a:p>
          <a:p>
            <a:pPr lvl="1"/>
            <a:r>
              <a:rPr lang="en-US" dirty="0" smtClean="0">
                <a:solidFill>
                  <a:srgbClr val="FF0000"/>
                </a:solidFill>
              </a:rPr>
              <a:t>Backlog </a:t>
            </a:r>
            <a:r>
              <a:rPr lang="en-US" dirty="0">
                <a:solidFill>
                  <a:srgbClr val="FF0000"/>
                </a:solidFill>
              </a:rPr>
              <a:t>grooming</a:t>
            </a:r>
            <a:r>
              <a:rPr lang="en-US" dirty="0"/>
              <a:t> (the art of grooming requirements in the agile world), agile estimation and planning, and reporting—important to these roles— need to be integrated into the overall ALM </a:t>
            </a:r>
            <a:r>
              <a:rPr lang="en-US" dirty="0" smtClean="0"/>
              <a:t>solution.</a:t>
            </a:r>
          </a:p>
          <a:p>
            <a:pPr lvl="1"/>
            <a:r>
              <a:rPr lang="en-US" dirty="0" smtClean="0"/>
              <a:t>The </a:t>
            </a:r>
            <a:r>
              <a:rPr lang="en-US" dirty="0"/>
              <a:t>connection between operations and maintenance also becomes more and more important. ALM tools should integrate with the tools used by these parts of the organization</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54</a:t>
            </a:fld>
            <a:endParaRPr lang="en-US" dirty="0"/>
          </a:p>
        </p:txBody>
      </p:sp>
    </p:spTree>
    <p:extLst>
      <p:ext uri="{BB962C8B-B14F-4D97-AF65-F5344CB8AC3E}">
        <p14:creationId xmlns:p14="http://schemas.microsoft.com/office/powerpoint/2010/main" val="85779084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Application Lifecycle Management 2.0+		  </a:t>
            </a:r>
            <a:r>
              <a:rPr lang="fr-FR" dirty="0" smtClean="0">
                <a:solidFill>
                  <a:srgbClr val="C00000"/>
                </a:solidFill>
              </a:rPr>
              <a:t>||</a:t>
            </a:r>
            <a:endParaRPr lang="en-US" dirty="0"/>
          </a:p>
        </p:txBody>
      </p:sp>
      <p:sp>
        <p:nvSpPr>
          <p:cNvPr id="3" name="Content Placeholder 2"/>
          <p:cNvSpPr>
            <a:spLocks noGrp="1"/>
          </p:cNvSpPr>
          <p:nvPr>
            <p:ph idx="1"/>
          </p:nvPr>
        </p:nvSpPr>
        <p:spPr/>
        <p:txBody>
          <a:bodyPr/>
          <a:lstStyle/>
          <a:p>
            <a:pPr lvl="1"/>
            <a:r>
              <a:rPr lang="en-US" dirty="0"/>
              <a:t>In the report “The Time Is Right for ALM 2.0+,” Forrester research presented the </a:t>
            </a:r>
            <a:r>
              <a:rPr lang="en-US" dirty="0">
                <a:solidFill>
                  <a:srgbClr val="FF0000"/>
                </a:solidFill>
              </a:rPr>
              <a:t>ALM 2.0+ </a:t>
            </a:r>
            <a:r>
              <a:rPr lang="en-US" dirty="0">
                <a:solidFill>
                  <a:srgbClr val="0070C0"/>
                </a:solidFill>
              </a:rPr>
              <a:t>concept</a:t>
            </a:r>
            <a:r>
              <a:rPr lang="en-US" dirty="0"/>
              <a:t>, illustrated in </a:t>
            </a:r>
            <a:r>
              <a:rPr lang="en-US" dirty="0">
                <a:solidFill>
                  <a:srgbClr val="FF0000"/>
                </a:solidFill>
              </a:rPr>
              <a:t>Figure </a:t>
            </a:r>
            <a:r>
              <a:rPr lang="en-US" dirty="0" smtClean="0">
                <a:solidFill>
                  <a:srgbClr val="FF0000"/>
                </a:solidFill>
              </a:rPr>
              <a:t>1-9</a:t>
            </a:r>
            <a:r>
              <a:rPr lang="en-US" dirty="0" smtClean="0"/>
              <a:t>. </a:t>
            </a:r>
            <a:endParaRPr lang="en-US" dirty="0"/>
          </a:p>
          <a:p>
            <a:pPr lvl="1"/>
            <a:r>
              <a:rPr lang="en-US" dirty="0" smtClean="0"/>
              <a:t>This </a:t>
            </a:r>
            <a:r>
              <a:rPr lang="en-US" dirty="0"/>
              <a:t>report extended traditional ALM with what Forrester called ALM 2.0</a:t>
            </a:r>
            <a:r>
              <a:rPr lang="en-US" dirty="0" smtClean="0"/>
              <a:t>+.</a:t>
            </a:r>
          </a:p>
          <a:p>
            <a:pPr lvl="1"/>
            <a:r>
              <a:rPr lang="en-US" dirty="0" smtClean="0"/>
              <a:t>Traditional </a:t>
            </a:r>
            <a:r>
              <a:rPr lang="en-US" dirty="0"/>
              <a:t>ALM covers traceability, reporting, and process automation, as you’ve </a:t>
            </a:r>
            <a:r>
              <a:rPr lang="en-US" dirty="0" smtClean="0"/>
              <a:t>seen.</a:t>
            </a:r>
          </a:p>
          <a:p>
            <a:pPr lvl="1"/>
            <a:r>
              <a:rPr lang="en-US" dirty="0" smtClean="0"/>
              <a:t>Forrester </a:t>
            </a:r>
            <a:r>
              <a:rPr lang="en-US" dirty="0"/>
              <a:t>envisions the future of ALM also including collaboration and work planning</a:t>
            </a:r>
            <a:r>
              <a:rPr lang="en-US" dirty="0" smtClean="0"/>
              <a:t>.</a:t>
            </a:r>
          </a:p>
          <a:p>
            <a:pPr lvl="1"/>
            <a:r>
              <a:rPr lang="en-US" dirty="0"/>
              <a:t>These concepts are essential throughout the rest of this book: A chapter is dedicated to each one except for traceability and visibility that are combined into one chapter since they are closely </a:t>
            </a:r>
            <a:r>
              <a:rPr lang="en-US" dirty="0" smtClean="0"/>
              <a:t>related.</a:t>
            </a:r>
          </a:p>
          <a:p>
            <a:pPr lvl="1"/>
            <a:r>
              <a:rPr lang="en-US" dirty="0" smtClean="0"/>
              <a:t>The </a:t>
            </a:r>
            <a:r>
              <a:rPr lang="en-US" dirty="0"/>
              <a:t>book’s focus is on </a:t>
            </a:r>
            <a:r>
              <a:rPr lang="en-US" dirty="0">
                <a:solidFill>
                  <a:srgbClr val="FF0000"/>
                </a:solidFill>
              </a:rPr>
              <a:t>ALM 2.0+</a:t>
            </a:r>
            <a:r>
              <a:rPr lang="en-US" dirty="0"/>
              <a:t>, but it includes some other older concepts as </a:t>
            </a:r>
            <a:r>
              <a:rPr lang="en-US" dirty="0" smtClean="0"/>
              <a:t>well.</a:t>
            </a:r>
          </a:p>
          <a:p>
            <a:pPr lvl="1"/>
            <a:r>
              <a:rPr lang="en-US" dirty="0" smtClean="0"/>
              <a:t>We’ve </a:t>
            </a:r>
            <a:r>
              <a:rPr lang="en-US" dirty="0"/>
              <a:t>already looked at the first three cornerstones, but let’s briefly examine the two new ones introduced in ALM 2.0+: </a:t>
            </a:r>
          </a:p>
          <a:p>
            <a:pPr lvl="2"/>
            <a:r>
              <a:rPr lang="en-US" dirty="0" smtClean="0">
                <a:solidFill>
                  <a:srgbClr val="0070C0"/>
                </a:solidFill>
              </a:rPr>
              <a:t>Work </a:t>
            </a:r>
            <a:r>
              <a:rPr lang="en-US" dirty="0">
                <a:solidFill>
                  <a:srgbClr val="0070C0"/>
                </a:solidFill>
              </a:rPr>
              <a:t>planning:</a:t>
            </a:r>
            <a:r>
              <a:rPr lang="en-US" dirty="0"/>
              <a:t> In this concept Forrester includes planning functions, such as defining tasks and allocating them to </a:t>
            </a:r>
            <a:r>
              <a:rPr lang="en-US" dirty="0" smtClean="0"/>
              <a:t>resources.</a:t>
            </a:r>
          </a:p>
          <a:p>
            <a:pPr marL="687388" lvl="2" indent="0">
              <a:buNone/>
            </a:pPr>
            <a:r>
              <a:rPr lang="en-US" dirty="0" smtClean="0"/>
              <a:t>These </a:t>
            </a:r>
            <a:r>
              <a:rPr lang="en-US" dirty="0"/>
              <a:t>planning functions shouldn’t replace the strategic planning functions that enterprise architecture and </a:t>
            </a:r>
            <a:r>
              <a:rPr lang="en-US" dirty="0" smtClean="0"/>
              <a:t>portfolio management </a:t>
            </a:r>
            <a:r>
              <a:rPr lang="en-US" dirty="0"/>
              <a:t>tools </a:t>
            </a:r>
            <a:r>
              <a:rPr lang="en-US" dirty="0" smtClean="0"/>
              <a:t>provide.</a:t>
            </a:r>
          </a:p>
          <a:p>
            <a:pPr marL="687388" lvl="2" indent="0">
              <a:buNone/>
            </a:pPr>
            <a:r>
              <a:rPr lang="en-US" dirty="0" smtClean="0"/>
              <a:t>Instead</a:t>
            </a:r>
            <a:r>
              <a:rPr lang="en-US" dirty="0"/>
              <a:t>, they help you execute and provide feedback on those strategic </a:t>
            </a:r>
            <a:r>
              <a:rPr lang="en-US" dirty="0" smtClean="0"/>
              <a:t>plans.</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55</a:t>
            </a:fld>
            <a:endParaRPr lang="en-US" dirty="0"/>
          </a:p>
        </p:txBody>
      </p:sp>
    </p:spTree>
    <p:extLst>
      <p:ext uri="{BB962C8B-B14F-4D97-AF65-F5344CB8AC3E}">
        <p14:creationId xmlns:p14="http://schemas.microsoft.com/office/powerpoint/2010/main" val="129888461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Application Lifecycle Management 2.0+		 </a:t>
            </a:r>
            <a:r>
              <a:rPr lang="fr-FR" dirty="0" smtClean="0">
                <a:solidFill>
                  <a:srgbClr val="C00000"/>
                </a:solidFill>
              </a:rPr>
              <a:t>|||</a:t>
            </a:r>
            <a:endParaRPr lang="en-US" dirty="0"/>
          </a:p>
        </p:txBody>
      </p:sp>
      <p:sp>
        <p:nvSpPr>
          <p:cNvPr id="3" name="Content Placeholder 2"/>
          <p:cNvSpPr>
            <a:spLocks noGrp="1"/>
          </p:cNvSpPr>
          <p:nvPr>
            <p:ph idx="1"/>
          </p:nvPr>
        </p:nvSpPr>
        <p:spPr/>
        <p:txBody>
          <a:bodyPr/>
          <a:lstStyle/>
          <a:p>
            <a:pPr marL="687388" lvl="1" indent="0">
              <a:buNone/>
            </a:pPr>
            <a:r>
              <a:rPr lang="en-US" dirty="0"/>
              <a:t>Integration of planning into ALM 2.0+ helps you follow up on projects so you can obtain estimates and effort statistics, which are essential to all projects.</a:t>
            </a:r>
            <a:endParaRPr lang="en-US" dirty="0" smtClean="0"/>
          </a:p>
          <a:p>
            <a:pPr lvl="2"/>
            <a:r>
              <a:rPr lang="en-US" dirty="0" smtClean="0">
                <a:solidFill>
                  <a:srgbClr val="0070C0"/>
                </a:solidFill>
              </a:rPr>
              <a:t>Collaboration:</a:t>
            </a:r>
            <a:r>
              <a:rPr lang="en-US" dirty="0" smtClean="0"/>
              <a:t> </a:t>
            </a:r>
            <a:r>
              <a:rPr lang="en-US" dirty="0"/>
              <a:t>This is essential. ALM 2.0+ tools must support the </a:t>
            </a:r>
            <a:r>
              <a:rPr lang="en-US" dirty="0">
                <a:solidFill>
                  <a:srgbClr val="FF0000"/>
                </a:solidFill>
              </a:rPr>
              <a:t>distributed development environment</a:t>
            </a:r>
            <a:r>
              <a:rPr lang="en-US" dirty="0"/>
              <a:t> that exists in many </a:t>
            </a:r>
            <a:r>
              <a:rPr lang="en-US" dirty="0" smtClean="0"/>
              <a:t>organizations.</a:t>
            </a:r>
          </a:p>
          <a:p>
            <a:pPr marL="687388" lvl="2" indent="0">
              <a:buNone/>
            </a:pPr>
            <a:r>
              <a:rPr lang="en-US" dirty="0" smtClean="0"/>
              <a:t>The </a:t>
            </a:r>
            <a:r>
              <a:rPr lang="en-US" dirty="0"/>
              <a:t>tools must help team members work effectively—sharing, collaborating, and interacting as if they were </a:t>
            </a:r>
            <a:r>
              <a:rPr lang="en-US" dirty="0" smtClean="0">
                <a:solidFill>
                  <a:srgbClr val="FF0000"/>
                </a:solidFill>
              </a:rPr>
              <a:t>collocated</a:t>
            </a:r>
            <a:r>
              <a:rPr lang="en-US" dirty="0" smtClean="0"/>
              <a:t>.</a:t>
            </a:r>
          </a:p>
          <a:p>
            <a:pPr marL="687388" lvl="2" indent="0">
              <a:buNone/>
            </a:pPr>
            <a:r>
              <a:rPr lang="en-US" dirty="0" smtClean="0"/>
              <a:t>The </a:t>
            </a:r>
            <a:r>
              <a:rPr lang="en-US" dirty="0"/>
              <a:t>tools should also do this without adding complexity to the work </a:t>
            </a:r>
            <a:r>
              <a:rPr lang="en-US" dirty="0" smtClean="0"/>
              <a:t>environment.</a:t>
            </a:r>
          </a:p>
          <a:p>
            <a:pPr lvl="1"/>
            <a:r>
              <a:rPr lang="en-US" dirty="0" smtClean="0"/>
              <a:t>We </a:t>
            </a:r>
            <a:r>
              <a:rPr lang="en-US" dirty="0"/>
              <a:t>take a closer look at these topics further down the </a:t>
            </a:r>
            <a:r>
              <a:rPr lang="en-US" dirty="0" smtClean="0"/>
              <a:t>road.</a:t>
            </a:r>
          </a:p>
          <a:p>
            <a:pPr lvl="1"/>
            <a:r>
              <a:rPr lang="en-US" dirty="0" smtClean="0"/>
              <a:t>But </a:t>
            </a:r>
            <a:r>
              <a:rPr lang="en-US" dirty="0"/>
              <a:t>before that, we examine a new topic on the horizon: </a:t>
            </a:r>
            <a:r>
              <a:rPr lang="en-US" dirty="0" smtClean="0">
                <a:solidFill>
                  <a:srgbClr val="FF0000"/>
                </a:solidFill>
              </a:rPr>
              <a:t>DevOps</a:t>
            </a:r>
            <a:r>
              <a:rPr lang="en-US" dirty="0" smtClean="0"/>
              <a:t>.</a:t>
            </a:r>
          </a:p>
          <a:p>
            <a:pPr lvl="1"/>
            <a:r>
              <a:rPr lang="en-US" dirty="0" smtClean="0"/>
              <a:t>It’s </a:t>
            </a:r>
            <a:r>
              <a:rPr lang="en-US" dirty="0"/>
              <a:t>important because it has the potential to solve many </a:t>
            </a:r>
            <a:r>
              <a:rPr lang="en-US" dirty="0">
                <a:solidFill>
                  <a:srgbClr val="FF0000"/>
                </a:solidFill>
              </a:rPr>
              <a:t>ALM problems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56</a:t>
            </a:fld>
            <a:endParaRPr lang="en-US" dirty="0"/>
          </a:p>
        </p:txBody>
      </p:sp>
    </p:spTree>
    <p:extLst>
      <p:ext uri="{BB962C8B-B14F-4D97-AF65-F5344CB8AC3E}">
        <p14:creationId xmlns:p14="http://schemas.microsoft.com/office/powerpoint/2010/main" val="393834824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a:t>
            </a:r>
            <a:endParaRPr lang="en-US" dirty="0"/>
          </a:p>
        </p:txBody>
      </p:sp>
      <p:sp>
        <p:nvSpPr>
          <p:cNvPr id="3" name="Content Placeholder 2"/>
          <p:cNvSpPr>
            <a:spLocks noGrp="1"/>
          </p:cNvSpPr>
          <p:nvPr>
            <p:ph idx="1"/>
          </p:nvPr>
        </p:nvSpPr>
        <p:spPr/>
        <p:txBody>
          <a:bodyPr/>
          <a:lstStyle/>
          <a:p>
            <a:r>
              <a:rPr lang="en-US" dirty="0"/>
              <a:t>Virtually all vendors use ALM tools to lock in customers to as many of their products as possible—especially expensive major strategic products like RDBMS.</a:t>
            </a:r>
          </a:p>
          <a:p>
            <a:pPr lvl="1"/>
            <a:r>
              <a:rPr lang="en-US" dirty="0"/>
              <a:t>After all, these companies live mostly on </a:t>
            </a:r>
            <a:r>
              <a:rPr lang="en-US" dirty="0">
                <a:solidFill>
                  <a:srgbClr val="FF0000"/>
                </a:solidFill>
              </a:rPr>
              <a:t>license sales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57</a:t>
            </a:fld>
            <a:endParaRPr lang="en-US" dirty="0"/>
          </a:p>
        </p:txBody>
      </p:sp>
    </p:spTree>
    <p:extLst>
      <p:ext uri="{BB962C8B-B14F-4D97-AF65-F5344CB8AC3E}">
        <p14:creationId xmlns:p14="http://schemas.microsoft.com/office/powerpoint/2010/main" val="317169953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1-9</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58</a:t>
            </a:fld>
            <a:endParaRPr lang="en-US" dirty="0"/>
          </a:p>
        </p:txBody>
      </p:sp>
      <p:pic>
        <p:nvPicPr>
          <p:cNvPr id="7" name="Picture 6"/>
          <p:cNvPicPr>
            <a:picLocks noChangeAspect="1"/>
          </p:cNvPicPr>
          <p:nvPr/>
        </p:nvPicPr>
        <p:blipFill>
          <a:blip r:embed="rId2"/>
          <a:stretch>
            <a:fillRect/>
          </a:stretch>
        </p:blipFill>
        <p:spPr>
          <a:xfrm>
            <a:off x="152400" y="1284888"/>
            <a:ext cx="6680281" cy="4877752"/>
          </a:xfrm>
          <a:prstGeom prst="rect">
            <a:avLst/>
          </a:prstGeom>
          <a:ln>
            <a:solidFill>
              <a:schemeClr val="accent1"/>
            </a:solidFill>
          </a:ln>
        </p:spPr>
      </p:pic>
    </p:spTree>
    <p:extLst>
      <p:ext uri="{BB962C8B-B14F-4D97-AF65-F5344CB8AC3E}">
        <p14:creationId xmlns:p14="http://schemas.microsoft.com/office/powerpoint/2010/main" val="342207920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DevOps</a:t>
            </a:r>
            <a:endParaRPr lang="en-US" dirty="0"/>
          </a:p>
        </p:txBody>
      </p:sp>
      <p:sp>
        <p:nvSpPr>
          <p:cNvPr id="3" name="Content Placeholder 2"/>
          <p:cNvSpPr>
            <a:spLocks noGrp="1"/>
          </p:cNvSpPr>
          <p:nvPr>
            <p:ph idx="1"/>
          </p:nvPr>
        </p:nvSpPr>
        <p:spPr/>
        <p:txBody>
          <a:bodyPr/>
          <a:lstStyle/>
          <a:p>
            <a:r>
              <a:rPr lang="en-US" dirty="0"/>
              <a:t>The last couple of years have seen the concept of </a:t>
            </a:r>
            <a:r>
              <a:rPr lang="en-US" dirty="0">
                <a:solidFill>
                  <a:srgbClr val="FF0000"/>
                </a:solidFill>
              </a:rPr>
              <a:t>DevOps</a:t>
            </a:r>
            <a:r>
              <a:rPr lang="en-US" dirty="0"/>
              <a:t> </a:t>
            </a:r>
            <a:r>
              <a:rPr lang="en-US" dirty="0" smtClean="0"/>
              <a:t>emerge.</a:t>
            </a:r>
          </a:p>
          <a:p>
            <a:pPr marL="461963">
              <a:buFont typeface="Wingdings" panose="05000000000000000000" pitchFamily="2" charset="2"/>
              <a:buChar char="§"/>
            </a:pPr>
            <a:r>
              <a:rPr lang="en-US" dirty="0" smtClean="0"/>
              <a:t>In </a:t>
            </a:r>
            <a:r>
              <a:rPr lang="en-US" dirty="0"/>
              <a:t>our view, DevOps is close to, or even the same as, the </a:t>
            </a:r>
            <a:r>
              <a:rPr lang="en-US" dirty="0">
                <a:solidFill>
                  <a:srgbClr val="FF0000"/>
                </a:solidFill>
              </a:rPr>
              <a:t>unified view of ALM</a:t>
            </a:r>
            <a:r>
              <a:rPr lang="en-US" dirty="0"/>
              <a:t> presented earlier in the chapter. </a:t>
            </a:r>
            <a:endParaRPr lang="en-US" dirty="0" smtClean="0"/>
          </a:p>
          <a:p>
            <a:pPr marL="461963">
              <a:buFont typeface="Wingdings" panose="05000000000000000000" pitchFamily="2" charset="2"/>
              <a:buChar char="§"/>
            </a:pPr>
            <a:r>
              <a:rPr lang="en-US" dirty="0" smtClean="0"/>
              <a:t>One </a:t>
            </a:r>
            <a:r>
              <a:rPr lang="en-US" dirty="0"/>
              <a:t>big difference compared to a more traditional approach is that DevOps brings development and operations staff closer not just in thought but also </a:t>
            </a:r>
            <a:r>
              <a:rPr lang="en-US" dirty="0" smtClean="0"/>
              <a:t>physically.</a:t>
            </a:r>
          </a:p>
          <a:p>
            <a:pPr marL="461963">
              <a:buFont typeface="Wingdings" panose="05000000000000000000" pitchFamily="2" charset="2"/>
              <a:buChar char="§"/>
            </a:pPr>
            <a:r>
              <a:rPr lang="en-US" dirty="0" smtClean="0"/>
              <a:t>Because </a:t>
            </a:r>
            <a:r>
              <a:rPr lang="en-US" dirty="0"/>
              <a:t>they’re all part of the DevOps team, there is no handover from one part to the other—team members work together to deliver business value through continuous development and </a:t>
            </a:r>
            <a:r>
              <a:rPr lang="en-US" dirty="0" smtClean="0"/>
              <a:t>operations.</a:t>
            </a:r>
          </a:p>
          <a:p>
            <a:pPr marL="461963">
              <a:buFont typeface="Wingdings" panose="05000000000000000000" pitchFamily="2" charset="2"/>
              <a:buChar char="§"/>
            </a:pPr>
            <a:r>
              <a:rPr lang="en-US" dirty="0" smtClean="0">
                <a:solidFill>
                  <a:srgbClr val="FF0000"/>
                </a:solidFill>
              </a:rPr>
              <a:t>Figure </a:t>
            </a:r>
            <a:r>
              <a:rPr lang="en-US" dirty="0">
                <a:solidFill>
                  <a:srgbClr val="FF0000"/>
                </a:solidFill>
              </a:rPr>
              <a:t>1-10</a:t>
            </a:r>
            <a:r>
              <a:rPr lang="en-US" dirty="0"/>
              <a:t> shows how Microsoft looks at DevOps</a:t>
            </a:r>
            <a:r>
              <a:rPr lang="en-US" dirty="0" smtClean="0"/>
              <a:t>.</a:t>
            </a:r>
          </a:p>
          <a:p>
            <a:pPr marL="461963">
              <a:buFont typeface="Wingdings" panose="05000000000000000000" pitchFamily="2" charset="2"/>
              <a:buChar char="§"/>
            </a:pPr>
            <a:r>
              <a:rPr lang="en-US" dirty="0"/>
              <a:t>DevOps isn’t a method on its own ; instead, it uses known </a:t>
            </a:r>
            <a:r>
              <a:rPr lang="en-US" dirty="0">
                <a:solidFill>
                  <a:srgbClr val="FF0000"/>
                </a:solidFill>
              </a:rPr>
              <a:t>agile methods</a:t>
            </a:r>
            <a:r>
              <a:rPr lang="en-US" dirty="0"/>
              <a:t> and processes like Kanban and Scrum, which are popular in many IT </a:t>
            </a:r>
            <a:r>
              <a:rPr lang="en-US" dirty="0" smtClean="0"/>
              <a:t>organizations.</a:t>
            </a:r>
          </a:p>
          <a:p>
            <a:pPr marL="461963">
              <a:buFont typeface="Wingdings" panose="05000000000000000000" pitchFamily="2" charset="2"/>
              <a:buChar char="§"/>
            </a:pPr>
            <a:r>
              <a:rPr lang="en-US" dirty="0" smtClean="0"/>
              <a:t>Basically</a:t>
            </a:r>
            <a:r>
              <a:rPr lang="en-US" dirty="0"/>
              <a:t>, these are </a:t>
            </a:r>
            <a:r>
              <a:rPr lang="en-US" dirty="0">
                <a:solidFill>
                  <a:srgbClr val="FF0000"/>
                </a:solidFill>
              </a:rPr>
              <a:t>project-management </a:t>
            </a:r>
            <a:r>
              <a:rPr lang="en-US" dirty="0">
                <a:solidFill>
                  <a:srgbClr val="0070C0"/>
                </a:solidFill>
              </a:rPr>
              <a:t>methods</a:t>
            </a:r>
            <a:r>
              <a:rPr lang="en-US" dirty="0"/>
              <a:t> based on agile concepts and are used for development (mostly Scrum) and operations (mostly Kanban</a:t>
            </a:r>
            <a:r>
              <a:rPr lang="en-US" dirty="0" smtClean="0"/>
              <a:t>).</a:t>
            </a:r>
          </a:p>
          <a:p>
            <a:pPr marL="461963">
              <a:buFont typeface="Wingdings" panose="05000000000000000000" pitchFamily="2" charset="2"/>
              <a:buChar char="§"/>
            </a:pPr>
            <a:r>
              <a:rPr lang="en-US" dirty="0" smtClean="0"/>
              <a:t>The </a:t>
            </a:r>
            <a:r>
              <a:rPr lang="en-US" dirty="0"/>
              <a:t>key concepts </a:t>
            </a:r>
            <a:r>
              <a:rPr lang="en-US" dirty="0" smtClean="0"/>
              <a:t>are</a:t>
            </a:r>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59</a:t>
            </a:fld>
            <a:endParaRPr lang="en-US" dirty="0"/>
          </a:p>
        </p:txBody>
      </p:sp>
      <p:pic>
        <p:nvPicPr>
          <p:cNvPr id="6" name="Picture 5"/>
          <p:cNvPicPr>
            <a:picLocks noChangeAspect="1"/>
          </p:cNvPicPr>
          <p:nvPr/>
        </p:nvPicPr>
        <p:blipFill>
          <a:blip r:embed="rId2"/>
          <a:stretch>
            <a:fillRect/>
          </a:stretch>
        </p:blipFill>
        <p:spPr>
          <a:xfrm>
            <a:off x="661851" y="5746904"/>
            <a:ext cx="10091874" cy="310998"/>
          </a:xfrm>
          <a:prstGeom prst="rect">
            <a:avLst/>
          </a:prstGeom>
          <a:ln>
            <a:solidFill>
              <a:schemeClr val="accent1"/>
            </a:solidFill>
          </a:ln>
        </p:spPr>
      </p:pic>
    </p:spTree>
    <p:extLst>
      <p:ext uri="{BB962C8B-B14F-4D97-AF65-F5344CB8AC3E}">
        <p14:creationId xmlns:p14="http://schemas.microsoft.com/office/powerpoint/2010/main" val="10109649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Aspects of the ALM </a:t>
            </a:r>
            <a:r>
              <a:rPr lang="en-US" dirty="0" smtClean="0">
                <a:solidFill>
                  <a:schemeClr val="bg1"/>
                </a:solidFill>
              </a:rPr>
              <a:t>Process</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All software development includes various steps performed by people playing specific </a:t>
            </a:r>
            <a:r>
              <a:rPr lang="en-US" sz="2000" dirty="0" smtClean="0"/>
              <a:t>roles.</a:t>
            </a:r>
          </a:p>
          <a:p>
            <a:pPr marL="457200">
              <a:buFont typeface="Wingdings" panose="05000000000000000000" pitchFamily="2" charset="2"/>
              <a:buChar char="§"/>
            </a:pPr>
            <a:r>
              <a:rPr lang="en-US" sz="2000" dirty="0" smtClean="0"/>
              <a:t>There </a:t>
            </a:r>
            <a:r>
              <a:rPr lang="en-US" sz="2000" dirty="0"/>
              <a:t>are many different </a:t>
            </a:r>
            <a:r>
              <a:rPr lang="en-US" sz="2000" dirty="0">
                <a:solidFill>
                  <a:srgbClr val="FF0000"/>
                </a:solidFill>
              </a:rPr>
              <a:t>roles</a:t>
            </a:r>
            <a:r>
              <a:rPr lang="en-US" sz="2000" dirty="0"/>
              <a:t>, or </a:t>
            </a:r>
            <a:r>
              <a:rPr lang="en-US" sz="2000" dirty="0">
                <a:solidFill>
                  <a:srgbClr val="FF0000"/>
                </a:solidFill>
              </a:rPr>
              <a:t>disciplines</a:t>
            </a:r>
            <a:r>
              <a:rPr lang="en-US" sz="2000" dirty="0"/>
              <a:t>, in the ALM process, and we define some of them in this section. (The process could include more roles, but we focus on the </a:t>
            </a:r>
            <a:r>
              <a:rPr lang="en-US" sz="2000" dirty="0">
                <a:solidFill>
                  <a:srgbClr val="FF0000"/>
                </a:solidFill>
              </a:rPr>
              <a:t>primary ones</a:t>
            </a:r>
            <a:r>
              <a:rPr lang="en-US" sz="2000" dirty="0" smtClean="0"/>
              <a:t>.)</a:t>
            </a:r>
          </a:p>
          <a:p>
            <a:pPr marL="457200">
              <a:buFont typeface="Wingdings" panose="05000000000000000000" pitchFamily="2" charset="2"/>
              <a:buChar char="§"/>
            </a:pPr>
            <a:r>
              <a:rPr lang="en-US" sz="2000" dirty="0" smtClean="0"/>
              <a:t>Look </a:t>
            </a:r>
            <a:r>
              <a:rPr lang="en-US" sz="2000" dirty="0"/>
              <a:t>at </a:t>
            </a:r>
            <a:r>
              <a:rPr lang="en-US" sz="2000" dirty="0">
                <a:solidFill>
                  <a:srgbClr val="FF0000"/>
                </a:solidFill>
              </a:rPr>
              <a:t>Figure 1-1</a:t>
            </a:r>
            <a:r>
              <a:rPr lang="en-US" sz="2000" dirty="0"/>
              <a:t> , which illustrates ALM and some of its </a:t>
            </a:r>
            <a:r>
              <a:rPr lang="en-US" sz="2000" dirty="0" smtClean="0"/>
              <a:t>aspects.</a:t>
            </a:r>
          </a:p>
          <a:p>
            <a:pPr marL="457200">
              <a:buFont typeface="Wingdings" panose="05000000000000000000" pitchFamily="2" charset="2"/>
              <a:buChar char="§"/>
            </a:pPr>
            <a:r>
              <a:rPr lang="en-US" sz="2000" dirty="0" smtClean="0"/>
              <a:t>You can see the flow from the birth of an application, when the business need first arises, to when the business need no longer exists and the application dies.</a:t>
            </a:r>
          </a:p>
          <a:p>
            <a:pPr marL="457200">
              <a:buFont typeface="Wingdings" panose="05000000000000000000" pitchFamily="2" charset="2"/>
              <a:buChar char="§"/>
            </a:pPr>
            <a:r>
              <a:rPr lang="en-US" sz="2000" dirty="0" smtClean="0"/>
              <a:t>Once </a:t>
            </a:r>
            <a:r>
              <a:rPr lang="en-US" sz="2000" dirty="0"/>
              <a:t>the thought of a new application (or system) is born, many organizations do some </a:t>
            </a:r>
            <a:r>
              <a:rPr lang="en-US" sz="2000" dirty="0">
                <a:solidFill>
                  <a:srgbClr val="FF0000"/>
                </a:solidFill>
              </a:rPr>
              <a:t>portfolio </a:t>
            </a:r>
            <a:r>
              <a:rPr lang="en-US" sz="2000" dirty="0" smtClean="0">
                <a:solidFill>
                  <a:srgbClr val="FF0000"/>
                </a:solidFill>
              </a:rPr>
              <a:t>rationalization</a:t>
            </a:r>
            <a:r>
              <a:rPr lang="en-US" sz="2000" dirty="0" smtClean="0"/>
              <a:t>.</a:t>
            </a:r>
          </a:p>
          <a:p>
            <a:pPr marL="687388" indent="-225425">
              <a:buFont typeface="Wingdings" panose="05000000000000000000" pitchFamily="2" charset="2"/>
              <a:buChar char="ü"/>
            </a:pPr>
            <a:r>
              <a:rPr lang="en-US" sz="2000" dirty="0" smtClean="0"/>
              <a:t>This </a:t>
            </a:r>
            <a:r>
              <a:rPr lang="en-US" sz="2000" dirty="0"/>
              <a:t>means you discuss whether an existing system can handle the need or whether a new system has to be </a:t>
            </a:r>
            <a:r>
              <a:rPr lang="en-US" sz="2000" dirty="0" smtClean="0"/>
              <a:t>developed.</a:t>
            </a:r>
          </a:p>
          <a:p>
            <a:pPr marL="457200">
              <a:buFont typeface="Wingdings" panose="05000000000000000000" pitchFamily="2" charset="2"/>
              <a:buChar char="§"/>
            </a:pPr>
            <a:r>
              <a:rPr lang="en-US" sz="2000" dirty="0" smtClean="0"/>
              <a:t>If </a:t>
            </a:r>
            <a:r>
              <a:rPr lang="en-US" sz="2000" dirty="0"/>
              <a:t>a new system must be built, you enter the software development lifecycle (</a:t>
            </a:r>
            <a:r>
              <a:rPr lang="en-US" sz="2000" dirty="0">
                <a:solidFill>
                  <a:srgbClr val="FF0000"/>
                </a:solidFill>
              </a:rPr>
              <a:t>SDLC</a:t>
            </a:r>
            <a:r>
              <a:rPr lang="en-US" sz="2000" dirty="0"/>
              <a:t>) and develop the system, test it, and deploy the system into </a:t>
            </a:r>
            <a:r>
              <a:rPr lang="en-US" sz="2000" dirty="0" smtClean="0">
                <a:solidFill>
                  <a:srgbClr val="FF0000"/>
                </a:solidFill>
              </a:rPr>
              <a:t>operation</a:t>
            </a:r>
            <a:r>
              <a:rPr lang="en-US" sz="2000" dirty="0" smtClean="0"/>
              <a:t>.</a:t>
            </a:r>
          </a:p>
          <a:p>
            <a:pPr marL="457200">
              <a:buFont typeface="Wingdings" panose="05000000000000000000" pitchFamily="2" charset="2"/>
              <a:buChar char="§"/>
            </a:pPr>
            <a:r>
              <a:rPr lang="en-US" sz="2000" dirty="0" smtClean="0"/>
              <a:t>This </a:t>
            </a:r>
            <a:r>
              <a:rPr lang="en-US" sz="2000" dirty="0"/>
              <a:t>is the point at which you do a handover so that operations can maintain and refine the </a:t>
            </a:r>
            <a:r>
              <a:rPr lang="en-US" sz="2000" dirty="0" smtClean="0"/>
              <a:t>system.</a:t>
            </a:r>
          </a:p>
          <a:p>
            <a:pPr marL="457200">
              <a:buFont typeface="Wingdings" panose="05000000000000000000" pitchFamily="2" charset="2"/>
              <a:buChar char="§"/>
            </a:pPr>
            <a:r>
              <a:rPr lang="en-US" sz="2000" dirty="0" smtClean="0"/>
              <a:t>Once in production, the system (hopefully) delivers the </a:t>
            </a:r>
            <a:r>
              <a:rPr lang="en-US" sz="2000" dirty="0" smtClean="0">
                <a:solidFill>
                  <a:srgbClr val="0070C0"/>
                </a:solidFill>
              </a:rPr>
              <a:t>intended</a:t>
            </a:r>
            <a:r>
              <a:rPr lang="en-US" sz="2000" dirty="0" smtClean="0"/>
              <a:t> </a:t>
            </a:r>
            <a:r>
              <a:rPr lang="en-US" sz="2000" dirty="0" smtClean="0">
                <a:solidFill>
                  <a:srgbClr val="FF0000"/>
                </a:solidFill>
              </a:rPr>
              <a:t>business value</a:t>
            </a:r>
            <a:r>
              <a:rPr lang="en-US" sz="2000" dirty="0" smtClean="0"/>
              <a:t> </a:t>
            </a:r>
            <a:r>
              <a:rPr lang="en-US" sz="2000" dirty="0" smtClean="0">
                <a:solidFill>
                  <a:srgbClr val="0070C0"/>
                </a:solidFill>
              </a:rPr>
              <a:t>until</a:t>
            </a:r>
            <a:r>
              <a:rPr lang="en-US" sz="2000" dirty="0" smtClean="0"/>
              <a:t> </a:t>
            </a:r>
            <a:r>
              <a:rPr lang="en-US" sz="2000" dirty="0" smtClean="0">
                <a:solidFill>
                  <a:srgbClr val="FF0000"/>
                </a:solidFill>
              </a:rPr>
              <a:t>retirement</a:t>
            </a:r>
            <a:r>
              <a:rPr lang="en-US" sz="2000" dirty="0" smtClean="0"/>
              <a:t>.</a:t>
            </a:r>
          </a:p>
        </p:txBody>
      </p:sp>
      <p:sp>
        <p:nvSpPr>
          <p:cNvPr id="3" name="Date Placeholder 2"/>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6</a:t>
            </a:fld>
            <a:endParaRPr lang="en-US"/>
          </a:p>
        </p:txBody>
      </p:sp>
    </p:spTree>
    <p:extLst>
      <p:ext uri="{BB962C8B-B14F-4D97-AF65-F5344CB8AC3E}">
        <p14:creationId xmlns:p14="http://schemas.microsoft.com/office/powerpoint/2010/main" val="167192532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DevOps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a:t>What is important is working with small changes instead of large releases (which minimizes risk), getting rid of manual steps by automating processes, and having development and test environments that are as close as possible to the production environment</a:t>
            </a:r>
            <a:r>
              <a:rPr lang="en-US" dirty="0" smtClean="0"/>
              <a:t>.</a:t>
            </a:r>
          </a:p>
          <a:p>
            <a:pPr lvl="1"/>
            <a:r>
              <a:rPr lang="en-US" dirty="0"/>
              <a:t>The purpose of DevOps is to optimize the time from the development of an application until it’s running stably in the production </a:t>
            </a:r>
            <a:r>
              <a:rPr lang="en-US" dirty="0" smtClean="0"/>
              <a:t>environment.</a:t>
            </a:r>
          </a:p>
          <a:p>
            <a:pPr lvl="1"/>
            <a:r>
              <a:rPr lang="en-US" dirty="0" smtClean="0"/>
              <a:t>The </a:t>
            </a:r>
            <a:r>
              <a:rPr lang="en-US" dirty="0"/>
              <a:t>quicker you can get from idea to production, the quicker you can respond to changes in, and influences from, the market—which is crucial in order to have a successful business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60</a:t>
            </a:fld>
            <a:endParaRPr lang="en-US" dirty="0"/>
          </a:p>
        </p:txBody>
      </p:sp>
    </p:spTree>
    <p:extLst>
      <p:ext uri="{BB962C8B-B14F-4D97-AF65-F5344CB8AC3E}">
        <p14:creationId xmlns:p14="http://schemas.microsoft.com/office/powerpoint/2010/main" val="278707767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1-10</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61</a:t>
            </a:fld>
            <a:endParaRPr lang="en-US" dirty="0"/>
          </a:p>
        </p:txBody>
      </p:sp>
      <p:pic>
        <p:nvPicPr>
          <p:cNvPr id="3" name="Picture 2"/>
          <p:cNvPicPr>
            <a:picLocks noChangeAspect="1"/>
          </p:cNvPicPr>
          <p:nvPr/>
        </p:nvPicPr>
        <p:blipFill>
          <a:blip r:embed="rId2"/>
          <a:stretch>
            <a:fillRect/>
          </a:stretch>
        </p:blipFill>
        <p:spPr>
          <a:xfrm>
            <a:off x="152400" y="1272303"/>
            <a:ext cx="7269208" cy="4103198"/>
          </a:xfrm>
          <a:prstGeom prst="rect">
            <a:avLst/>
          </a:prstGeom>
          <a:ln>
            <a:solidFill>
              <a:schemeClr val="accent1"/>
            </a:solidFill>
          </a:ln>
        </p:spPr>
      </p:pic>
    </p:spTree>
    <p:extLst>
      <p:ext uri="{BB962C8B-B14F-4D97-AF65-F5344CB8AC3E}">
        <p14:creationId xmlns:p14="http://schemas.microsoft.com/office/powerpoint/2010/main" val="35207873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An overview of TFS</a:t>
            </a:r>
          </a:p>
        </p:txBody>
      </p:sp>
      <p:sp>
        <p:nvSpPr>
          <p:cNvPr id="4" name="Date Placeholder 3"/>
          <p:cNvSpPr>
            <a:spLocks noGrp="1"/>
          </p:cNvSpPr>
          <p:nvPr>
            <p:ph type="dt" sz="half" idx="2"/>
          </p:nvPr>
        </p:nvSpPr>
        <p:spPr/>
        <p:txBody>
          <a:bodyPr/>
          <a:lstStyle/>
          <a:p>
            <a:r>
              <a:rPr lang="en-US" smtClean="0"/>
              <a:t>26 Apr 2018</a:t>
            </a:r>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62</a:t>
            </a:fld>
            <a:endParaRPr lang="en-US"/>
          </a:p>
        </p:txBody>
      </p:sp>
      <p:sp>
        <p:nvSpPr>
          <p:cNvPr id="9" name="Text Placeholder 8"/>
          <p:cNvSpPr>
            <a:spLocks noGrp="1"/>
          </p:cNvSpPr>
          <p:nvPr>
            <p:ph type="body" sz="quarter" idx="16"/>
          </p:nvPr>
        </p:nvSpPr>
        <p:spPr/>
        <p:txBody>
          <a:bodyPr/>
          <a:lstStyle/>
          <a:p>
            <a:r>
              <a:rPr lang="en-US" dirty="0" smtClean="0"/>
              <a:t>2</a:t>
            </a:r>
            <a:endParaRPr lang="en-US" dirty="0"/>
          </a:p>
        </p:txBody>
      </p:sp>
      <p:pic>
        <p:nvPicPr>
          <p:cNvPr id="3" name="Picture 2"/>
          <p:cNvPicPr>
            <a:picLocks noChangeAspect="1"/>
          </p:cNvPicPr>
          <p:nvPr/>
        </p:nvPicPr>
        <p:blipFill>
          <a:blip r:embed="rId2"/>
          <a:stretch>
            <a:fillRect/>
          </a:stretch>
        </p:blipFill>
        <p:spPr>
          <a:xfrm>
            <a:off x="8362950" y="3802646"/>
            <a:ext cx="3495675" cy="2705100"/>
          </a:xfrm>
          <a:prstGeom prst="rect">
            <a:avLst/>
          </a:prstGeom>
          <a:ln>
            <a:solidFill>
              <a:schemeClr val="accent1"/>
            </a:solidFill>
          </a:ln>
        </p:spPr>
      </p:pic>
    </p:spTree>
    <p:extLst>
      <p:ext uri="{BB962C8B-B14F-4D97-AF65-F5344CB8AC3E}">
        <p14:creationId xmlns:p14="http://schemas.microsoft.com/office/powerpoint/2010/main" val="407705128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a:t>
            </a:r>
            <a:endParaRPr lang="en-US" dirty="0"/>
          </a:p>
        </p:txBody>
      </p:sp>
      <p:sp>
        <p:nvSpPr>
          <p:cNvPr id="3" name="Content Placeholder 2"/>
          <p:cNvSpPr>
            <a:spLocks noGrp="1"/>
          </p:cNvSpPr>
          <p:nvPr>
            <p:ph idx="1"/>
          </p:nvPr>
        </p:nvSpPr>
        <p:spPr/>
        <p:txBody>
          <a:bodyPr/>
          <a:lstStyle/>
          <a:p>
            <a:r>
              <a:rPr lang="en-US" dirty="0"/>
              <a:t>This chapter discusses a tool that will make it clear why ALM is an important process for </a:t>
            </a:r>
            <a:r>
              <a:rPr lang="en-US" dirty="0">
                <a:solidFill>
                  <a:srgbClr val="FF0000"/>
                </a:solidFill>
              </a:rPr>
              <a:t>organizations</a:t>
            </a:r>
            <a:r>
              <a:rPr lang="en-US" dirty="0"/>
              <a:t> engaged in </a:t>
            </a:r>
            <a:r>
              <a:rPr lang="en-US" dirty="0">
                <a:solidFill>
                  <a:srgbClr val="FF0000"/>
                </a:solidFill>
              </a:rPr>
              <a:t>IT development</a:t>
            </a:r>
            <a:r>
              <a:rPr lang="en-US" dirty="0"/>
              <a:t>.</a:t>
            </a:r>
          </a:p>
          <a:p>
            <a:pPr marL="457200">
              <a:buFont typeface="Wingdings" panose="05000000000000000000" pitchFamily="2" charset="2"/>
              <a:buChar char="§"/>
            </a:pPr>
            <a:r>
              <a:rPr lang="en-US" dirty="0"/>
              <a:t>A good implementation of ALM will help the organization deliver better </a:t>
            </a:r>
            <a:r>
              <a:rPr lang="en-US" dirty="0">
                <a:solidFill>
                  <a:srgbClr val="FF0000"/>
                </a:solidFill>
              </a:rPr>
              <a:t>business value</a:t>
            </a:r>
            <a:r>
              <a:rPr lang="en-US" dirty="0"/>
              <a:t> to </a:t>
            </a:r>
            <a:r>
              <a:rPr lang="en-US" dirty="0">
                <a:solidFill>
                  <a:srgbClr val="0070C0"/>
                </a:solidFill>
              </a:rPr>
              <a:t>fulfill</a:t>
            </a:r>
            <a:r>
              <a:rPr lang="en-US" dirty="0"/>
              <a:t> its </a:t>
            </a:r>
            <a:r>
              <a:rPr lang="en-US" dirty="0">
                <a:solidFill>
                  <a:srgbClr val="FF0000"/>
                </a:solidFill>
              </a:rPr>
              <a:t>business needs</a:t>
            </a:r>
            <a:r>
              <a:rPr lang="en-US" dirty="0"/>
              <a:t>.</a:t>
            </a:r>
          </a:p>
          <a:p>
            <a:pPr marL="457200">
              <a:buFont typeface="Wingdings" panose="05000000000000000000" pitchFamily="2" charset="2"/>
              <a:buChar char="§"/>
            </a:pPr>
            <a:r>
              <a:rPr lang="en-US" dirty="0">
                <a:solidFill>
                  <a:srgbClr val="FF0000"/>
                </a:solidFill>
              </a:rPr>
              <a:t>Automating tasks</a:t>
            </a:r>
            <a:r>
              <a:rPr lang="en-US" dirty="0"/>
              <a:t> by using tools such as </a:t>
            </a:r>
            <a:r>
              <a:rPr lang="en-US" dirty="0">
                <a:solidFill>
                  <a:srgbClr val="FF0000"/>
                </a:solidFill>
              </a:rPr>
              <a:t>Visual Studio 2015</a:t>
            </a:r>
            <a:r>
              <a:rPr lang="en-US" dirty="0"/>
              <a:t> and Team Foundation Server (</a:t>
            </a:r>
            <a:r>
              <a:rPr lang="en-US" dirty="0">
                <a:solidFill>
                  <a:srgbClr val="FF0000"/>
                </a:solidFill>
              </a:rPr>
              <a:t>TFS) 2015 </a:t>
            </a:r>
            <a:r>
              <a:rPr lang="en-US" dirty="0"/>
              <a:t>can support this process.</a:t>
            </a:r>
          </a:p>
          <a:p>
            <a:pPr marL="457200">
              <a:buFont typeface="Wingdings" panose="05000000000000000000" pitchFamily="2" charset="2"/>
              <a:buChar char="§"/>
            </a:pPr>
            <a:r>
              <a:rPr lang="en-US" dirty="0"/>
              <a:t>In this chapter, you will learn how TFS can be used to fulfill the </a:t>
            </a:r>
            <a:r>
              <a:rPr lang="en-US" dirty="0">
                <a:solidFill>
                  <a:srgbClr val="FF0000"/>
                </a:solidFill>
              </a:rPr>
              <a:t>three</a:t>
            </a:r>
            <a:r>
              <a:rPr lang="en-US" dirty="0"/>
              <a:t> main </a:t>
            </a:r>
            <a:r>
              <a:rPr lang="en-US" dirty="0">
                <a:solidFill>
                  <a:srgbClr val="FF0000"/>
                </a:solidFill>
              </a:rPr>
              <a:t>pillars</a:t>
            </a:r>
            <a:r>
              <a:rPr lang="en-US" dirty="0"/>
              <a:t> of </a:t>
            </a:r>
            <a:r>
              <a:rPr lang="en-US" dirty="0">
                <a:solidFill>
                  <a:srgbClr val="FF0000"/>
                </a:solidFill>
              </a:rPr>
              <a:t>ALM</a:t>
            </a:r>
            <a:r>
              <a:rPr lang="en-US" dirty="0"/>
              <a:t> and the </a:t>
            </a:r>
            <a:r>
              <a:rPr lang="en-US" dirty="0">
                <a:solidFill>
                  <a:srgbClr val="FF0000"/>
                </a:solidFill>
              </a:rPr>
              <a:t>issues</a:t>
            </a:r>
            <a:r>
              <a:rPr lang="en-US" dirty="0"/>
              <a:t> </a:t>
            </a:r>
            <a:r>
              <a:rPr lang="en-US" dirty="0">
                <a:solidFill>
                  <a:srgbClr val="FF0000"/>
                </a:solidFill>
              </a:rPr>
              <a:t>addressed</a:t>
            </a:r>
            <a:r>
              <a:rPr lang="en-US" dirty="0"/>
              <a:t> by </a:t>
            </a:r>
            <a:r>
              <a:rPr lang="en-US" dirty="0">
                <a:solidFill>
                  <a:srgbClr val="FF0000"/>
                </a:solidFill>
              </a:rPr>
              <a:t>ALM</a:t>
            </a:r>
            <a:r>
              <a:rPr lang="en-US" dirty="0"/>
              <a:t>, which we covered in Chapter 1.</a:t>
            </a:r>
          </a:p>
          <a:p>
            <a:pPr marL="457200">
              <a:buFont typeface="Wingdings" panose="05000000000000000000" pitchFamily="2" charset="2"/>
              <a:buChar char="§"/>
            </a:pPr>
            <a:r>
              <a:rPr lang="en-US" dirty="0"/>
              <a:t>We will start with an overview of ALM and of TFS and then move on to the specifics of using TFS for ALM</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63</a:t>
            </a:fld>
            <a:endParaRPr lang="en-US" dirty="0"/>
          </a:p>
        </p:txBody>
      </p:sp>
    </p:spTree>
    <p:extLst>
      <p:ext uri="{BB962C8B-B14F-4D97-AF65-F5344CB8AC3E}">
        <p14:creationId xmlns:p14="http://schemas.microsoft.com/office/powerpoint/2010/main" val="33592697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ALM </a:t>
            </a:r>
            <a:r>
              <a:rPr lang="en-US" dirty="0"/>
              <a:t>Overview</a:t>
            </a:r>
          </a:p>
        </p:txBody>
      </p:sp>
      <p:sp>
        <p:nvSpPr>
          <p:cNvPr id="3" name="Content Placeholder 2"/>
          <p:cNvSpPr>
            <a:spLocks noGrp="1"/>
          </p:cNvSpPr>
          <p:nvPr>
            <p:ph idx="1"/>
          </p:nvPr>
        </p:nvSpPr>
        <p:spPr/>
        <p:txBody>
          <a:bodyPr/>
          <a:lstStyle/>
          <a:p>
            <a:r>
              <a:rPr lang="en-US" dirty="0"/>
              <a:t>As you may recall from </a:t>
            </a:r>
            <a:r>
              <a:rPr lang="en-US" dirty="0" smtClean="0"/>
              <a:t>Chapter, </a:t>
            </a:r>
            <a:r>
              <a:rPr lang="en-US" dirty="0"/>
              <a:t>there are three main pillars of an ALM process: </a:t>
            </a:r>
          </a:p>
          <a:p>
            <a:pPr lvl="1"/>
            <a:r>
              <a:rPr lang="en-US" dirty="0" smtClean="0">
                <a:solidFill>
                  <a:srgbClr val="0070C0"/>
                </a:solidFill>
              </a:rPr>
              <a:t>Traceability </a:t>
            </a:r>
            <a:r>
              <a:rPr lang="en-US" dirty="0">
                <a:solidFill>
                  <a:srgbClr val="0070C0"/>
                </a:solidFill>
              </a:rPr>
              <a:t>of relationships between artifacts:</a:t>
            </a:r>
            <a:r>
              <a:rPr lang="en-US" dirty="0"/>
              <a:t> The </a:t>
            </a:r>
            <a:r>
              <a:rPr lang="en-US" dirty="0">
                <a:solidFill>
                  <a:srgbClr val="0070C0"/>
                </a:solidFill>
              </a:rPr>
              <a:t>lack of </a:t>
            </a:r>
            <a:r>
              <a:rPr lang="en-US" dirty="0">
                <a:solidFill>
                  <a:srgbClr val="FF0000"/>
                </a:solidFill>
              </a:rPr>
              <a:t>traceability</a:t>
            </a:r>
            <a:r>
              <a:rPr lang="en-US" dirty="0"/>
              <a:t> can be a </a:t>
            </a:r>
            <a:r>
              <a:rPr lang="en-US" dirty="0">
                <a:solidFill>
                  <a:srgbClr val="0070C0"/>
                </a:solidFill>
              </a:rPr>
              <a:t>major </a:t>
            </a:r>
            <a:r>
              <a:rPr lang="en-US" dirty="0">
                <a:solidFill>
                  <a:srgbClr val="FF0000"/>
                </a:solidFill>
              </a:rPr>
              <a:t>cost driver</a:t>
            </a:r>
            <a:r>
              <a:rPr lang="en-US" dirty="0"/>
              <a:t> in any </a:t>
            </a:r>
            <a:r>
              <a:rPr lang="en-US" dirty="0" smtClean="0"/>
              <a:t>enterprise.</a:t>
            </a:r>
          </a:p>
          <a:p>
            <a:pPr lvl="2"/>
            <a:r>
              <a:rPr lang="en-US" dirty="0" smtClean="0"/>
              <a:t>There </a:t>
            </a:r>
            <a:r>
              <a:rPr lang="en-US" dirty="0"/>
              <a:t>must be a way of </a:t>
            </a:r>
            <a:r>
              <a:rPr lang="en-US" dirty="0">
                <a:solidFill>
                  <a:srgbClr val="FF0000"/>
                </a:solidFill>
              </a:rPr>
              <a:t>tracing</a:t>
            </a:r>
            <a:r>
              <a:rPr lang="en-US" dirty="0"/>
              <a:t> the </a:t>
            </a:r>
            <a:r>
              <a:rPr lang="en-US" dirty="0">
                <a:solidFill>
                  <a:srgbClr val="FF0000"/>
                </a:solidFill>
              </a:rPr>
              <a:t>requirements</a:t>
            </a:r>
            <a:r>
              <a:rPr lang="en-US" dirty="0"/>
              <a:t> all the way to </a:t>
            </a:r>
            <a:r>
              <a:rPr lang="en-US" dirty="0">
                <a:solidFill>
                  <a:srgbClr val="FF0000"/>
                </a:solidFill>
              </a:rPr>
              <a:t>delivered code</a:t>
            </a:r>
            <a:r>
              <a:rPr lang="en-US" dirty="0"/>
              <a:t> and back </a:t>
            </a:r>
            <a:r>
              <a:rPr lang="en-US" dirty="0" smtClean="0"/>
              <a:t>again—through</a:t>
            </a:r>
          </a:p>
          <a:p>
            <a:pPr lvl="3"/>
            <a:r>
              <a:rPr lang="en-US" dirty="0" smtClean="0"/>
              <a:t>architect models</a:t>
            </a:r>
          </a:p>
          <a:p>
            <a:pPr lvl="3"/>
            <a:r>
              <a:rPr lang="en-US" dirty="0" smtClean="0"/>
              <a:t>design models</a:t>
            </a:r>
          </a:p>
          <a:p>
            <a:pPr lvl="3"/>
            <a:r>
              <a:rPr lang="en-US" dirty="0" smtClean="0"/>
              <a:t>build scripts</a:t>
            </a:r>
          </a:p>
          <a:p>
            <a:pPr lvl="3"/>
            <a:r>
              <a:rPr lang="en-US" dirty="0" smtClean="0"/>
              <a:t>unit tests</a:t>
            </a:r>
          </a:p>
          <a:p>
            <a:pPr lvl="3"/>
            <a:r>
              <a:rPr lang="en-US" dirty="0" smtClean="0"/>
              <a:t>test cases and </a:t>
            </a:r>
            <a:r>
              <a:rPr lang="en-US" dirty="0"/>
              <a:t>so </a:t>
            </a:r>
            <a:r>
              <a:rPr lang="en-US" dirty="0" smtClean="0"/>
              <a:t>on</a:t>
            </a:r>
          </a:p>
          <a:p>
            <a:pPr marL="457200" lvl="1" indent="0">
              <a:buNone/>
            </a:pPr>
            <a:r>
              <a:rPr lang="en-US" dirty="0" smtClean="0"/>
              <a:t>Practices </a:t>
            </a:r>
            <a:r>
              <a:rPr lang="en-US" dirty="0"/>
              <a:t>such as test-driven development and configuration management can help, and these can be automated and supported by TFS. </a:t>
            </a:r>
          </a:p>
          <a:p>
            <a:pPr lvl="1"/>
            <a:r>
              <a:rPr lang="en-US" dirty="0" smtClean="0">
                <a:solidFill>
                  <a:srgbClr val="0070C0"/>
                </a:solidFill>
              </a:rPr>
              <a:t>Automation </a:t>
            </a:r>
            <a:r>
              <a:rPr lang="en-US" dirty="0">
                <a:solidFill>
                  <a:srgbClr val="0070C0"/>
                </a:solidFill>
              </a:rPr>
              <a:t>of high-level processes:</a:t>
            </a:r>
            <a:r>
              <a:rPr lang="en-US" dirty="0"/>
              <a:t> There are </a:t>
            </a:r>
            <a:r>
              <a:rPr lang="en-US" dirty="0">
                <a:solidFill>
                  <a:srgbClr val="FF0000"/>
                </a:solidFill>
              </a:rPr>
              <a:t>approval processes</a:t>
            </a:r>
            <a:r>
              <a:rPr lang="en-US" dirty="0"/>
              <a:t> to control handoffs between analysis and </a:t>
            </a:r>
            <a:r>
              <a:rPr lang="en-US" dirty="0" smtClean="0"/>
              <a:t>design.</a:t>
            </a:r>
          </a:p>
          <a:p>
            <a:pPr lvl="2"/>
            <a:r>
              <a:rPr lang="en-US" dirty="0" smtClean="0"/>
              <a:t>There </a:t>
            </a:r>
            <a:r>
              <a:rPr lang="en-US" dirty="0"/>
              <a:t>are other handoffs among build, deployment, testing, and so </a:t>
            </a:r>
            <a:r>
              <a:rPr lang="en-US" dirty="0" smtClean="0"/>
              <a:t>on.</a:t>
            </a:r>
          </a:p>
          <a:p>
            <a:pPr lvl="2"/>
            <a:r>
              <a:rPr lang="en-US" dirty="0" smtClean="0"/>
              <a:t>Much </a:t>
            </a:r>
            <a:r>
              <a:rPr lang="en-US" dirty="0"/>
              <a:t>of this is done manually in many projects, and ALM stresses the importance of automating these tasks for a more effective and less </a:t>
            </a:r>
            <a:r>
              <a:rPr lang="en-US" dirty="0" smtClean="0"/>
              <a:t>time-consuming </a:t>
            </a:r>
            <a:r>
              <a:rPr lang="en-US" dirty="0"/>
              <a:t>process. </a:t>
            </a:r>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64</a:t>
            </a:fld>
            <a:endParaRPr lang="en-US" dirty="0"/>
          </a:p>
        </p:txBody>
      </p:sp>
    </p:spTree>
    <p:extLst>
      <p:ext uri="{BB962C8B-B14F-4D97-AF65-F5344CB8AC3E}">
        <p14:creationId xmlns:p14="http://schemas.microsoft.com/office/powerpoint/2010/main" val="42548841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ALM Overview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a:solidFill>
                  <a:srgbClr val="0070C0"/>
                </a:solidFill>
              </a:rPr>
              <a:t>Visibility into the progress of development efforts:</a:t>
            </a:r>
            <a:r>
              <a:rPr lang="en-US" dirty="0"/>
              <a:t> Many </a:t>
            </a:r>
            <a:r>
              <a:rPr lang="en-US" dirty="0">
                <a:solidFill>
                  <a:srgbClr val="FF0000"/>
                </a:solidFill>
              </a:rPr>
              <a:t>managers</a:t>
            </a:r>
            <a:r>
              <a:rPr lang="en-US" dirty="0"/>
              <a:t> and </a:t>
            </a:r>
            <a:r>
              <a:rPr lang="en-US" dirty="0">
                <a:solidFill>
                  <a:srgbClr val="FF0000"/>
                </a:solidFill>
              </a:rPr>
              <a:t>stakeholders</a:t>
            </a:r>
            <a:r>
              <a:rPr lang="en-US" dirty="0"/>
              <a:t> have </a:t>
            </a:r>
            <a:r>
              <a:rPr lang="en-US" dirty="0">
                <a:solidFill>
                  <a:srgbClr val="FF0000"/>
                </a:solidFill>
              </a:rPr>
              <a:t>limited visibility</a:t>
            </a:r>
            <a:r>
              <a:rPr lang="en-US" dirty="0"/>
              <a:t> into the </a:t>
            </a:r>
            <a:r>
              <a:rPr lang="en-US" dirty="0">
                <a:solidFill>
                  <a:srgbClr val="FF0000"/>
                </a:solidFill>
              </a:rPr>
              <a:t>progress</a:t>
            </a:r>
            <a:r>
              <a:rPr lang="en-US" dirty="0"/>
              <a:t> of </a:t>
            </a:r>
            <a:r>
              <a:rPr lang="en-US" dirty="0">
                <a:solidFill>
                  <a:srgbClr val="FF0000"/>
                </a:solidFill>
              </a:rPr>
              <a:t>development </a:t>
            </a:r>
            <a:r>
              <a:rPr lang="en-US" dirty="0" smtClean="0">
                <a:solidFill>
                  <a:srgbClr val="FF0000"/>
                </a:solidFill>
              </a:rPr>
              <a:t>projects</a:t>
            </a:r>
            <a:r>
              <a:rPr lang="en-US" dirty="0" smtClean="0"/>
              <a:t>.</a:t>
            </a:r>
          </a:p>
          <a:p>
            <a:pPr lvl="2"/>
            <a:r>
              <a:rPr lang="en-US" dirty="0" smtClean="0"/>
              <a:t>Their </a:t>
            </a:r>
            <a:r>
              <a:rPr lang="en-US" dirty="0"/>
              <a:t>visibility often comes from steering group meetings during which the project manager goes over the current situation. </a:t>
            </a:r>
          </a:p>
          <a:p>
            <a:pPr marL="690563" lvl="1" indent="-233363">
              <a:buFont typeface="Wingdings" panose="05000000000000000000" pitchFamily="2" charset="2"/>
              <a:buChar char="ü"/>
            </a:pPr>
            <a:r>
              <a:rPr lang="en-US" dirty="0" smtClean="0"/>
              <a:t>Other </a:t>
            </a:r>
            <a:r>
              <a:rPr lang="en-US" dirty="0"/>
              <a:t>interest groups such as project members may also have limited visibility of the whole project even though they are part of </a:t>
            </a:r>
            <a:r>
              <a:rPr lang="en-US" dirty="0" smtClean="0"/>
              <a:t>it.</a:t>
            </a:r>
          </a:p>
          <a:p>
            <a:pPr marL="690563" lvl="1" indent="-233363">
              <a:buFont typeface="Wingdings" panose="05000000000000000000" pitchFamily="2" charset="2"/>
              <a:buChar char="ü"/>
            </a:pPr>
            <a:r>
              <a:rPr lang="en-US" dirty="0" smtClean="0"/>
              <a:t>This </a:t>
            </a:r>
            <a:r>
              <a:rPr lang="en-US" dirty="0"/>
              <a:t>often </a:t>
            </a:r>
            <a:r>
              <a:rPr lang="en-US" dirty="0">
                <a:solidFill>
                  <a:srgbClr val="FF0000"/>
                </a:solidFill>
              </a:rPr>
              <a:t>occurs</a:t>
            </a:r>
            <a:r>
              <a:rPr lang="en-US" dirty="0"/>
              <a:t> because </a:t>
            </a:r>
            <a:r>
              <a:rPr lang="en-US" dirty="0">
                <a:solidFill>
                  <a:srgbClr val="FF0000"/>
                </a:solidFill>
              </a:rPr>
              <a:t>reporting </a:t>
            </a:r>
            <a:r>
              <a:rPr lang="en-US" dirty="0">
                <a:solidFill>
                  <a:srgbClr val="0070C0"/>
                </a:solidFill>
              </a:rPr>
              <a:t>is hard to do </a:t>
            </a:r>
            <a:r>
              <a:rPr lang="en-US" dirty="0"/>
              <a:t>and can </a:t>
            </a:r>
            <a:r>
              <a:rPr lang="en-US" dirty="0">
                <a:solidFill>
                  <a:srgbClr val="FF0000"/>
                </a:solidFill>
              </a:rPr>
              <a:t>involve</a:t>
            </a:r>
            <a:r>
              <a:rPr lang="en-US" dirty="0"/>
              <a:t> a lot of </a:t>
            </a:r>
            <a:r>
              <a:rPr lang="en-US" dirty="0">
                <a:solidFill>
                  <a:srgbClr val="FF0000"/>
                </a:solidFill>
              </a:rPr>
              <a:t>manual </a:t>
            </a:r>
            <a:r>
              <a:rPr lang="en-US" dirty="0" smtClean="0">
                <a:solidFill>
                  <a:srgbClr val="FF0000"/>
                </a:solidFill>
              </a:rPr>
              <a:t>work</a:t>
            </a:r>
            <a:r>
              <a:rPr lang="en-US" dirty="0" smtClean="0"/>
              <a:t>.</a:t>
            </a:r>
          </a:p>
          <a:p>
            <a:pPr marL="690563" lvl="1" indent="-233363">
              <a:buFont typeface="Wingdings" panose="05000000000000000000" pitchFamily="2" charset="2"/>
              <a:buChar char="ü"/>
            </a:pPr>
            <a:r>
              <a:rPr lang="en-US" dirty="0" smtClean="0">
                <a:solidFill>
                  <a:srgbClr val="0070C0"/>
                </a:solidFill>
              </a:rPr>
              <a:t>Daily </a:t>
            </a:r>
            <a:r>
              <a:rPr lang="en-US" dirty="0">
                <a:solidFill>
                  <a:srgbClr val="FF0000"/>
                </a:solidFill>
              </a:rPr>
              <a:t>status reports </a:t>
            </a:r>
            <a:r>
              <a:rPr lang="en-US" dirty="0"/>
              <a:t>can quite simply take too much time and effort to produce, for example, especially when we have information in many repositories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65</a:t>
            </a:fld>
            <a:endParaRPr lang="en-US" dirty="0"/>
          </a:p>
        </p:txBody>
      </p:sp>
    </p:spTree>
    <p:extLst>
      <p:ext uri="{BB962C8B-B14F-4D97-AF65-F5344CB8AC3E}">
        <p14:creationId xmlns:p14="http://schemas.microsoft.com/office/powerpoint/2010/main" val="18263800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Other ALM Features</a:t>
            </a:r>
            <a:endParaRPr lang="en-US" dirty="0"/>
          </a:p>
        </p:txBody>
      </p:sp>
      <p:sp>
        <p:nvSpPr>
          <p:cNvPr id="7" name="Content Placeholder 6"/>
          <p:cNvSpPr>
            <a:spLocks noGrp="1"/>
          </p:cNvSpPr>
          <p:nvPr>
            <p:ph idx="1"/>
          </p:nvPr>
        </p:nvSpPr>
        <p:spPr/>
        <p:txBody>
          <a:bodyPr/>
          <a:lstStyle/>
          <a:p>
            <a:r>
              <a:rPr lang="en-US" dirty="0"/>
              <a:t>Other important topics that ALM addresses are as </a:t>
            </a:r>
            <a:r>
              <a:rPr lang="en-US" dirty="0" smtClean="0"/>
              <a:t>follows:</a:t>
            </a:r>
          </a:p>
          <a:p>
            <a:pPr lvl="1"/>
            <a:r>
              <a:rPr lang="en-US" dirty="0" smtClean="0">
                <a:solidFill>
                  <a:srgbClr val="0070C0"/>
                </a:solidFill>
              </a:rPr>
              <a:t>Improving </a:t>
            </a:r>
            <a:r>
              <a:rPr lang="en-US" dirty="0">
                <a:solidFill>
                  <a:srgbClr val="0070C0"/>
                </a:solidFill>
              </a:rPr>
              <a:t>collaboration:</a:t>
            </a:r>
            <a:r>
              <a:rPr lang="en-US" dirty="0"/>
              <a:t> Collaboration is needed between teams, team members, stakeholders, and users, just to mention a few </a:t>
            </a:r>
            <a:r>
              <a:rPr lang="en-US" dirty="0" smtClean="0"/>
              <a:t>relationships.</a:t>
            </a:r>
          </a:p>
          <a:p>
            <a:pPr marL="457200" lvl="1" indent="0">
              <a:buNone/>
            </a:pPr>
            <a:r>
              <a:rPr lang="en-US" dirty="0" smtClean="0"/>
              <a:t>When </a:t>
            </a:r>
            <a:r>
              <a:rPr lang="en-US" dirty="0"/>
              <a:t>development is </a:t>
            </a:r>
            <a:r>
              <a:rPr lang="en-US" dirty="0">
                <a:solidFill>
                  <a:srgbClr val="FF0000"/>
                </a:solidFill>
              </a:rPr>
              <a:t>spread around the world </a:t>
            </a:r>
            <a:r>
              <a:rPr lang="en-US" dirty="0"/>
              <a:t>in different locations, </a:t>
            </a:r>
            <a:r>
              <a:rPr lang="en-US" dirty="0">
                <a:solidFill>
                  <a:srgbClr val="FF0000"/>
                </a:solidFill>
              </a:rPr>
              <a:t>collaboration</a:t>
            </a:r>
            <a:r>
              <a:rPr lang="en-US" dirty="0"/>
              <a:t> can be hard to manage without the help of a </a:t>
            </a:r>
            <a:r>
              <a:rPr lang="en-US" dirty="0">
                <a:solidFill>
                  <a:srgbClr val="FF0000"/>
                </a:solidFill>
              </a:rPr>
              <a:t>proper </a:t>
            </a:r>
            <a:r>
              <a:rPr lang="en-US" dirty="0" smtClean="0">
                <a:solidFill>
                  <a:srgbClr val="FF0000"/>
                </a:solidFill>
              </a:rPr>
              <a:t>tool</a:t>
            </a:r>
            <a:r>
              <a:rPr lang="en-US" dirty="0" smtClean="0"/>
              <a:t>.</a:t>
            </a:r>
          </a:p>
          <a:p>
            <a:pPr lvl="1"/>
            <a:r>
              <a:rPr lang="en-US" dirty="0" smtClean="0">
                <a:solidFill>
                  <a:srgbClr val="0070C0"/>
                </a:solidFill>
              </a:rPr>
              <a:t>Closing </a:t>
            </a:r>
            <a:r>
              <a:rPr lang="en-US" dirty="0">
                <a:solidFill>
                  <a:srgbClr val="0070C0"/>
                </a:solidFill>
              </a:rPr>
              <a:t>the gap between IT and business:</a:t>
            </a:r>
            <a:r>
              <a:rPr lang="en-US" dirty="0"/>
              <a:t> The big gap between IT and the business side of an organization is a serious problem for organizations, preventing companies from delivering the greatest business value they can achieve in their </a:t>
            </a:r>
            <a:r>
              <a:rPr lang="en-US" dirty="0" smtClean="0"/>
              <a:t>projects.</a:t>
            </a:r>
          </a:p>
          <a:p>
            <a:pPr lvl="1"/>
            <a:r>
              <a:rPr lang="en-US" dirty="0" smtClean="0">
                <a:solidFill>
                  <a:srgbClr val="0070C0"/>
                </a:solidFill>
              </a:rPr>
              <a:t>Using </a:t>
            </a:r>
            <a:r>
              <a:rPr lang="en-US" dirty="0">
                <a:solidFill>
                  <a:srgbClr val="0070C0"/>
                </a:solidFill>
              </a:rPr>
              <a:t>one tool:</a:t>
            </a:r>
            <a:r>
              <a:rPr lang="en-US" dirty="0"/>
              <a:t> The complexity of using several tools for solving project issues as a team member can be tough and costly as </a:t>
            </a:r>
            <a:r>
              <a:rPr lang="en-US" dirty="0" smtClean="0"/>
              <a:t>well.</a:t>
            </a:r>
          </a:p>
          <a:p>
            <a:pPr marL="457200" lvl="1" indent="0">
              <a:buNone/>
            </a:pPr>
            <a:r>
              <a:rPr lang="en-US" dirty="0" smtClean="0">
                <a:solidFill>
                  <a:srgbClr val="FF0000"/>
                </a:solidFill>
              </a:rPr>
              <a:t>Switching</a:t>
            </a:r>
            <a:r>
              <a:rPr lang="en-US" dirty="0" smtClean="0"/>
              <a:t> </a:t>
            </a:r>
            <a:r>
              <a:rPr lang="en-US" dirty="0">
                <a:solidFill>
                  <a:srgbClr val="0070C0"/>
                </a:solidFill>
              </a:rPr>
              <a:t>between</a:t>
            </a:r>
            <a:r>
              <a:rPr lang="en-US" dirty="0"/>
              <a:t> </a:t>
            </a:r>
            <a:r>
              <a:rPr lang="en-US" dirty="0">
                <a:solidFill>
                  <a:srgbClr val="FF0000"/>
                </a:solidFill>
              </a:rPr>
              <a:t>tools</a:t>
            </a:r>
            <a:r>
              <a:rPr lang="en-US" dirty="0"/>
              <a:t> can be a </a:t>
            </a:r>
            <a:r>
              <a:rPr lang="en-US" dirty="0">
                <a:solidFill>
                  <a:srgbClr val="FF0000"/>
                </a:solidFill>
              </a:rPr>
              <a:t>cost </a:t>
            </a:r>
            <a:r>
              <a:rPr lang="en-US" dirty="0" smtClean="0">
                <a:solidFill>
                  <a:srgbClr val="FF0000"/>
                </a:solidFill>
              </a:rPr>
              <a:t>driver</a:t>
            </a:r>
            <a:r>
              <a:rPr lang="en-US" dirty="0" smtClean="0"/>
              <a:t>. Using </a:t>
            </a:r>
            <a:r>
              <a:rPr lang="en-US" dirty="0">
                <a:solidFill>
                  <a:srgbClr val="FF0000"/>
                </a:solidFill>
              </a:rPr>
              <a:t>one tool</a:t>
            </a:r>
            <a:r>
              <a:rPr lang="en-US" dirty="0"/>
              <a:t> to </a:t>
            </a:r>
            <a:r>
              <a:rPr lang="en-US" dirty="0">
                <a:solidFill>
                  <a:srgbClr val="0070C0"/>
                </a:solidFill>
              </a:rPr>
              <a:t>add</a:t>
            </a:r>
            <a:r>
              <a:rPr lang="en-US" dirty="0"/>
              <a:t> </a:t>
            </a:r>
            <a:r>
              <a:rPr lang="en-US" dirty="0">
                <a:solidFill>
                  <a:srgbClr val="FF0000"/>
                </a:solidFill>
              </a:rPr>
              <a:t>plug-ins</a:t>
            </a:r>
            <a:r>
              <a:rPr lang="en-US" dirty="0"/>
              <a:t> and use more features directly in an ordinary GUI instead of switching between applications is </a:t>
            </a:r>
            <a:r>
              <a:rPr lang="en-US" dirty="0" smtClean="0"/>
              <a:t>preferable.</a:t>
            </a:r>
          </a:p>
          <a:p>
            <a:pPr marL="457200" lvl="1" indent="0">
              <a:buNone/>
            </a:pPr>
            <a:r>
              <a:rPr lang="en-US" dirty="0" smtClean="0"/>
              <a:t>So, if you have several roles in a project, you can still use one tool to get the job done.</a:t>
            </a:r>
          </a:p>
          <a:p>
            <a:pPr lvl="1"/>
            <a:r>
              <a:rPr lang="en-US" dirty="0" smtClean="0">
                <a:solidFill>
                  <a:srgbClr val="0070C0"/>
                </a:solidFill>
              </a:rPr>
              <a:t>Enhancing </a:t>
            </a:r>
            <a:r>
              <a:rPr lang="en-US" dirty="0">
                <a:solidFill>
                  <a:srgbClr val="0070C0"/>
                </a:solidFill>
              </a:rPr>
              <a:t>role switching:</a:t>
            </a:r>
            <a:r>
              <a:rPr lang="en-US" dirty="0"/>
              <a:t> ALM also addresses the potential to use one tool when switching among different roles in a </a:t>
            </a:r>
            <a:r>
              <a:rPr lang="en-US" dirty="0" smtClean="0"/>
              <a:t>project.</a:t>
            </a:r>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66</a:t>
            </a:fld>
            <a:endParaRPr lang="en-US" dirty="0"/>
          </a:p>
        </p:txBody>
      </p:sp>
    </p:spTree>
    <p:extLst>
      <p:ext uri="{BB962C8B-B14F-4D97-AF65-F5344CB8AC3E}">
        <p14:creationId xmlns:p14="http://schemas.microsoft.com/office/powerpoint/2010/main" val="38770184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Other ALM Features							   </a:t>
            </a:r>
            <a:r>
              <a:rPr lang="en-US" dirty="0" smtClean="0">
                <a:solidFill>
                  <a:srgbClr val="C00000"/>
                </a:solidFill>
              </a:rPr>
              <a:t>|</a:t>
            </a:r>
            <a:endParaRPr lang="en-US" dirty="0">
              <a:solidFill>
                <a:srgbClr val="C00000"/>
              </a:solidFill>
            </a:endParaRPr>
          </a:p>
        </p:txBody>
      </p:sp>
      <p:sp>
        <p:nvSpPr>
          <p:cNvPr id="7" name="Content Placeholder 6"/>
          <p:cNvSpPr>
            <a:spLocks noGrp="1"/>
          </p:cNvSpPr>
          <p:nvPr>
            <p:ph idx="1"/>
          </p:nvPr>
        </p:nvSpPr>
        <p:spPr/>
        <p:txBody>
          <a:bodyPr/>
          <a:lstStyle/>
          <a:p>
            <a:pPr marL="457200" lvl="1" indent="0">
              <a:buNone/>
            </a:pPr>
            <a:r>
              <a:rPr lang="en-US" dirty="0" smtClean="0"/>
              <a:t>In </a:t>
            </a:r>
            <a:r>
              <a:rPr lang="en-US" dirty="0"/>
              <a:t>many cases, project members play several roles in </a:t>
            </a:r>
            <a:r>
              <a:rPr lang="en-US" dirty="0" smtClean="0"/>
              <a:t>projects.</a:t>
            </a:r>
          </a:p>
          <a:p>
            <a:pPr marL="457200" lvl="1" indent="0">
              <a:buNone/>
            </a:pPr>
            <a:r>
              <a:rPr lang="en-US" dirty="0" smtClean="0"/>
              <a:t>A </a:t>
            </a:r>
            <a:r>
              <a:rPr lang="en-US" dirty="0"/>
              <a:t>developer, for instance, might also work with tests or </a:t>
            </a:r>
            <a:r>
              <a:rPr lang="en-US" dirty="0" smtClean="0"/>
              <a:t>databases.</a:t>
            </a:r>
          </a:p>
          <a:p>
            <a:pPr marL="457200" lvl="1" indent="0">
              <a:buNone/>
            </a:pPr>
            <a:r>
              <a:rPr lang="en-US" dirty="0" smtClean="0"/>
              <a:t>If </a:t>
            </a:r>
            <a:r>
              <a:rPr lang="en-US" dirty="0"/>
              <a:t>that person can use the same GUI for all tasks, there will be minimal overhead for switching between these roles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67</a:t>
            </a:fld>
            <a:endParaRPr lang="en-US" dirty="0"/>
          </a:p>
        </p:txBody>
      </p:sp>
    </p:spTree>
    <p:extLst>
      <p:ext uri="{BB962C8B-B14F-4D97-AF65-F5344CB8AC3E}">
        <p14:creationId xmlns:p14="http://schemas.microsoft.com/office/powerpoint/2010/main" val="20863777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Team Foundation Server </a:t>
            </a:r>
            <a:r>
              <a:rPr lang="en-US" dirty="0" smtClean="0">
                <a:solidFill>
                  <a:schemeClr val="bg1"/>
                </a:solidFill>
              </a:rPr>
              <a:t>Overview</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solidFill>
                  <a:srgbClr val="FF0000"/>
                </a:solidFill>
              </a:rPr>
              <a:t>TFS</a:t>
            </a:r>
            <a:r>
              <a:rPr lang="en-US" sz="2000" dirty="0"/>
              <a:t> has come a long way toward fulfilling the </a:t>
            </a:r>
            <a:r>
              <a:rPr lang="en-US" sz="2000" dirty="0">
                <a:solidFill>
                  <a:srgbClr val="FF0000"/>
                </a:solidFill>
              </a:rPr>
              <a:t>ALM vision</a:t>
            </a:r>
            <a:r>
              <a:rPr lang="en-US" sz="2000" dirty="0"/>
              <a:t>, but it does not cover everything.</a:t>
            </a:r>
          </a:p>
          <a:p>
            <a:pPr marL="457200">
              <a:buFont typeface="Wingdings" panose="05000000000000000000" pitchFamily="2" charset="2"/>
              <a:buChar char="§"/>
            </a:pPr>
            <a:r>
              <a:rPr lang="en-US" sz="2000" dirty="0"/>
              <a:t>TFS is an open and extensible product that will let you adjust its features to your needs and add the things it might lack at this point to support your specific needs.</a:t>
            </a:r>
          </a:p>
          <a:p>
            <a:pPr marL="457200">
              <a:buFont typeface="Wingdings" panose="05000000000000000000" pitchFamily="2" charset="2"/>
              <a:buChar char="§"/>
            </a:pPr>
            <a:r>
              <a:rPr lang="en-US" sz="2000" dirty="0"/>
              <a:t>It is also important to know that Microsoft is spending a lot of time, energy, and money on developing this product further.</a:t>
            </a:r>
          </a:p>
          <a:p>
            <a:pPr marL="457200">
              <a:buFont typeface="Wingdings" panose="05000000000000000000" pitchFamily="2" charset="2"/>
              <a:buChar char="§"/>
            </a:pPr>
            <a:r>
              <a:rPr lang="en-US" sz="2000" dirty="0"/>
              <a:t>It is not a toolset that will go away quickly (although one never knows); it is one of the most important </a:t>
            </a:r>
            <a:r>
              <a:rPr lang="en-US" sz="2000" dirty="0">
                <a:solidFill>
                  <a:srgbClr val="FF0000"/>
                </a:solidFill>
              </a:rPr>
              <a:t>toolsets</a:t>
            </a:r>
            <a:r>
              <a:rPr lang="en-US" sz="2000" dirty="0"/>
              <a:t> in the </a:t>
            </a:r>
            <a:r>
              <a:rPr lang="en-US" sz="2000" dirty="0">
                <a:solidFill>
                  <a:srgbClr val="FF0000"/>
                </a:solidFill>
              </a:rPr>
              <a:t>Microsoft ecosystem</a:t>
            </a:r>
            <a:r>
              <a:rPr lang="en-US" sz="2000" dirty="0"/>
              <a:t>.</a:t>
            </a:r>
          </a:p>
          <a:p>
            <a:pPr marL="457200">
              <a:buFont typeface="Wingdings" panose="05000000000000000000" pitchFamily="2" charset="2"/>
              <a:buChar char="§"/>
            </a:pPr>
            <a:r>
              <a:rPr lang="en-US" sz="2000" dirty="0"/>
              <a:t>TFS is now available in two versions;</a:t>
            </a:r>
          </a:p>
          <a:p>
            <a:pPr marL="685800">
              <a:buFont typeface="Wingdings" panose="05000000000000000000" pitchFamily="2" charset="2"/>
              <a:buChar char="ü"/>
            </a:pPr>
            <a:r>
              <a:rPr lang="en-US" sz="2000" dirty="0"/>
              <a:t>Team Foundation Server (</a:t>
            </a:r>
            <a:r>
              <a:rPr lang="en-US" sz="2000" dirty="0">
                <a:solidFill>
                  <a:srgbClr val="FF0000"/>
                </a:solidFill>
              </a:rPr>
              <a:t>TFS</a:t>
            </a:r>
            <a:r>
              <a:rPr lang="en-US" sz="2000" dirty="0"/>
              <a:t>) and</a:t>
            </a:r>
          </a:p>
          <a:p>
            <a:pPr marL="685800">
              <a:buFont typeface="Wingdings" panose="05000000000000000000" pitchFamily="2" charset="2"/>
              <a:buChar char="ü"/>
            </a:pPr>
            <a:r>
              <a:rPr lang="en-US" sz="2000" dirty="0"/>
              <a:t>the cloud-based Visual Studio Team Services (</a:t>
            </a:r>
            <a:r>
              <a:rPr lang="en-US" sz="2000" dirty="0">
                <a:solidFill>
                  <a:srgbClr val="FF0000"/>
                </a:solidFill>
              </a:rPr>
              <a:t>VSTS</a:t>
            </a:r>
            <a:r>
              <a:rPr lang="en-US" sz="2000" dirty="0"/>
              <a:t>)</a:t>
            </a:r>
          </a:p>
          <a:p>
            <a:pPr marL="457200">
              <a:buFont typeface="Wingdings" panose="05000000000000000000" pitchFamily="2" charset="2"/>
              <a:buChar char="§"/>
            </a:pPr>
            <a:r>
              <a:rPr lang="en-US" sz="2000" dirty="0"/>
              <a:t>This book uses both versions for illustrations</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68</a:t>
            </a:fld>
            <a:endParaRPr lang="en-US"/>
          </a:p>
        </p:txBody>
      </p:sp>
    </p:spTree>
    <p:extLst>
      <p:ext uri="{BB962C8B-B14F-4D97-AF65-F5344CB8AC3E}">
        <p14:creationId xmlns:p14="http://schemas.microsoft.com/office/powerpoint/2010/main" val="222324060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Team Foundation </a:t>
            </a:r>
            <a:r>
              <a:rPr lang="en-US" dirty="0" smtClean="0"/>
              <a:t>Server</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You can see that the heart of ALM in the Visual Studio 2015 world is TFS 2015 or if you use the cloud-based version, Visual Studio Team Services (formerly known as </a:t>
            </a:r>
            <a:r>
              <a:rPr lang="en-US" sz="2000" dirty="0">
                <a:solidFill>
                  <a:srgbClr val="FF0000"/>
                </a:solidFill>
              </a:rPr>
              <a:t>Visual Studio Online</a:t>
            </a:r>
            <a:r>
              <a:rPr lang="en-US" sz="2000" dirty="0"/>
              <a:t>), as shown in </a:t>
            </a:r>
            <a:r>
              <a:rPr lang="en-US" sz="2000" dirty="0">
                <a:solidFill>
                  <a:srgbClr val="FF0000"/>
                </a:solidFill>
              </a:rPr>
              <a:t>Figure </a:t>
            </a:r>
            <a:r>
              <a:rPr lang="en-US" sz="2000" dirty="0" smtClean="0">
                <a:solidFill>
                  <a:srgbClr val="FF0000"/>
                </a:solidFill>
              </a:rPr>
              <a:t>2-1</a:t>
            </a:r>
            <a:r>
              <a:rPr lang="en-US" sz="2000" dirty="0" smtClean="0"/>
              <a:t>.</a:t>
            </a:r>
            <a:endParaRPr lang="en-US" sz="2000" dirty="0"/>
          </a:p>
          <a:p>
            <a:pPr marL="457200">
              <a:buFont typeface="Wingdings" panose="05000000000000000000" pitchFamily="2" charset="2"/>
              <a:buChar char="§"/>
            </a:pPr>
            <a:r>
              <a:rPr lang="en-US" sz="2000" dirty="0"/>
              <a:t>TFS exposes different functions and services for developers, project managers, and others </a:t>
            </a:r>
            <a:r>
              <a:rPr lang="en-US" sz="2000" dirty="0" smtClean="0"/>
              <a:t>like</a:t>
            </a:r>
          </a:p>
          <a:p>
            <a:pPr marL="687388" lvl="1" indent="-225425">
              <a:buFont typeface="Wingdings" panose="05000000000000000000" pitchFamily="2" charset="2"/>
              <a:buChar char="ü"/>
            </a:pPr>
            <a:r>
              <a:rPr lang="en-US" dirty="0"/>
              <a:t>V</a:t>
            </a:r>
            <a:r>
              <a:rPr lang="en-US" dirty="0" smtClean="0"/>
              <a:t>ersion Control</a:t>
            </a:r>
          </a:p>
          <a:p>
            <a:pPr marL="687388" lvl="1" indent="-225425">
              <a:buFont typeface="Wingdings" panose="05000000000000000000" pitchFamily="2" charset="2"/>
              <a:buChar char="ü"/>
            </a:pPr>
            <a:r>
              <a:rPr lang="en-US" dirty="0" smtClean="0"/>
              <a:t>Reporting</a:t>
            </a:r>
          </a:p>
          <a:p>
            <a:pPr marL="687388" lvl="1" indent="-225425">
              <a:buFont typeface="Wingdings" panose="05000000000000000000" pitchFamily="2" charset="2"/>
              <a:buChar char="ü"/>
            </a:pPr>
            <a:r>
              <a:rPr lang="en-US" dirty="0" smtClean="0"/>
              <a:t>Build </a:t>
            </a:r>
            <a:r>
              <a:rPr lang="en-US" dirty="0"/>
              <a:t>and </a:t>
            </a:r>
            <a:r>
              <a:rPr lang="en-US" dirty="0" smtClean="0"/>
              <a:t>Work </a:t>
            </a:r>
            <a:r>
              <a:rPr lang="en-US" dirty="0"/>
              <a:t>I</a:t>
            </a:r>
            <a:r>
              <a:rPr lang="en-US" dirty="0" smtClean="0"/>
              <a:t>tem tracking</a:t>
            </a:r>
          </a:p>
          <a:p>
            <a:pPr marL="457200">
              <a:buFont typeface="Wingdings" panose="05000000000000000000" pitchFamily="2" charset="2"/>
              <a:buChar char="§"/>
            </a:pPr>
            <a:r>
              <a:rPr lang="en-US" sz="2000" dirty="0" smtClean="0"/>
              <a:t>Not </a:t>
            </a:r>
            <a:r>
              <a:rPr lang="en-US" sz="2000" dirty="0"/>
              <a:t>shown in the image is that TFS uses Microsoft </a:t>
            </a:r>
            <a:r>
              <a:rPr lang="en-US" sz="2000" dirty="0">
                <a:solidFill>
                  <a:srgbClr val="FF0000"/>
                </a:solidFill>
              </a:rPr>
              <a:t>SQL Server</a:t>
            </a:r>
            <a:r>
              <a:rPr lang="en-US" sz="2000" dirty="0"/>
              <a:t> as its </a:t>
            </a:r>
            <a:r>
              <a:rPr lang="en-US" sz="2000" dirty="0">
                <a:solidFill>
                  <a:srgbClr val="FF0000"/>
                </a:solidFill>
              </a:rPr>
              <a:t>data repository</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69</a:t>
            </a:fld>
            <a:endParaRPr lang="en-US"/>
          </a:p>
        </p:txBody>
      </p:sp>
    </p:spTree>
    <p:extLst>
      <p:ext uri="{BB962C8B-B14F-4D97-AF65-F5344CB8AC3E}">
        <p14:creationId xmlns:p14="http://schemas.microsoft.com/office/powerpoint/2010/main" val="3655558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Aspects of the ALM </a:t>
            </a:r>
            <a:r>
              <a:rPr lang="en-US" dirty="0" smtClean="0">
                <a:solidFill>
                  <a:schemeClr val="bg1"/>
                </a:solidFill>
              </a:rPr>
              <a:t>Process					</a:t>
            </a:r>
            <a:r>
              <a:rPr lang="en-US" dirty="0">
                <a:solidFill>
                  <a:schemeClr val="bg1"/>
                </a:solidFill>
              </a:rPr>
              <a:t> </a:t>
            </a:r>
            <a:r>
              <a:rPr lang="en-US" dirty="0" smtClean="0">
                <a:solidFill>
                  <a:schemeClr val="bg1"/>
                </a:solidFill>
              </a:rPr>
              <a:t>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noAutofit/>
          </a:bodyPr>
          <a:lstStyle/>
          <a:p>
            <a:pPr marL="457200">
              <a:buFont typeface="Wingdings" panose="05000000000000000000" pitchFamily="2" charset="2"/>
              <a:buChar char="§"/>
            </a:pPr>
            <a:r>
              <a:rPr lang="en-US" dirty="0"/>
              <a:t>While in operation, the system usually is updated or undergoes bug fixes; at such times, </a:t>
            </a:r>
            <a:r>
              <a:rPr lang="en-US" dirty="0">
                <a:solidFill>
                  <a:srgbClr val="FF0000"/>
                </a:solidFill>
              </a:rPr>
              <a:t>change requests</a:t>
            </a:r>
            <a:r>
              <a:rPr lang="en-US" dirty="0"/>
              <a:t> (</a:t>
            </a:r>
            <a:r>
              <a:rPr lang="en-US" dirty="0">
                <a:solidFill>
                  <a:srgbClr val="FF0000"/>
                </a:solidFill>
              </a:rPr>
              <a:t>CRs</a:t>
            </a:r>
            <a:r>
              <a:rPr lang="en-US" dirty="0"/>
              <a:t>) are </a:t>
            </a:r>
            <a:r>
              <a:rPr lang="en-US" dirty="0" smtClean="0"/>
              <a:t>written.</a:t>
            </a:r>
          </a:p>
          <a:p>
            <a:pPr marL="457200">
              <a:buFont typeface="Wingdings" panose="05000000000000000000" pitchFamily="2" charset="2"/>
              <a:buChar char="§"/>
            </a:pPr>
            <a:r>
              <a:rPr lang="en-US" dirty="0" smtClean="0"/>
              <a:t>For </a:t>
            </a:r>
            <a:r>
              <a:rPr lang="en-US" dirty="0"/>
              <a:t>each CR, you go through the same process again.</a:t>
            </a:r>
          </a:p>
          <a:p>
            <a:pPr marL="457200">
              <a:buFont typeface="Wingdings" panose="05000000000000000000" pitchFamily="2" charset="2"/>
              <a:buChar char="§"/>
            </a:pPr>
            <a:r>
              <a:rPr lang="en-US" dirty="0" smtClean="0"/>
              <a:t>It’s </a:t>
            </a:r>
            <a:r>
              <a:rPr lang="en-US" dirty="0"/>
              <a:t>essential to understand that all business software development is a </a:t>
            </a:r>
            <a:r>
              <a:rPr lang="en-US" dirty="0">
                <a:solidFill>
                  <a:srgbClr val="FF0000"/>
                </a:solidFill>
              </a:rPr>
              <a:t>team </a:t>
            </a:r>
            <a:r>
              <a:rPr lang="en-US" dirty="0" smtClean="0">
                <a:solidFill>
                  <a:srgbClr val="FF0000"/>
                </a:solidFill>
              </a:rPr>
              <a:t>effort</a:t>
            </a:r>
            <a:r>
              <a:rPr lang="en-US" dirty="0" smtClean="0"/>
              <a:t>.</a:t>
            </a:r>
          </a:p>
          <a:p>
            <a:pPr marL="457200">
              <a:buFont typeface="Wingdings" panose="05000000000000000000" pitchFamily="2" charset="2"/>
              <a:buChar char="§"/>
            </a:pPr>
            <a:r>
              <a:rPr lang="en-US" dirty="0" smtClean="0"/>
              <a:t>The </a:t>
            </a:r>
            <a:r>
              <a:rPr lang="en-US" dirty="0"/>
              <a:t>roles require </a:t>
            </a:r>
            <a:r>
              <a:rPr lang="en-US" dirty="0">
                <a:solidFill>
                  <a:srgbClr val="FF0000"/>
                </a:solidFill>
              </a:rPr>
              <a:t>collaboration</a:t>
            </a:r>
            <a:r>
              <a:rPr lang="en-US" dirty="0"/>
              <a:t> in order to deliver business value to the </a:t>
            </a:r>
            <a:r>
              <a:rPr lang="en-US" dirty="0" smtClean="0"/>
              <a:t>organization.</a:t>
            </a:r>
          </a:p>
          <a:p>
            <a:pPr marL="687388" lvl="1" indent="-225425">
              <a:buFont typeface="Wingdings" panose="05000000000000000000" pitchFamily="2" charset="2"/>
              <a:buChar char="ü"/>
            </a:pPr>
            <a:r>
              <a:rPr lang="en-US" dirty="0" smtClean="0"/>
              <a:t>If </a:t>
            </a:r>
            <a:r>
              <a:rPr lang="en-US" dirty="0"/>
              <a:t>you don’t have this collaboration, the value of the system most likely will be considerably </a:t>
            </a:r>
            <a:r>
              <a:rPr lang="en-US" dirty="0">
                <a:solidFill>
                  <a:srgbClr val="FF0000"/>
                </a:solidFill>
              </a:rPr>
              <a:t>lower</a:t>
            </a:r>
            <a:r>
              <a:rPr lang="en-US" dirty="0"/>
              <a:t> than it could </a:t>
            </a:r>
            <a:r>
              <a:rPr lang="en-US" dirty="0" smtClean="0"/>
              <a:t>be.</a:t>
            </a:r>
          </a:p>
          <a:p>
            <a:pPr marL="457200">
              <a:buFont typeface="Wingdings" panose="05000000000000000000" pitchFamily="2" charset="2"/>
              <a:buChar char="§"/>
            </a:pPr>
            <a:r>
              <a:rPr lang="en-US" dirty="0" smtClean="0"/>
              <a:t>One </a:t>
            </a:r>
            <a:r>
              <a:rPr lang="en-US" dirty="0"/>
              <a:t>step up from the project level, it’s also important to have collaboration between all roles involved in the ALM process, so that you perform this process in the most optimal way</a:t>
            </a:r>
            <a:r>
              <a:rPr lang="en-US" dirty="0" smtClean="0"/>
              <a:t>.</a:t>
            </a:r>
          </a:p>
          <a:p>
            <a:pPr marL="457200">
              <a:buFont typeface="Wingdings" panose="05000000000000000000" pitchFamily="2" charset="2"/>
              <a:buChar char="§"/>
            </a:pPr>
            <a:r>
              <a:rPr lang="en-US" dirty="0"/>
              <a:t>The roles in the ALM process </a:t>
            </a:r>
            <a:r>
              <a:rPr lang="en-US" dirty="0" smtClean="0"/>
              <a:t>is shown in </a:t>
            </a:r>
            <a:r>
              <a:rPr lang="en-US" dirty="0" smtClean="0">
                <a:solidFill>
                  <a:srgbClr val="FF0000"/>
                </a:solidFill>
              </a:rPr>
              <a:t>Section 1</a:t>
            </a:r>
            <a:r>
              <a:rPr lang="en-US" dirty="0" smtClean="0"/>
              <a:t>.</a:t>
            </a:r>
            <a:endParaRPr lang="en-US" dirty="0"/>
          </a:p>
          <a:p>
            <a:pPr marL="457200">
              <a:buFont typeface="Wingdings" panose="05000000000000000000" pitchFamily="2" charset="2"/>
              <a:buChar char="§"/>
            </a:pPr>
            <a:r>
              <a:rPr lang="en-US" dirty="0" smtClean="0"/>
              <a:t>All </a:t>
            </a:r>
            <a:r>
              <a:rPr lang="en-US" dirty="0"/>
              <a:t>project efforts are done </a:t>
            </a:r>
            <a:r>
              <a:rPr lang="en-US" dirty="0">
                <a:solidFill>
                  <a:srgbClr val="FF0000"/>
                </a:solidFill>
              </a:rPr>
              <a:t>collaboratively</a:t>
            </a:r>
            <a:r>
              <a:rPr lang="en-US" dirty="0"/>
              <a:t>. No role can act separately from the others if you’re to succeed with any </a:t>
            </a:r>
            <a:r>
              <a:rPr lang="en-US" dirty="0" smtClean="0"/>
              <a:t>project.</a:t>
            </a:r>
          </a:p>
          <a:p>
            <a:pPr marL="457200">
              <a:buFont typeface="Wingdings" panose="05000000000000000000" pitchFamily="2" charset="2"/>
              <a:buChar char="§"/>
            </a:pPr>
            <a:r>
              <a:rPr lang="en-US" dirty="0" smtClean="0"/>
              <a:t>It’s </a:t>
            </a:r>
            <a:r>
              <a:rPr lang="en-US" dirty="0"/>
              <a:t>essential for everybody involved to have a collaborative mindset and to have the business value as their primary focus at every phase of the </a:t>
            </a:r>
            <a:r>
              <a:rPr lang="en-US" dirty="0" smtClean="0"/>
              <a:t>project.</a:t>
            </a:r>
          </a:p>
        </p:txBody>
      </p:sp>
      <p:sp>
        <p:nvSpPr>
          <p:cNvPr id="3" name="Date Placeholder 2"/>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7</a:t>
            </a:fld>
            <a:endParaRPr lang="en-US"/>
          </a:p>
        </p:txBody>
      </p:sp>
    </p:spTree>
    <p:extLst>
      <p:ext uri="{BB962C8B-B14F-4D97-AF65-F5344CB8AC3E}">
        <p14:creationId xmlns:p14="http://schemas.microsoft.com/office/powerpoint/2010/main" val="26766872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2-1</a:t>
            </a:r>
            <a:endParaRPr lang="en-US" dirty="0"/>
          </a:p>
        </p:txBody>
      </p:sp>
      <p:sp>
        <p:nvSpPr>
          <p:cNvPr id="7" name="Content Placeholder 6"/>
          <p:cNvSpPr>
            <a:spLocks noGrp="1"/>
          </p:cNvSpPr>
          <p:nvPr>
            <p:ph idx="1"/>
          </p:nvPr>
        </p:nvSpPr>
        <p:spPr/>
        <p:txBody>
          <a:bodyPr/>
          <a:lstStyle/>
          <a:p>
            <a:endParaRPr lang="en-US"/>
          </a:p>
        </p:txBody>
      </p:sp>
      <p:sp>
        <p:nvSpPr>
          <p:cNvPr id="3" name="Date Placeholder 2"/>
          <p:cNvSpPr>
            <a:spLocks noGrp="1"/>
          </p:cNvSpPr>
          <p:nvPr>
            <p:ph type="dt" sz="half" idx="2"/>
          </p:nvPr>
        </p:nvSpPr>
        <p:spPr/>
        <p:txBody>
          <a:bodyPr/>
          <a:lstStyle/>
          <a:p>
            <a:r>
              <a:rPr lang="en-US" smtClean="0"/>
              <a:t>26 Apr 2018</a:t>
            </a:r>
            <a:endParaRPr lang="en-US"/>
          </a:p>
        </p:txBody>
      </p:sp>
      <p:sp>
        <p:nvSpPr>
          <p:cNvPr id="4" name="Slide Number Placeholder 3"/>
          <p:cNvSpPr>
            <a:spLocks noGrp="1"/>
          </p:cNvSpPr>
          <p:nvPr>
            <p:ph type="sldNum" sz="quarter" idx="4"/>
          </p:nvPr>
        </p:nvSpPr>
        <p:spPr/>
        <p:txBody>
          <a:bodyPr/>
          <a:lstStyle/>
          <a:p>
            <a:fld id="{062D6987-FB6D-4DB8-81B8-AD0F35E3BB5F}" type="slidenum">
              <a:rPr lang="en-US" smtClean="0"/>
              <a:t>70</a:t>
            </a:fld>
            <a:endParaRPr lang="en-US"/>
          </a:p>
        </p:txBody>
      </p:sp>
      <p:pic>
        <p:nvPicPr>
          <p:cNvPr id="5" name="Picture 4"/>
          <p:cNvPicPr>
            <a:picLocks noChangeAspect="1"/>
          </p:cNvPicPr>
          <p:nvPr/>
        </p:nvPicPr>
        <p:blipFill>
          <a:blip r:embed="rId2"/>
          <a:stretch>
            <a:fillRect/>
          </a:stretch>
        </p:blipFill>
        <p:spPr>
          <a:xfrm>
            <a:off x="152400" y="1279443"/>
            <a:ext cx="7122054" cy="4701053"/>
          </a:xfrm>
          <a:prstGeom prst="rect">
            <a:avLst/>
          </a:prstGeom>
          <a:ln>
            <a:solidFill>
              <a:schemeClr val="accent1"/>
            </a:solidFill>
          </a:ln>
        </p:spPr>
      </p:pic>
    </p:spTree>
    <p:extLst>
      <p:ext uri="{BB962C8B-B14F-4D97-AF65-F5344CB8AC3E}">
        <p14:creationId xmlns:p14="http://schemas.microsoft.com/office/powerpoint/2010/main" val="426341283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NOTE</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solidFill>
                  <a:srgbClr val="FF0000"/>
                </a:solidFill>
              </a:rPr>
              <a:t>Work items</a:t>
            </a:r>
            <a:r>
              <a:rPr lang="en-US" sz="2000" dirty="0"/>
              <a:t> (</a:t>
            </a:r>
            <a:r>
              <a:rPr lang="en-US" sz="2000" dirty="0">
                <a:solidFill>
                  <a:srgbClr val="FF0000"/>
                </a:solidFill>
              </a:rPr>
              <a:t>Figure 2-2</a:t>
            </a:r>
            <a:r>
              <a:rPr lang="en-US" sz="2000" dirty="0"/>
              <a:t> ) are used to manage different types of </a:t>
            </a:r>
            <a:r>
              <a:rPr lang="en-US" sz="2000" dirty="0">
                <a:solidFill>
                  <a:srgbClr val="FF0000"/>
                </a:solidFill>
              </a:rPr>
              <a:t>information</a:t>
            </a:r>
            <a:r>
              <a:rPr lang="en-US" sz="2000" dirty="0"/>
              <a:t> in </a:t>
            </a:r>
            <a:r>
              <a:rPr lang="en-US" sz="2000" dirty="0" smtClean="0">
                <a:solidFill>
                  <a:srgbClr val="FF0000"/>
                </a:solidFill>
              </a:rPr>
              <a:t>TFS</a:t>
            </a:r>
            <a:r>
              <a:rPr lang="en-US" sz="2000" dirty="0" smtClean="0"/>
              <a:t>.</a:t>
            </a:r>
          </a:p>
          <a:p>
            <a:pPr marL="457200">
              <a:buFont typeface="Wingdings" panose="05000000000000000000" pitchFamily="2" charset="2"/>
              <a:buChar char="§"/>
            </a:pPr>
            <a:r>
              <a:rPr lang="en-US" sz="2000" dirty="0" smtClean="0"/>
              <a:t>We </a:t>
            </a:r>
            <a:r>
              <a:rPr lang="en-US" sz="2000" dirty="0"/>
              <a:t>have work items </a:t>
            </a:r>
            <a:r>
              <a:rPr lang="en-US" sz="2000" dirty="0" smtClean="0"/>
              <a:t>for</a:t>
            </a:r>
          </a:p>
          <a:p>
            <a:pPr marL="687388" lvl="1" indent="-225425">
              <a:buFont typeface="Wingdings" panose="05000000000000000000" pitchFamily="2" charset="2"/>
              <a:buChar char="ü"/>
            </a:pPr>
            <a:r>
              <a:rPr lang="en-US" dirty="0" smtClean="0"/>
              <a:t>Requirements</a:t>
            </a:r>
          </a:p>
          <a:p>
            <a:pPr marL="687388" lvl="1" indent="-225425">
              <a:buFont typeface="Wingdings" panose="05000000000000000000" pitchFamily="2" charset="2"/>
              <a:buChar char="ü"/>
            </a:pPr>
            <a:r>
              <a:rPr lang="en-US" dirty="0" smtClean="0"/>
              <a:t>Bugs</a:t>
            </a:r>
          </a:p>
          <a:p>
            <a:pPr marL="687388" lvl="1" indent="-225425">
              <a:buFont typeface="Wingdings" panose="05000000000000000000" pitchFamily="2" charset="2"/>
              <a:buChar char="ü"/>
            </a:pPr>
            <a:r>
              <a:rPr lang="en-US" dirty="0" smtClean="0"/>
              <a:t>General tasks and </a:t>
            </a:r>
            <a:r>
              <a:rPr lang="en-US" dirty="0"/>
              <a:t>so </a:t>
            </a:r>
            <a:r>
              <a:rPr lang="en-US" dirty="0" smtClean="0"/>
              <a:t>on</a:t>
            </a:r>
          </a:p>
          <a:p>
            <a:pPr marL="457200">
              <a:buFont typeface="Wingdings" panose="05000000000000000000" pitchFamily="2" charset="2"/>
              <a:buChar char="§"/>
            </a:pPr>
            <a:r>
              <a:rPr lang="en-US" sz="2000" dirty="0" smtClean="0"/>
              <a:t>To </a:t>
            </a:r>
            <a:r>
              <a:rPr lang="en-US" sz="2000" dirty="0"/>
              <a:t>put it simply, a </a:t>
            </a:r>
            <a:r>
              <a:rPr lang="en-US" sz="2000" dirty="0">
                <a:solidFill>
                  <a:srgbClr val="FF0000"/>
                </a:solidFill>
              </a:rPr>
              <a:t>work item</a:t>
            </a:r>
            <a:r>
              <a:rPr lang="en-US" sz="2000" dirty="0"/>
              <a:t> is a </a:t>
            </a:r>
            <a:r>
              <a:rPr lang="en-US" sz="2000" dirty="0">
                <a:solidFill>
                  <a:srgbClr val="0070C0"/>
                </a:solidFill>
              </a:rPr>
              <a:t>piece of</a:t>
            </a:r>
            <a:r>
              <a:rPr lang="en-US" sz="2000" dirty="0">
                <a:solidFill>
                  <a:srgbClr val="FF0000"/>
                </a:solidFill>
              </a:rPr>
              <a:t> work</a:t>
            </a:r>
            <a:r>
              <a:rPr lang="en-US" sz="2000" dirty="0"/>
              <a:t> that must be </a:t>
            </a:r>
            <a:r>
              <a:rPr lang="en-US" sz="2000" dirty="0">
                <a:solidFill>
                  <a:srgbClr val="FF0000"/>
                </a:solidFill>
              </a:rPr>
              <a:t>completed</a:t>
            </a:r>
            <a:r>
              <a:rPr lang="en-US" sz="2000" dirty="0"/>
              <a:t> in a </a:t>
            </a:r>
            <a:r>
              <a:rPr lang="en-US" sz="2000" dirty="0" smtClean="0">
                <a:solidFill>
                  <a:srgbClr val="FF0000"/>
                </a:solidFill>
              </a:rPr>
              <a:t>project</a:t>
            </a:r>
            <a:r>
              <a:rPr lang="en-US" sz="2000" dirty="0" smtClean="0"/>
              <a:t>.</a:t>
            </a:r>
          </a:p>
          <a:p>
            <a:pPr marL="457200">
              <a:buFont typeface="Wingdings" panose="05000000000000000000" pitchFamily="2" charset="2"/>
              <a:buChar char="§"/>
            </a:pPr>
            <a:r>
              <a:rPr lang="en-US" sz="2000" dirty="0" smtClean="0"/>
              <a:t>The </a:t>
            </a:r>
            <a:r>
              <a:rPr lang="en-US" sz="2000" dirty="0">
                <a:solidFill>
                  <a:srgbClr val="FF0000"/>
                </a:solidFill>
              </a:rPr>
              <a:t>work item </a:t>
            </a:r>
            <a:r>
              <a:rPr lang="en-US" sz="2000" dirty="0">
                <a:solidFill>
                  <a:srgbClr val="0070C0"/>
                </a:solidFill>
              </a:rPr>
              <a:t>tracking system</a:t>
            </a:r>
            <a:r>
              <a:rPr lang="en-US" sz="2000" dirty="0"/>
              <a:t> is one of the </a:t>
            </a:r>
            <a:r>
              <a:rPr lang="en-US" sz="2000" dirty="0">
                <a:solidFill>
                  <a:srgbClr val="FF0000"/>
                </a:solidFill>
              </a:rPr>
              <a:t>core parts</a:t>
            </a:r>
            <a:r>
              <a:rPr lang="en-US" sz="2000" dirty="0"/>
              <a:t> of </a:t>
            </a:r>
            <a:r>
              <a:rPr lang="en-US" sz="2000" dirty="0">
                <a:solidFill>
                  <a:srgbClr val="0070C0"/>
                </a:solidFill>
              </a:rPr>
              <a:t>TFS</a:t>
            </a:r>
            <a:r>
              <a:rPr lang="en-US" sz="2000" dirty="0"/>
              <a:t> for </a:t>
            </a:r>
            <a:r>
              <a:rPr lang="en-US" sz="2000" dirty="0">
                <a:solidFill>
                  <a:srgbClr val="FF0000"/>
                </a:solidFill>
              </a:rPr>
              <a:t>ALM process </a:t>
            </a:r>
            <a:r>
              <a:rPr lang="en-US" sz="2000" dirty="0">
                <a:solidFill>
                  <a:srgbClr val="0070C0"/>
                </a:solidFill>
              </a:rPr>
              <a:t>implementation</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71</a:t>
            </a:fld>
            <a:endParaRPr lang="en-US"/>
          </a:p>
        </p:txBody>
      </p:sp>
    </p:spTree>
    <p:extLst>
      <p:ext uri="{BB962C8B-B14F-4D97-AF65-F5344CB8AC3E}">
        <p14:creationId xmlns:p14="http://schemas.microsoft.com/office/powerpoint/2010/main" val="212991937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Figure 2-2</a:t>
            </a:r>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72</a:t>
            </a:fld>
            <a:endParaRPr lang="en-US" dirty="0"/>
          </a:p>
        </p:txBody>
      </p:sp>
      <p:pic>
        <p:nvPicPr>
          <p:cNvPr id="6" name="Picture 5"/>
          <p:cNvPicPr>
            <a:picLocks noChangeAspect="1"/>
          </p:cNvPicPr>
          <p:nvPr/>
        </p:nvPicPr>
        <p:blipFill>
          <a:blip r:embed="rId2"/>
          <a:stretch>
            <a:fillRect/>
          </a:stretch>
        </p:blipFill>
        <p:spPr>
          <a:xfrm>
            <a:off x="152400" y="1268362"/>
            <a:ext cx="8083672" cy="3692379"/>
          </a:xfrm>
          <a:prstGeom prst="rect">
            <a:avLst/>
          </a:prstGeom>
          <a:ln>
            <a:solidFill>
              <a:schemeClr val="accent1"/>
            </a:solidFill>
          </a:ln>
        </p:spPr>
      </p:pic>
    </p:spTree>
    <p:extLst>
      <p:ext uri="{BB962C8B-B14F-4D97-AF65-F5344CB8AC3E}">
        <p14:creationId xmlns:p14="http://schemas.microsoft.com/office/powerpoint/2010/main" val="38601027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Template</a:t>
            </a:r>
          </a:p>
        </p:txBody>
      </p:sp>
      <p:sp>
        <p:nvSpPr>
          <p:cNvPr id="3" name="Content Placeholder 2"/>
          <p:cNvSpPr>
            <a:spLocks noGrp="1"/>
          </p:cNvSpPr>
          <p:nvPr>
            <p:ph idx="1"/>
          </p:nvPr>
        </p:nvSpPr>
        <p:spPr/>
        <p:txBody>
          <a:bodyPr/>
          <a:lstStyle/>
          <a:p>
            <a:r>
              <a:rPr lang="en-US" dirty="0"/>
              <a:t>What keeps all of these </a:t>
            </a:r>
            <a:r>
              <a:rPr lang="en-US" dirty="0">
                <a:solidFill>
                  <a:srgbClr val="FF0000"/>
                </a:solidFill>
              </a:rPr>
              <a:t>services</a:t>
            </a:r>
            <a:r>
              <a:rPr lang="en-US" dirty="0"/>
              <a:t> together is the </a:t>
            </a:r>
            <a:r>
              <a:rPr lang="en-US" dirty="0">
                <a:solidFill>
                  <a:srgbClr val="FF0000"/>
                </a:solidFill>
              </a:rPr>
              <a:t>process template</a:t>
            </a:r>
            <a:r>
              <a:rPr lang="en-US" dirty="0"/>
              <a:t> (see </a:t>
            </a:r>
            <a:r>
              <a:rPr lang="en-US" dirty="0">
                <a:solidFill>
                  <a:srgbClr val="FF0000"/>
                </a:solidFill>
              </a:rPr>
              <a:t>Figure 2-3</a:t>
            </a:r>
            <a:r>
              <a:rPr lang="en-US" dirty="0"/>
              <a:t> ) that sits on </a:t>
            </a:r>
            <a:r>
              <a:rPr lang="en-US" dirty="0">
                <a:solidFill>
                  <a:srgbClr val="FF0000"/>
                </a:solidFill>
              </a:rPr>
              <a:t>top</a:t>
            </a:r>
            <a:r>
              <a:rPr lang="en-US" dirty="0"/>
              <a:t> of </a:t>
            </a:r>
            <a:r>
              <a:rPr lang="en-US" dirty="0">
                <a:solidFill>
                  <a:srgbClr val="FF0000"/>
                </a:solidFill>
              </a:rPr>
              <a:t>TFS/VSTS</a:t>
            </a:r>
            <a:r>
              <a:rPr lang="en-US" dirty="0"/>
              <a:t>. </a:t>
            </a:r>
            <a:endParaRPr lang="en-US" dirty="0" smtClean="0"/>
          </a:p>
          <a:p>
            <a:pPr lvl="1"/>
            <a:r>
              <a:rPr lang="en-US" dirty="0" smtClean="0"/>
              <a:t>This </a:t>
            </a:r>
            <a:r>
              <a:rPr lang="en-US" dirty="0"/>
              <a:t>is a very interesting part of </a:t>
            </a:r>
            <a:r>
              <a:rPr lang="en-US" dirty="0" smtClean="0"/>
              <a:t>TFS.</a:t>
            </a:r>
          </a:p>
          <a:p>
            <a:pPr lvl="1"/>
            <a:r>
              <a:rPr lang="en-US" dirty="0" smtClean="0"/>
              <a:t>The </a:t>
            </a:r>
            <a:r>
              <a:rPr lang="en-US" dirty="0"/>
              <a:t>template helps you </a:t>
            </a:r>
            <a:r>
              <a:rPr lang="en-US" dirty="0">
                <a:solidFill>
                  <a:srgbClr val="FF0000"/>
                </a:solidFill>
              </a:rPr>
              <a:t>visualize</a:t>
            </a:r>
            <a:r>
              <a:rPr lang="en-US" dirty="0"/>
              <a:t> and </a:t>
            </a:r>
            <a:r>
              <a:rPr lang="en-US" dirty="0">
                <a:solidFill>
                  <a:srgbClr val="FF0000"/>
                </a:solidFill>
              </a:rPr>
              <a:t>automate tasks</a:t>
            </a:r>
            <a:r>
              <a:rPr lang="en-US" dirty="0"/>
              <a:t> and steps that the process </a:t>
            </a:r>
            <a:r>
              <a:rPr lang="en-US" dirty="0" smtClean="0"/>
              <a:t>includes.</a:t>
            </a:r>
          </a:p>
          <a:p>
            <a:pPr lvl="1"/>
            <a:r>
              <a:rPr lang="en-US" dirty="0" smtClean="0"/>
              <a:t>It </a:t>
            </a:r>
            <a:r>
              <a:rPr lang="en-US" dirty="0"/>
              <a:t>helps you by providing </a:t>
            </a:r>
            <a:r>
              <a:rPr lang="en-US" dirty="0">
                <a:solidFill>
                  <a:srgbClr val="FF0000"/>
                </a:solidFill>
              </a:rPr>
              <a:t>document templates</a:t>
            </a:r>
            <a:r>
              <a:rPr lang="en-US" dirty="0"/>
              <a:t> </a:t>
            </a:r>
            <a:r>
              <a:rPr lang="en-US" dirty="0" smtClean="0"/>
              <a:t>for</a:t>
            </a:r>
          </a:p>
          <a:p>
            <a:pPr lvl="2"/>
            <a:r>
              <a:rPr lang="en-US" dirty="0" smtClean="0"/>
              <a:t>requirements specs</a:t>
            </a:r>
          </a:p>
          <a:p>
            <a:pPr lvl="2"/>
            <a:r>
              <a:rPr lang="en-US" dirty="0" smtClean="0"/>
              <a:t>test cases</a:t>
            </a:r>
          </a:p>
          <a:p>
            <a:pPr lvl="2"/>
            <a:r>
              <a:rPr lang="en-US" dirty="0" smtClean="0"/>
              <a:t>Scenarios</a:t>
            </a:r>
          </a:p>
          <a:p>
            <a:pPr lvl="2"/>
            <a:r>
              <a:rPr lang="en-US" dirty="0" smtClean="0"/>
              <a:t>Handoffs</a:t>
            </a:r>
          </a:p>
          <a:p>
            <a:pPr lvl="2"/>
            <a:r>
              <a:rPr lang="en-US" dirty="0" smtClean="0"/>
              <a:t>other </a:t>
            </a:r>
            <a:r>
              <a:rPr lang="en-US" dirty="0"/>
              <a:t>artifacts you should </a:t>
            </a:r>
            <a:r>
              <a:rPr lang="en-US" dirty="0" smtClean="0"/>
              <a:t>produce</a:t>
            </a:r>
          </a:p>
          <a:p>
            <a:pPr lvl="1"/>
            <a:r>
              <a:rPr lang="en-US" dirty="0"/>
              <a:t>Most companies use </a:t>
            </a:r>
            <a:r>
              <a:rPr lang="en-US" dirty="0">
                <a:solidFill>
                  <a:srgbClr val="0070C0"/>
                </a:solidFill>
              </a:rPr>
              <a:t>some kind </a:t>
            </a:r>
            <a:r>
              <a:rPr lang="en-US" dirty="0"/>
              <a:t>of </a:t>
            </a:r>
            <a:r>
              <a:rPr lang="en-US" dirty="0">
                <a:solidFill>
                  <a:srgbClr val="FF0000"/>
                </a:solidFill>
              </a:rPr>
              <a:t>process</a:t>
            </a:r>
            <a:r>
              <a:rPr lang="en-US" dirty="0"/>
              <a:t> for their </a:t>
            </a:r>
            <a:r>
              <a:rPr lang="en-US" dirty="0">
                <a:solidFill>
                  <a:srgbClr val="FF0000"/>
                </a:solidFill>
              </a:rPr>
              <a:t>development</a:t>
            </a:r>
            <a:r>
              <a:rPr lang="en-US" dirty="0"/>
              <a:t> </a:t>
            </a:r>
            <a:r>
              <a:rPr lang="en-US" dirty="0">
                <a:solidFill>
                  <a:srgbClr val="0070C0"/>
                </a:solidFill>
              </a:rPr>
              <a:t>or</a:t>
            </a:r>
            <a:r>
              <a:rPr lang="en-US" dirty="0"/>
              <a:t> </a:t>
            </a:r>
            <a:r>
              <a:rPr lang="en-US" dirty="0" smtClean="0">
                <a:solidFill>
                  <a:srgbClr val="FF0000"/>
                </a:solidFill>
              </a:rPr>
              <a:t>ALM</a:t>
            </a:r>
            <a:r>
              <a:rPr lang="en-US" dirty="0" smtClean="0"/>
              <a:t>.</a:t>
            </a:r>
          </a:p>
          <a:p>
            <a:pPr lvl="2"/>
            <a:r>
              <a:rPr lang="en-US" dirty="0" smtClean="0"/>
              <a:t>Even </a:t>
            </a:r>
            <a:r>
              <a:rPr lang="en-US" dirty="0"/>
              <a:t>though some companies don’t think they have a process, they </a:t>
            </a:r>
            <a:r>
              <a:rPr lang="en-US" dirty="0" smtClean="0"/>
              <a:t>do.</a:t>
            </a:r>
          </a:p>
          <a:p>
            <a:pPr lvl="2"/>
            <a:r>
              <a:rPr lang="en-US" dirty="0" smtClean="0"/>
              <a:t>The </a:t>
            </a:r>
            <a:r>
              <a:rPr lang="en-US" dirty="0"/>
              <a:t>process </a:t>
            </a:r>
            <a:r>
              <a:rPr lang="en-US" dirty="0">
                <a:solidFill>
                  <a:srgbClr val="0070C0"/>
                </a:solidFill>
              </a:rPr>
              <a:t>might not be </a:t>
            </a:r>
            <a:r>
              <a:rPr lang="en-US" dirty="0">
                <a:solidFill>
                  <a:srgbClr val="FF0000"/>
                </a:solidFill>
              </a:rPr>
              <a:t>written down</a:t>
            </a:r>
            <a:r>
              <a:rPr lang="en-US" dirty="0"/>
              <a:t>, but the company still has ways of doing things that in reality is the process—for instance, naming conventions, where to store builds, how to handle change requests, and so on. </a:t>
            </a:r>
            <a:endParaRPr lang="en-US" dirty="0" smtClean="0"/>
          </a:p>
          <a:p>
            <a:pPr lvl="1"/>
            <a:r>
              <a:rPr lang="en-US" dirty="0" smtClean="0"/>
              <a:t>In </a:t>
            </a:r>
            <a:r>
              <a:rPr lang="en-US" dirty="0"/>
              <a:t>many cases, we have seen companies with lots of money invested in their </a:t>
            </a:r>
            <a:r>
              <a:rPr lang="en-US" dirty="0" smtClean="0"/>
              <a:t>processes</a:t>
            </a:r>
            <a:r>
              <a:rPr lang="en-US" dirty="0"/>
              <a:t>.</a:t>
            </a:r>
            <a:endParaRPr lang="en-US" dirty="0" smtClean="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73</a:t>
            </a:fld>
            <a:endParaRPr lang="en-US" dirty="0"/>
          </a:p>
        </p:txBody>
      </p:sp>
    </p:spTree>
    <p:extLst>
      <p:ext uri="{BB962C8B-B14F-4D97-AF65-F5344CB8AC3E}">
        <p14:creationId xmlns:p14="http://schemas.microsoft.com/office/powerpoint/2010/main" val="15905260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a:t>
            </a:r>
            <a:r>
              <a:rPr lang="en-US" dirty="0" smtClean="0"/>
              <a:t>Template								   |</a:t>
            </a:r>
            <a:endParaRPr lang="en-US" dirty="0"/>
          </a:p>
        </p:txBody>
      </p:sp>
      <p:sp>
        <p:nvSpPr>
          <p:cNvPr id="3" name="Content Placeholder 2"/>
          <p:cNvSpPr>
            <a:spLocks noGrp="1"/>
          </p:cNvSpPr>
          <p:nvPr>
            <p:ph idx="1"/>
          </p:nvPr>
        </p:nvSpPr>
        <p:spPr/>
        <p:txBody>
          <a:bodyPr/>
          <a:lstStyle/>
          <a:p>
            <a:pPr lvl="1"/>
            <a:r>
              <a:rPr lang="en-US" dirty="0" smtClean="0"/>
              <a:t>They </a:t>
            </a:r>
            <a:r>
              <a:rPr lang="en-US" dirty="0"/>
              <a:t>have sent staff to training, provided large process manuals, and so </a:t>
            </a:r>
            <a:r>
              <a:rPr lang="en-US" dirty="0" smtClean="0"/>
              <a:t>on.</a:t>
            </a:r>
          </a:p>
          <a:p>
            <a:pPr lvl="1"/>
            <a:r>
              <a:rPr lang="en-US" dirty="0" smtClean="0"/>
              <a:t>However</a:t>
            </a:r>
            <a:r>
              <a:rPr lang="en-US" dirty="0"/>
              <a:t>, they’ve had </a:t>
            </a:r>
            <a:r>
              <a:rPr lang="en-US" dirty="0">
                <a:solidFill>
                  <a:srgbClr val="FF0000"/>
                </a:solidFill>
              </a:rPr>
              <a:t>problems</a:t>
            </a:r>
            <a:r>
              <a:rPr lang="en-US" dirty="0"/>
              <a:t> getting project members to actually </a:t>
            </a:r>
            <a:r>
              <a:rPr lang="en-US" dirty="0">
                <a:solidFill>
                  <a:srgbClr val="FF0000"/>
                </a:solidFill>
              </a:rPr>
              <a:t>use</a:t>
            </a:r>
            <a:r>
              <a:rPr lang="en-US" dirty="0"/>
              <a:t> the </a:t>
            </a:r>
            <a:r>
              <a:rPr lang="en-US" dirty="0">
                <a:solidFill>
                  <a:srgbClr val="FF0000"/>
                </a:solidFill>
              </a:rPr>
              <a:t>processes</a:t>
            </a:r>
            <a:r>
              <a:rPr lang="en-US" dirty="0"/>
              <a:t> in their daily </a:t>
            </a:r>
            <a:r>
              <a:rPr lang="en-US" dirty="0" smtClean="0"/>
              <a:t>work.</a:t>
            </a:r>
          </a:p>
          <a:p>
            <a:pPr lvl="2"/>
            <a:r>
              <a:rPr lang="en-US" dirty="0" smtClean="0"/>
              <a:t>The </a:t>
            </a:r>
            <a:r>
              <a:rPr lang="en-US" dirty="0"/>
              <a:t>excuses are many: the process </a:t>
            </a:r>
            <a:r>
              <a:rPr lang="en-US" dirty="0" smtClean="0"/>
              <a:t>is</a:t>
            </a:r>
          </a:p>
          <a:p>
            <a:pPr lvl="3"/>
            <a:r>
              <a:rPr lang="en-US" dirty="0" smtClean="0">
                <a:solidFill>
                  <a:srgbClr val="FF0000"/>
                </a:solidFill>
              </a:rPr>
              <a:t>hard</a:t>
            </a:r>
            <a:r>
              <a:rPr lang="en-US" dirty="0" smtClean="0"/>
              <a:t> </a:t>
            </a:r>
            <a:r>
              <a:rPr lang="en-US" dirty="0"/>
              <a:t>to </a:t>
            </a:r>
            <a:r>
              <a:rPr lang="en-US" dirty="0" smtClean="0"/>
              <a:t>understand</a:t>
            </a:r>
          </a:p>
          <a:p>
            <a:pPr lvl="3"/>
            <a:r>
              <a:rPr lang="en-US" dirty="0" smtClean="0"/>
              <a:t>remembering </a:t>
            </a:r>
            <a:r>
              <a:rPr lang="en-US" dirty="0"/>
              <a:t>all the process steps is </a:t>
            </a:r>
            <a:r>
              <a:rPr lang="en-US" dirty="0" smtClean="0"/>
              <a:t>difficult</a:t>
            </a:r>
          </a:p>
          <a:p>
            <a:pPr lvl="3"/>
            <a:r>
              <a:rPr lang="en-US" dirty="0" smtClean="0"/>
              <a:t>the </a:t>
            </a:r>
            <a:r>
              <a:rPr lang="en-US" dirty="0"/>
              <a:t>process is not </a:t>
            </a:r>
            <a:r>
              <a:rPr lang="en-US" dirty="0">
                <a:solidFill>
                  <a:srgbClr val="FF0000"/>
                </a:solidFill>
              </a:rPr>
              <a:t>automated</a:t>
            </a:r>
            <a:r>
              <a:rPr lang="en-US" dirty="0"/>
              <a:t> or included in the </a:t>
            </a:r>
            <a:r>
              <a:rPr lang="en-US" dirty="0" smtClean="0"/>
              <a:t>tools and </a:t>
            </a:r>
            <a:r>
              <a:rPr lang="en-US" dirty="0"/>
              <a:t>many </a:t>
            </a:r>
            <a:r>
              <a:rPr lang="en-US" dirty="0" smtClean="0"/>
              <a:t>others</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74</a:t>
            </a:fld>
            <a:endParaRPr lang="en-US" dirty="0"/>
          </a:p>
        </p:txBody>
      </p:sp>
    </p:spTree>
    <p:extLst>
      <p:ext uri="{BB962C8B-B14F-4D97-AF65-F5344CB8AC3E}">
        <p14:creationId xmlns:p14="http://schemas.microsoft.com/office/powerpoint/2010/main" val="6998199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a:t>
            </a:r>
            <a:r>
              <a:rPr lang="en-US" dirty="0" smtClean="0"/>
              <a:t>2-3</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75</a:t>
            </a:fld>
            <a:endParaRPr lang="en-US" dirty="0"/>
          </a:p>
        </p:txBody>
      </p:sp>
      <p:pic>
        <p:nvPicPr>
          <p:cNvPr id="3" name="Picture 2"/>
          <p:cNvPicPr>
            <a:picLocks noChangeAspect="1"/>
          </p:cNvPicPr>
          <p:nvPr/>
        </p:nvPicPr>
        <p:blipFill>
          <a:blip r:embed="rId2"/>
          <a:stretch>
            <a:fillRect/>
          </a:stretch>
        </p:blipFill>
        <p:spPr>
          <a:xfrm>
            <a:off x="152400" y="1268362"/>
            <a:ext cx="7067550" cy="3019425"/>
          </a:xfrm>
          <a:prstGeom prst="rect">
            <a:avLst/>
          </a:prstGeom>
          <a:ln>
            <a:solidFill>
              <a:schemeClr val="accent1"/>
            </a:solidFill>
          </a:ln>
        </p:spPr>
      </p:pic>
    </p:spTree>
    <p:extLst>
      <p:ext uri="{BB962C8B-B14F-4D97-AF65-F5344CB8AC3E}">
        <p14:creationId xmlns:p14="http://schemas.microsoft.com/office/powerpoint/2010/main" val="3265289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 Variants</a:t>
            </a:r>
            <a:endParaRPr lang="en-US" dirty="0"/>
          </a:p>
        </p:txBody>
      </p:sp>
      <p:sp>
        <p:nvSpPr>
          <p:cNvPr id="3" name="Content Placeholder 2"/>
          <p:cNvSpPr>
            <a:spLocks noGrp="1"/>
          </p:cNvSpPr>
          <p:nvPr>
            <p:ph idx="1"/>
          </p:nvPr>
        </p:nvSpPr>
        <p:spPr/>
        <p:txBody>
          <a:bodyPr/>
          <a:lstStyle/>
          <a:p>
            <a:r>
              <a:rPr lang="en-US" dirty="0"/>
              <a:t>The end result has been that </a:t>
            </a:r>
            <a:r>
              <a:rPr lang="en-US" dirty="0">
                <a:solidFill>
                  <a:srgbClr val="FF0000"/>
                </a:solidFill>
              </a:rPr>
              <a:t>project members</a:t>
            </a:r>
            <a:r>
              <a:rPr lang="en-US" dirty="0"/>
              <a:t> use their </a:t>
            </a:r>
            <a:r>
              <a:rPr lang="en-US" dirty="0">
                <a:solidFill>
                  <a:srgbClr val="FF0000"/>
                </a:solidFill>
              </a:rPr>
              <a:t>own variant </a:t>
            </a:r>
            <a:r>
              <a:rPr lang="en-US" dirty="0">
                <a:solidFill>
                  <a:srgbClr val="0070C0"/>
                </a:solidFill>
              </a:rPr>
              <a:t>of the </a:t>
            </a:r>
            <a:r>
              <a:rPr lang="en-US" dirty="0">
                <a:solidFill>
                  <a:srgbClr val="FF0000"/>
                </a:solidFill>
              </a:rPr>
              <a:t>process</a:t>
            </a:r>
            <a:r>
              <a:rPr lang="en-US" dirty="0"/>
              <a:t>, causing confusion during the </a:t>
            </a:r>
            <a:r>
              <a:rPr lang="en-US" dirty="0">
                <a:solidFill>
                  <a:srgbClr val="FF0000"/>
                </a:solidFill>
              </a:rPr>
              <a:t>project’s </a:t>
            </a:r>
            <a:r>
              <a:rPr lang="en-US" dirty="0" smtClean="0">
                <a:solidFill>
                  <a:srgbClr val="FF0000"/>
                </a:solidFill>
              </a:rPr>
              <a:t>lifetime</a:t>
            </a:r>
            <a:r>
              <a:rPr lang="en-US" dirty="0" smtClean="0"/>
              <a:t>.</a:t>
            </a:r>
          </a:p>
          <a:p>
            <a:pPr lvl="1"/>
            <a:r>
              <a:rPr lang="en-US" dirty="0" smtClean="0"/>
              <a:t>This </a:t>
            </a:r>
            <a:r>
              <a:rPr lang="en-US" dirty="0"/>
              <a:t>also causes severe problems, as handoffs between the development team and the operations team are often </a:t>
            </a:r>
            <a:r>
              <a:rPr lang="en-US" dirty="0" smtClean="0"/>
              <a:t>difficult.</a:t>
            </a:r>
          </a:p>
          <a:p>
            <a:pPr lvl="2"/>
            <a:r>
              <a:rPr lang="en-US" dirty="0" smtClean="0"/>
              <a:t>A </a:t>
            </a:r>
            <a:r>
              <a:rPr lang="en-US" dirty="0"/>
              <a:t>typical bad scenario can occur when a system has to wait for deployment because the infrastructure isn’t in place for the new </a:t>
            </a:r>
            <a:r>
              <a:rPr lang="en-US" dirty="0" smtClean="0"/>
              <a:t>system.</a:t>
            </a:r>
          </a:p>
          <a:p>
            <a:pPr lvl="2"/>
            <a:r>
              <a:rPr lang="en-US" dirty="0" smtClean="0"/>
              <a:t>Operations </a:t>
            </a:r>
            <a:r>
              <a:rPr lang="en-US" dirty="0"/>
              <a:t>was not involved (or perhaps even informed) during the project and suddenly they are expected to run the system on hardware they don’t </a:t>
            </a:r>
            <a:r>
              <a:rPr lang="en-US" dirty="0" smtClean="0"/>
              <a:t>have.</a:t>
            </a:r>
          </a:p>
          <a:p>
            <a:pPr lvl="1"/>
            <a:r>
              <a:rPr lang="en-US" dirty="0" smtClean="0"/>
              <a:t>In </a:t>
            </a:r>
            <a:r>
              <a:rPr lang="en-US" dirty="0"/>
              <a:t>TFS, you can </a:t>
            </a:r>
            <a:r>
              <a:rPr lang="en-US" dirty="0">
                <a:solidFill>
                  <a:srgbClr val="0070C0"/>
                </a:solidFill>
              </a:rPr>
              <a:t>implement</a:t>
            </a:r>
            <a:r>
              <a:rPr lang="en-US" dirty="0"/>
              <a:t> your </a:t>
            </a:r>
            <a:r>
              <a:rPr lang="en-US" dirty="0">
                <a:solidFill>
                  <a:srgbClr val="FF0000"/>
                </a:solidFill>
              </a:rPr>
              <a:t>development</a:t>
            </a:r>
            <a:r>
              <a:rPr lang="en-US" dirty="0"/>
              <a:t> </a:t>
            </a:r>
            <a:r>
              <a:rPr lang="en-US" dirty="0">
                <a:solidFill>
                  <a:srgbClr val="0070C0"/>
                </a:solidFill>
              </a:rPr>
              <a:t>process</a:t>
            </a:r>
            <a:r>
              <a:rPr lang="en-US" dirty="0"/>
              <a:t> as a </a:t>
            </a:r>
            <a:r>
              <a:rPr lang="en-US" dirty="0">
                <a:solidFill>
                  <a:srgbClr val="FF0000"/>
                </a:solidFill>
              </a:rPr>
              <a:t>template</a:t>
            </a:r>
            <a:r>
              <a:rPr lang="en-US" dirty="0"/>
              <a:t> that will be </a:t>
            </a:r>
            <a:r>
              <a:rPr lang="en-US" dirty="0">
                <a:solidFill>
                  <a:srgbClr val="FF0000"/>
                </a:solidFill>
              </a:rPr>
              <a:t>mandatory</a:t>
            </a:r>
            <a:r>
              <a:rPr lang="en-US" dirty="0"/>
              <a:t> for all </a:t>
            </a:r>
            <a:r>
              <a:rPr lang="en-US" dirty="0">
                <a:solidFill>
                  <a:srgbClr val="FF0000"/>
                </a:solidFill>
              </a:rPr>
              <a:t>new </a:t>
            </a:r>
            <a:r>
              <a:rPr lang="en-US" dirty="0" smtClean="0">
                <a:solidFill>
                  <a:srgbClr val="FF0000"/>
                </a:solidFill>
              </a:rPr>
              <a:t>projects</a:t>
            </a:r>
            <a:r>
              <a:rPr lang="en-US" dirty="0" smtClean="0"/>
              <a:t>.</a:t>
            </a:r>
          </a:p>
          <a:p>
            <a:pPr lvl="2"/>
            <a:r>
              <a:rPr lang="en-US" dirty="0" smtClean="0"/>
              <a:t>When </a:t>
            </a:r>
            <a:r>
              <a:rPr lang="en-US" dirty="0"/>
              <a:t>you create a new project, you also create a new instance of the process </a:t>
            </a:r>
            <a:r>
              <a:rPr lang="en-US" dirty="0" smtClean="0"/>
              <a:t>template.</a:t>
            </a:r>
          </a:p>
          <a:p>
            <a:pPr lvl="2"/>
            <a:r>
              <a:rPr lang="en-US" dirty="0" smtClean="0"/>
              <a:t>You </a:t>
            </a:r>
            <a:r>
              <a:rPr lang="en-US" dirty="0"/>
              <a:t>don’t have to stop at the development project level </a:t>
            </a:r>
            <a:r>
              <a:rPr lang="en-US" dirty="0" smtClean="0"/>
              <a:t>either.</a:t>
            </a:r>
          </a:p>
          <a:p>
            <a:pPr lvl="2"/>
            <a:r>
              <a:rPr lang="en-US" dirty="0" smtClean="0"/>
              <a:t>You can implement most parts of the ALM cycle in the template as well, enabling you to take advantage of TFS all along the way.</a:t>
            </a:r>
          </a:p>
          <a:p>
            <a:pPr lvl="1"/>
            <a:r>
              <a:rPr lang="en-US" dirty="0" smtClean="0"/>
              <a:t>The template helps you visualize and automate tasks and steps that the process includes.</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76</a:t>
            </a:fld>
            <a:endParaRPr lang="en-US" dirty="0"/>
          </a:p>
        </p:txBody>
      </p:sp>
    </p:spTree>
    <p:extLst>
      <p:ext uri="{BB962C8B-B14F-4D97-AF65-F5344CB8AC3E}">
        <p14:creationId xmlns:p14="http://schemas.microsoft.com/office/powerpoint/2010/main" val="31071932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 Variants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smtClean="0"/>
              <a:t>It </a:t>
            </a:r>
            <a:r>
              <a:rPr lang="en-US" dirty="0"/>
              <a:t>helps you by providing </a:t>
            </a:r>
            <a:r>
              <a:rPr lang="en-US" dirty="0">
                <a:solidFill>
                  <a:srgbClr val="FF0000"/>
                </a:solidFill>
              </a:rPr>
              <a:t>document templates</a:t>
            </a:r>
            <a:r>
              <a:rPr lang="en-US" dirty="0"/>
              <a:t> </a:t>
            </a:r>
            <a:r>
              <a:rPr lang="en-US" dirty="0" smtClean="0"/>
              <a:t>for</a:t>
            </a:r>
          </a:p>
          <a:p>
            <a:pPr lvl="2"/>
            <a:r>
              <a:rPr lang="en-US" dirty="0" smtClean="0"/>
              <a:t>requirements specs</a:t>
            </a:r>
          </a:p>
          <a:p>
            <a:pPr lvl="2"/>
            <a:r>
              <a:rPr lang="en-US" dirty="0" smtClean="0"/>
              <a:t>test cases scenarios</a:t>
            </a:r>
          </a:p>
          <a:p>
            <a:pPr lvl="2"/>
            <a:r>
              <a:rPr lang="en-US" dirty="0" smtClean="0"/>
              <a:t>Handoffs</a:t>
            </a:r>
          </a:p>
          <a:p>
            <a:pPr lvl="2"/>
            <a:r>
              <a:rPr lang="en-US" dirty="0" smtClean="0"/>
              <a:t>other </a:t>
            </a:r>
            <a:r>
              <a:rPr lang="en-US" dirty="0"/>
              <a:t>artifacts you should </a:t>
            </a:r>
            <a:r>
              <a:rPr lang="en-US" dirty="0" smtClean="0"/>
              <a:t>produce</a:t>
            </a:r>
          </a:p>
          <a:p>
            <a:pPr lvl="1"/>
            <a:r>
              <a:rPr lang="en-US" dirty="0" smtClean="0"/>
              <a:t>The </a:t>
            </a:r>
            <a:r>
              <a:rPr lang="en-US" dirty="0"/>
              <a:t>template also </a:t>
            </a:r>
            <a:r>
              <a:rPr lang="en-US" dirty="0">
                <a:solidFill>
                  <a:srgbClr val="0070C0"/>
                </a:solidFill>
              </a:rPr>
              <a:t>provides</a:t>
            </a:r>
            <a:r>
              <a:rPr lang="en-US" dirty="0"/>
              <a:t> </a:t>
            </a:r>
            <a:r>
              <a:rPr lang="en-US" dirty="0">
                <a:solidFill>
                  <a:srgbClr val="FF0000"/>
                </a:solidFill>
              </a:rPr>
              <a:t>information</a:t>
            </a:r>
            <a:r>
              <a:rPr lang="en-US" dirty="0"/>
              <a:t> about which </a:t>
            </a:r>
            <a:r>
              <a:rPr lang="en-US" dirty="0">
                <a:solidFill>
                  <a:srgbClr val="FF0000"/>
                </a:solidFill>
              </a:rPr>
              <a:t>reports</a:t>
            </a:r>
            <a:r>
              <a:rPr lang="en-US" dirty="0"/>
              <a:t> you have available for each </a:t>
            </a:r>
            <a:r>
              <a:rPr lang="en-US" dirty="0">
                <a:solidFill>
                  <a:srgbClr val="FF0000"/>
                </a:solidFill>
              </a:rPr>
              <a:t>new project</a:t>
            </a:r>
            <a:r>
              <a:rPr lang="en-US" dirty="0"/>
              <a:t>— reports that you’ll use to retrieve information about the status of projects and many other </a:t>
            </a:r>
            <a:r>
              <a:rPr lang="en-US" dirty="0" smtClean="0"/>
              <a:t>things.</a:t>
            </a:r>
          </a:p>
          <a:p>
            <a:pPr lvl="1"/>
            <a:r>
              <a:rPr lang="en-US" dirty="0" smtClean="0"/>
              <a:t>The </a:t>
            </a:r>
            <a:r>
              <a:rPr lang="en-US" dirty="0"/>
              <a:t>template also contains information about one of the most important </a:t>
            </a:r>
            <a:r>
              <a:rPr lang="en-US" dirty="0" smtClean="0">
                <a:solidFill>
                  <a:srgbClr val="FF0000"/>
                </a:solidFill>
              </a:rPr>
              <a:t>core parts </a:t>
            </a:r>
            <a:r>
              <a:rPr lang="en-US" dirty="0" smtClean="0">
                <a:solidFill>
                  <a:srgbClr val="0070C0"/>
                </a:solidFill>
              </a:rPr>
              <a:t>of </a:t>
            </a:r>
            <a:r>
              <a:rPr lang="en-US" dirty="0" smtClean="0">
                <a:solidFill>
                  <a:srgbClr val="FF0000"/>
                </a:solidFill>
              </a:rPr>
              <a:t>TFS</a:t>
            </a:r>
            <a:r>
              <a:rPr lang="en-US" dirty="0" smtClean="0"/>
              <a:t>: </a:t>
            </a:r>
            <a:r>
              <a:rPr lang="en-US" dirty="0"/>
              <a:t>the </a:t>
            </a:r>
            <a:r>
              <a:rPr lang="en-US" dirty="0">
                <a:solidFill>
                  <a:srgbClr val="FF0000"/>
                </a:solidFill>
              </a:rPr>
              <a:t>work items</a:t>
            </a:r>
            <a:r>
              <a:rPr lang="en-US" dirty="0"/>
              <a:t>. </a:t>
            </a:r>
            <a:endParaRPr lang="en-US" dirty="0" smtClean="0"/>
          </a:p>
          <a:p>
            <a:pPr lvl="1"/>
            <a:r>
              <a:rPr lang="en-US" dirty="0" smtClean="0"/>
              <a:t>These </a:t>
            </a:r>
            <a:r>
              <a:rPr lang="en-US" dirty="0"/>
              <a:t>can be adjusted as needed so you can make sure they contain the information </a:t>
            </a:r>
            <a:r>
              <a:rPr lang="en-US" dirty="0" smtClean="0"/>
              <a:t>the </a:t>
            </a:r>
            <a:r>
              <a:rPr lang="en-US" dirty="0"/>
              <a:t>organization must have included with </a:t>
            </a:r>
            <a:r>
              <a:rPr lang="en-US" dirty="0" smtClean="0"/>
              <a:t>them.</a:t>
            </a:r>
          </a:p>
          <a:p>
            <a:pPr lvl="1"/>
            <a:r>
              <a:rPr lang="en-US" dirty="0" smtClean="0"/>
              <a:t>This </a:t>
            </a:r>
            <a:r>
              <a:rPr lang="en-US" dirty="0"/>
              <a:t>information could be </a:t>
            </a:r>
            <a:r>
              <a:rPr lang="en-US" dirty="0">
                <a:solidFill>
                  <a:srgbClr val="FF0000"/>
                </a:solidFill>
              </a:rPr>
              <a:t>status information</a:t>
            </a:r>
            <a:r>
              <a:rPr lang="en-US" dirty="0"/>
              <a:t> for a </a:t>
            </a:r>
            <a:r>
              <a:rPr lang="en-US" dirty="0">
                <a:solidFill>
                  <a:srgbClr val="FF0000"/>
                </a:solidFill>
              </a:rPr>
              <a:t>bug</a:t>
            </a:r>
            <a:r>
              <a:rPr lang="en-US" dirty="0"/>
              <a:t>, for instance, such </a:t>
            </a:r>
            <a:r>
              <a:rPr lang="en-US" dirty="0" smtClean="0"/>
              <a:t>as</a:t>
            </a:r>
          </a:p>
          <a:p>
            <a:pPr lvl="2"/>
            <a:r>
              <a:rPr lang="en-US" dirty="0" smtClean="0"/>
              <a:t>Active</a:t>
            </a:r>
          </a:p>
          <a:p>
            <a:pPr lvl="2"/>
            <a:r>
              <a:rPr lang="en-US" dirty="0" smtClean="0"/>
              <a:t>Resolved or</a:t>
            </a:r>
          </a:p>
          <a:p>
            <a:pPr lvl="2"/>
            <a:r>
              <a:rPr lang="en-US" dirty="0" smtClean="0"/>
              <a:t>Closed</a:t>
            </a:r>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77</a:t>
            </a:fld>
            <a:endParaRPr lang="en-US" dirty="0"/>
          </a:p>
        </p:txBody>
      </p:sp>
    </p:spTree>
    <p:extLst>
      <p:ext uri="{BB962C8B-B14F-4D97-AF65-F5344CB8AC3E}">
        <p14:creationId xmlns:p14="http://schemas.microsoft.com/office/powerpoint/2010/main" val="42254970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 Variants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smtClean="0"/>
              <a:t>This </a:t>
            </a:r>
            <a:r>
              <a:rPr lang="en-US" dirty="0"/>
              <a:t>template is so </a:t>
            </a:r>
            <a:r>
              <a:rPr lang="en-US" dirty="0">
                <a:solidFill>
                  <a:srgbClr val="FF0000"/>
                </a:solidFill>
              </a:rPr>
              <a:t>flexible</a:t>
            </a:r>
            <a:r>
              <a:rPr lang="en-US" dirty="0"/>
              <a:t> </a:t>
            </a:r>
            <a:r>
              <a:rPr lang="en-US" dirty="0" smtClean="0"/>
              <a:t>that</a:t>
            </a:r>
          </a:p>
          <a:p>
            <a:pPr lvl="2"/>
            <a:r>
              <a:rPr lang="en-US" dirty="0" smtClean="0"/>
              <a:t>you </a:t>
            </a:r>
            <a:r>
              <a:rPr lang="en-US" dirty="0"/>
              <a:t>can </a:t>
            </a:r>
            <a:r>
              <a:rPr lang="en-US" dirty="0">
                <a:solidFill>
                  <a:srgbClr val="FF0000"/>
                </a:solidFill>
              </a:rPr>
              <a:t>develop </a:t>
            </a:r>
            <a:r>
              <a:rPr lang="en-US" dirty="0">
                <a:solidFill>
                  <a:srgbClr val="0070C0"/>
                </a:solidFill>
              </a:rPr>
              <a:t>and</a:t>
            </a:r>
            <a:r>
              <a:rPr lang="en-US" dirty="0">
                <a:solidFill>
                  <a:srgbClr val="FF0000"/>
                </a:solidFill>
              </a:rPr>
              <a:t> implement</a:t>
            </a:r>
            <a:r>
              <a:rPr lang="en-US" dirty="0"/>
              <a:t> your </a:t>
            </a:r>
            <a:r>
              <a:rPr lang="en-US" dirty="0">
                <a:solidFill>
                  <a:srgbClr val="FF0000"/>
                </a:solidFill>
              </a:rPr>
              <a:t>own </a:t>
            </a:r>
            <a:r>
              <a:rPr lang="en-US" dirty="0" smtClean="0">
                <a:solidFill>
                  <a:srgbClr val="FF0000"/>
                </a:solidFill>
              </a:rPr>
              <a:t>process</a:t>
            </a:r>
            <a:endParaRPr lang="en-US" dirty="0"/>
          </a:p>
          <a:p>
            <a:pPr lvl="2"/>
            <a:r>
              <a:rPr lang="en-US" dirty="0" smtClean="0"/>
              <a:t>you </a:t>
            </a:r>
            <a:r>
              <a:rPr lang="en-US" dirty="0"/>
              <a:t>can choose to use any of the </a:t>
            </a:r>
            <a:r>
              <a:rPr lang="en-US" dirty="0">
                <a:solidFill>
                  <a:srgbClr val="FF0000"/>
                </a:solidFill>
              </a:rPr>
              <a:t>three</a:t>
            </a:r>
            <a:r>
              <a:rPr lang="en-US" dirty="0"/>
              <a:t> that </a:t>
            </a:r>
            <a:r>
              <a:rPr lang="en-US" dirty="0">
                <a:solidFill>
                  <a:srgbClr val="FF0000"/>
                </a:solidFill>
              </a:rPr>
              <a:t>Microsoft</a:t>
            </a:r>
            <a:r>
              <a:rPr lang="en-US" dirty="0"/>
              <a:t> </a:t>
            </a:r>
            <a:r>
              <a:rPr lang="en-US" dirty="0" smtClean="0">
                <a:solidFill>
                  <a:srgbClr val="FF0000"/>
                </a:solidFill>
              </a:rPr>
              <a:t>supplies</a:t>
            </a:r>
            <a:r>
              <a:rPr lang="en-US" dirty="0" smtClean="0"/>
              <a:t>,</a:t>
            </a:r>
          </a:p>
          <a:p>
            <a:pPr lvl="2"/>
            <a:r>
              <a:rPr lang="en-US" dirty="0" smtClean="0"/>
              <a:t>you </a:t>
            </a:r>
            <a:r>
              <a:rPr lang="en-US" dirty="0"/>
              <a:t>can use a third-party </a:t>
            </a:r>
            <a:r>
              <a:rPr lang="en-US" dirty="0" smtClean="0"/>
              <a:t>template or</a:t>
            </a:r>
          </a:p>
          <a:p>
            <a:pPr lvl="2"/>
            <a:r>
              <a:rPr lang="en-US" dirty="0" smtClean="0"/>
              <a:t>you </a:t>
            </a:r>
            <a:r>
              <a:rPr lang="en-US" dirty="0"/>
              <a:t>can choose to customize the Microsoft templates to your own </a:t>
            </a:r>
            <a:r>
              <a:rPr lang="en-US" dirty="0" smtClean="0"/>
              <a:t>liking</a:t>
            </a:r>
          </a:p>
          <a:p>
            <a:pPr lvl="1"/>
            <a:r>
              <a:rPr lang="en-US" dirty="0" smtClean="0"/>
              <a:t>You </a:t>
            </a:r>
            <a:r>
              <a:rPr lang="en-US" dirty="0"/>
              <a:t>can also have </a:t>
            </a:r>
            <a:r>
              <a:rPr lang="en-US" dirty="0">
                <a:solidFill>
                  <a:srgbClr val="0070C0"/>
                </a:solidFill>
              </a:rPr>
              <a:t>several </a:t>
            </a:r>
            <a:r>
              <a:rPr lang="en-US" dirty="0">
                <a:solidFill>
                  <a:srgbClr val="FF0000"/>
                </a:solidFill>
              </a:rPr>
              <a:t>process templates</a:t>
            </a:r>
            <a:r>
              <a:rPr lang="en-US" dirty="0"/>
              <a:t> in TFS so you can use </a:t>
            </a:r>
            <a:r>
              <a:rPr lang="en-US" dirty="0">
                <a:solidFill>
                  <a:srgbClr val="0070C0"/>
                </a:solidFill>
              </a:rPr>
              <a:t>different</a:t>
            </a:r>
            <a:r>
              <a:rPr lang="en-US" dirty="0"/>
              <a:t> </a:t>
            </a:r>
            <a:r>
              <a:rPr lang="en-US" dirty="0">
                <a:solidFill>
                  <a:srgbClr val="FF0000"/>
                </a:solidFill>
              </a:rPr>
              <a:t>templates</a:t>
            </a:r>
            <a:r>
              <a:rPr lang="en-US" dirty="0"/>
              <a:t> for </a:t>
            </a:r>
            <a:r>
              <a:rPr lang="en-US" dirty="0">
                <a:solidFill>
                  <a:srgbClr val="0070C0"/>
                </a:solidFill>
              </a:rPr>
              <a:t>different</a:t>
            </a:r>
            <a:r>
              <a:rPr lang="en-US" dirty="0"/>
              <a:t> </a:t>
            </a:r>
            <a:r>
              <a:rPr lang="en-US" dirty="0">
                <a:solidFill>
                  <a:srgbClr val="FF0000"/>
                </a:solidFill>
              </a:rPr>
              <a:t>projects</a:t>
            </a:r>
            <a:r>
              <a:rPr lang="en-US" dirty="0"/>
              <a:t>. </a:t>
            </a:r>
            <a:endParaRPr lang="en-US" dirty="0" smtClean="0"/>
          </a:p>
          <a:p>
            <a:pPr lvl="1"/>
            <a:r>
              <a:rPr lang="en-US" dirty="0" smtClean="0"/>
              <a:t>Because </a:t>
            </a:r>
            <a:r>
              <a:rPr lang="en-US" dirty="0"/>
              <a:t>TFS is not used to its full potential without the process templates, we cannot stress enough that you should consider which templates you want to use and the information you want them to include</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78</a:t>
            </a:fld>
            <a:endParaRPr lang="en-US" dirty="0"/>
          </a:p>
        </p:txBody>
      </p:sp>
    </p:spTree>
    <p:extLst>
      <p:ext uri="{BB962C8B-B14F-4D97-AF65-F5344CB8AC3E}">
        <p14:creationId xmlns:p14="http://schemas.microsoft.com/office/powerpoint/2010/main" val="42150344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2015 </a:t>
            </a:r>
            <a:r>
              <a:rPr lang="en-US" dirty="0" smtClean="0"/>
              <a:t>Editions</a:t>
            </a:r>
            <a:endParaRPr lang="en-US" dirty="0"/>
          </a:p>
        </p:txBody>
      </p:sp>
      <p:sp>
        <p:nvSpPr>
          <p:cNvPr id="3" name="Content Placeholder 2"/>
          <p:cNvSpPr>
            <a:spLocks noGrp="1"/>
          </p:cNvSpPr>
          <p:nvPr>
            <p:ph idx="1"/>
          </p:nvPr>
        </p:nvSpPr>
        <p:spPr/>
        <p:txBody>
          <a:bodyPr/>
          <a:lstStyle/>
          <a:p>
            <a:r>
              <a:rPr lang="en-US" dirty="0"/>
              <a:t>Most developers will use Visual Studio to access the features of </a:t>
            </a:r>
            <a:r>
              <a:rPr lang="en-US" dirty="0" smtClean="0"/>
              <a:t>TFS.</a:t>
            </a:r>
          </a:p>
          <a:p>
            <a:pPr lvl="1"/>
            <a:r>
              <a:rPr lang="en-US" dirty="0" smtClean="0"/>
              <a:t>There </a:t>
            </a:r>
            <a:r>
              <a:rPr lang="en-US" dirty="0"/>
              <a:t>are several editions available: </a:t>
            </a:r>
          </a:p>
          <a:p>
            <a:pPr lvl="2"/>
            <a:r>
              <a:rPr lang="en-US" dirty="0" smtClean="0">
                <a:solidFill>
                  <a:srgbClr val="0070C0"/>
                </a:solidFill>
              </a:rPr>
              <a:t>Visual </a:t>
            </a:r>
            <a:r>
              <a:rPr lang="en-US" dirty="0">
                <a:solidFill>
                  <a:srgbClr val="0070C0"/>
                </a:solidFill>
              </a:rPr>
              <a:t>Studio Community:</a:t>
            </a:r>
            <a:r>
              <a:rPr lang="en-US" dirty="0"/>
              <a:t> Full-featured </a:t>
            </a:r>
            <a:r>
              <a:rPr lang="en-US" dirty="0" smtClean="0"/>
              <a:t>IDE </a:t>
            </a:r>
            <a:r>
              <a:rPr lang="en-US" dirty="0"/>
              <a:t>for building web, Windows desktop and cross-platform iOS, Android, and Windows </a:t>
            </a:r>
            <a:r>
              <a:rPr lang="en-US" dirty="0" smtClean="0"/>
              <a:t>apps.</a:t>
            </a:r>
          </a:p>
          <a:p>
            <a:pPr marL="690563" lvl="2" indent="0">
              <a:buNone/>
            </a:pPr>
            <a:r>
              <a:rPr lang="en-US" dirty="0" smtClean="0"/>
              <a:t>This </a:t>
            </a:r>
            <a:r>
              <a:rPr lang="en-US" dirty="0"/>
              <a:t>edition is free for open source projects, academic research, training, education, and small professional </a:t>
            </a:r>
            <a:r>
              <a:rPr lang="en-US" dirty="0" smtClean="0"/>
              <a:t>teams.</a:t>
            </a:r>
          </a:p>
          <a:p>
            <a:pPr lvl="2"/>
            <a:r>
              <a:rPr lang="en-US" dirty="0" smtClean="0">
                <a:solidFill>
                  <a:srgbClr val="0070C0"/>
                </a:solidFill>
              </a:rPr>
              <a:t>Visual </a:t>
            </a:r>
            <a:r>
              <a:rPr lang="en-US" dirty="0">
                <a:solidFill>
                  <a:srgbClr val="0070C0"/>
                </a:solidFill>
              </a:rPr>
              <a:t>Studio Professional:</a:t>
            </a:r>
            <a:r>
              <a:rPr lang="en-US" dirty="0"/>
              <a:t> Professional developer tools and services for individual developers or small </a:t>
            </a:r>
            <a:r>
              <a:rPr lang="en-US" dirty="0" smtClean="0"/>
              <a:t>teams.</a:t>
            </a:r>
          </a:p>
          <a:p>
            <a:pPr marL="690563" lvl="2" indent="0">
              <a:buNone/>
            </a:pPr>
            <a:r>
              <a:rPr lang="en-US" dirty="0" smtClean="0"/>
              <a:t>Powerful </a:t>
            </a:r>
            <a:r>
              <a:rPr lang="en-US" dirty="0"/>
              <a:t>features to improve your </a:t>
            </a:r>
            <a:r>
              <a:rPr lang="en-US" dirty="0">
                <a:solidFill>
                  <a:srgbClr val="FF0000"/>
                </a:solidFill>
              </a:rPr>
              <a:t>team's productivity</a:t>
            </a:r>
            <a:r>
              <a:rPr lang="en-US" dirty="0"/>
              <a:t> such as </a:t>
            </a:r>
            <a:r>
              <a:rPr lang="en-US" dirty="0" smtClean="0">
                <a:solidFill>
                  <a:srgbClr val="FF0000"/>
                </a:solidFill>
              </a:rPr>
              <a:t>CodeLens</a:t>
            </a:r>
            <a:r>
              <a:rPr lang="en-US" dirty="0" smtClean="0"/>
              <a:t>.</a:t>
            </a:r>
          </a:p>
          <a:p>
            <a:pPr marL="690563" lvl="2" indent="0">
              <a:buNone/>
            </a:pPr>
            <a:r>
              <a:rPr lang="en-US" dirty="0" smtClean="0"/>
              <a:t>Improve </a:t>
            </a:r>
            <a:r>
              <a:rPr lang="en-US" dirty="0"/>
              <a:t>team </a:t>
            </a:r>
            <a:r>
              <a:rPr lang="en-US" dirty="0">
                <a:solidFill>
                  <a:srgbClr val="FF0000"/>
                </a:solidFill>
              </a:rPr>
              <a:t>collaboration</a:t>
            </a:r>
            <a:r>
              <a:rPr lang="en-US" dirty="0"/>
              <a:t> with </a:t>
            </a:r>
            <a:r>
              <a:rPr lang="en-US" dirty="0">
                <a:solidFill>
                  <a:srgbClr val="FF0000"/>
                </a:solidFill>
              </a:rPr>
              <a:t>agile project planning tools</a:t>
            </a:r>
            <a:r>
              <a:rPr lang="en-US" dirty="0"/>
              <a:t>, team rooms, charts, and </a:t>
            </a:r>
            <a:r>
              <a:rPr lang="en-US" dirty="0" smtClean="0"/>
              <a:t>more.</a:t>
            </a:r>
          </a:p>
          <a:p>
            <a:pPr lvl="2"/>
            <a:r>
              <a:rPr lang="en-US" dirty="0" smtClean="0">
                <a:solidFill>
                  <a:srgbClr val="0070C0"/>
                </a:solidFill>
              </a:rPr>
              <a:t>Visual </a:t>
            </a:r>
            <a:r>
              <a:rPr lang="en-US" dirty="0">
                <a:solidFill>
                  <a:srgbClr val="0070C0"/>
                </a:solidFill>
              </a:rPr>
              <a:t>Studio Enterprise:</a:t>
            </a:r>
            <a:r>
              <a:rPr lang="en-US" dirty="0"/>
              <a:t> Enterprise-grade solution with </a:t>
            </a:r>
            <a:r>
              <a:rPr lang="en-US" dirty="0">
                <a:solidFill>
                  <a:srgbClr val="FF0000"/>
                </a:solidFill>
              </a:rPr>
              <a:t>advanced capabilities</a:t>
            </a:r>
            <a:r>
              <a:rPr lang="en-US" dirty="0"/>
              <a:t> for teams working on projects of any size or complexity, including advanced testing and </a:t>
            </a:r>
            <a:r>
              <a:rPr lang="en-US" dirty="0" smtClean="0">
                <a:solidFill>
                  <a:srgbClr val="FF0000"/>
                </a:solidFill>
              </a:rPr>
              <a:t>DevOps</a:t>
            </a:r>
            <a:r>
              <a:rPr lang="en-US" dirty="0" smtClean="0"/>
              <a:t>.</a:t>
            </a:r>
          </a:p>
          <a:p>
            <a:pPr marL="690563" lvl="2" indent="0">
              <a:buNone/>
            </a:pPr>
            <a:r>
              <a:rPr lang="en-US" dirty="0" smtClean="0"/>
              <a:t>Build </a:t>
            </a:r>
            <a:r>
              <a:rPr lang="en-US" dirty="0">
                <a:solidFill>
                  <a:srgbClr val="FF0000"/>
                </a:solidFill>
              </a:rPr>
              <a:t>quality applications</a:t>
            </a:r>
            <a:r>
              <a:rPr lang="en-US" dirty="0"/>
              <a:t> at scale with advanced features such as </a:t>
            </a:r>
            <a:r>
              <a:rPr lang="en-US" dirty="0">
                <a:solidFill>
                  <a:srgbClr val="FF0000"/>
                </a:solidFill>
              </a:rPr>
              <a:t>load testing</a:t>
            </a:r>
            <a:r>
              <a:rPr lang="en-US" dirty="0"/>
              <a:t>, automated and manual testing, and IntelliTest </a:t>
            </a:r>
            <a:r>
              <a:rPr lang="en-US" dirty="0" smtClean="0"/>
              <a:t>capabilities.</a:t>
            </a:r>
          </a:p>
          <a:p>
            <a:pPr marL="690563" lvl="2" indent="0">
              <a:buNone/>
            </a:pPr>
            <a:r>
              <a:rPr lang="en-US" dirty="0" smtClean="0"/>
              <a:t>Manage </a:t>
            </a:r>
            <a:r>
              <a:rPr lang="en-US" dirty="0"/>
              <a:t>complexity and resolve issues quickly with features such as </a:t>
            </a:r>
            <a:r>
              <a:rPr lang="en-US" dirty="0">
                <a:solidFill>
                  <a:srgbClr val="FF0000"/>
                </a:solidFill>
              </a:rPr>
              <a:t>Code Map</a:t>
            </a:r>
            <a:r>
              <a:rPr lang="en-US" dirty="0"/>
              <a:t> and </a:t>
            </a:r>
            <a:r>
              <a:rPr lang="en-US" dirty="0" smtClean="0">
                <a:solidFill>
                  <a:srgbClr val="FF0000"/>
                </a:solidFill>
              </a:rPr>
              <a:t>IntelliTrace</a:t>
            </a:r>
            <a:r>
              <a:rPr lang="en-US" dirty="0" smtClean="0"/>
              <a:t>.</a:t>
            </a:r>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79</a:t>
            </a:fld>
            <a:endParaRPr lang="en-US" dirty="0"/>
          </a:p>
        </p:txBody>
      </p:sp>
    </p:spTree>
    <p:extLst>
      <p:ext uri="{BB962C8B-B14F-4D97-AF65-F5344CB8AC3E}">
        <p14:creationId xmlns:p14="http://schemas.microsoft.com/office/powerpoint/2010/main" val="1598458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Aspects of the ALM </a:t>
            </a:r>
            <a:r>
              <a:rPr lang="en-US" dirty="0" smtClean="0">
                <a:solidFill>
                  <a:schemeClr val="bg1"/>
                </a:solidFill>
              </a:rPr>
              <a:t>Process					</a:t>
            </a:r>
            <a:r>
              <a:rPr lang="en-US" dirty="0">
                <a:solidFill>
                  <a:schemeClr val="bg1"/>
                </a:solidFill>
              </a:rPr>
              <a:t> </a:t>
            </a:r>
            <a:r>
              <a:rPr lang="en-US" dirty="0" smtClean="0">
                <a:solidFill>
                  <a:schemeClr val="bg1"/>
                </a:solidFill>
              </a:rPr>
              <a:t>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normAutofit/>
          </a:bodyPr>
          <a:lstStyle/>
          <a:p>
            <a:pPr marL="457200">
              <a:buFont typeface="Wingdings" panose="05000000000000000000" pitchFamily="2" charset="2"/>
              <a:buChar char="§"/>
            </a:pPr>
            <a:r>
              <a:rPr lang="en-US" sz="2000" dirty="0" smtClean="0"/>
              <a:t>If </a:t>
            </a:r>
            <a:r>
              <a:rPr lang="en-US" sz="2000" dirty="0"/>
              <a:t>you’re part of an agile development process, such as a Scrum project, you might have only three roles: </a:t>
            </a:r>
            <a:endParaRPr lang="en-US" sz="2000" dirty="0" smtClean="0"/>
          </a:p>
          <a:p>
            <a:pPr marL="687388" lvl="1" indent="-225425">
              <a:buFont typeface="Wingdings" panose="05000000000000000000" pitchFamily="2" charset="2"/>
              <a:buChar char="ü"/>
            </a:pPr>
            <a:r>
              <a:rPr lang="en-US" dirty="0" smtClean="0"/>
              <a:t>product owner</a:t>
            </a:r>
          </a:p>
          <a:p>
            <a:pPr marL="687388" lvl="1" indent="-225425">
              <a:buFont typeface="Wingdings" panose="05000000000000000000" pitchFamily="2" charset="2"/>
              <a:buChar char="ü"/>
            </a:pPr>
            <a:r>
              <a:rPr lang="en-US" dirty="0" smtClean="0"/>
              <a:t>Scrum master,</a:t>
            </a:r>
          </a:p>
          <a:p>
            <a:pPr marL="687388" lvl="1" indent="-225425">
              <a:buFont typeface="Wingdings" panose="05000000000000000000" pitchFamily="2" charset="2"/>
              <a:buChar char="ü"/>
            </a:pPr>
            <a:r>
              <a:rPr lang="en-US" dirty="0" smtClean="0"/>
              <a:t>team members</a:t>
            </a:r>
          </a:p>
          <a:p>
            <a:pPr marL="457200">
              <a:buFont typeface="Wingdings" panose="05000000000000000000" pitchFamily="2" charset="2"/>
              <a:buChar char="§"/>
            </a:pPr>
            <a:r>
              <a:rPr lang="en-US" sz="2000" dirty="0" smtClean="0"/>
              <a:t>This </a:t>
            </a:r>
            <a:r>
              <a:rPr lang="en-US" sz="2000" dirty="0"/>
              <a:t>doesn’t mean the roles just described don’t apply, </a:t>
            </a:r>
            <a:r>
              <a:rPr lang="en-US" sz="2000" dirty="0" smtClean="0"/>
              <a:t>though</a:t>
            </a:r>
          </a:p>
          <a:p>
            <a:pPr marL="457200">
              <a:buFont typeface="Wingdings" panose="05000000000000000000" pitchFamily="2" charset="2"/>
              <a:buChar char="§"/>
            </a:pPr>
            <a:r>
              <a:rPr lang="en-US" sz="2000" dirty="0" smtClean="0"/>
              <a:t>They’re </a:t>
            </a:r>
            <a:r>
              <a:rPr lang="en-US" sz="2000" dirty="0"/>
              <a:t>all essential in most projects; it’s just that in an agile project, you may not be </a:t>
            </a:r>
            <a:r>
              <a:rPr lang="en-US" sz="2000" dirty="0" smtClean="0"/>
              <a:t>labeled</a:t>
            </a:r>
          </a:p>
          <a:p>
            <a:pPr marL="687388" lvl="1" indent="-225425">
              <a:buFont typeface="Wingdings" panose="05000000000000000000" pitchFamily="2" charset="2"/>
              <a:buChar char="ü"/>
            </a:pPr>
            <a:r>
              <a:rPr lang="en-US" dirty="0" smtClean="0"/>
              <a:t>a developer</a:t>
            </a:r>
          </a:p>
          <a:p>
            <a:pPr marL="687388" lvl="1" indent="-225425">
              <a:buFont typeface="Wingdings" panose="05000000000000000000" pitchFamily="2" charset="2"/>
              <a:buChar char="ü"/>
            </a:pPr>
            <a:r>
              <a:rPr lang="en-US" dirty="0" smtClean="0"/>
              <a:t>an architect</a:t>
            </a:r>
          </a:p>
          <a:p>
            <a:pPr marL="457200">
              <a:buFont typeface="Wingdings" panose="05000000000000000000" pitchFamily="2" charset="2"/>
              <a:buChar char="§"/>
            </a:pPr>
            <a:r>
              <a:rPr lang="en-US" sz="2000" dirty="0" smtClean="0"/>
              <a:t>Rather, you’re a team member, and you and your co-members share responsibility for the work you’re doing. </a:t>
            </a:r>
          </a:p>
          <a:p>
            <a:pPr marL="457200">
              <a:buFont typeface="Wingdings" panose="05000000000000000000" pitchFamily="2" charset="2"/>
              <a:buChar char="§"/>
            </a:pPr>
            <a:r>
              <a:rPr lang="en-US" sz="2000" dirty="0" smtClean="0"/>
              <a:t>We go deeper into the agile world later in the book (see Chapter 4).</a:t>
            </a:r>
            <a:endParaRPr lang="en-US" sz="2000" dirty="0"/>
          </a:p>
        </p:txBody>
      </p:sp>
      <p:sp>
        <p:nvSpPr>
          <p:cNvPr id="3" name="Date Placeholder 2"/>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8</a:t>
            </a:fld>
            <a:endParaRPr lang="en-US"/>
          </a:p>
        </p:txBody>
      </p:sp>
    </p:spTree>
    <p:extLst>
      <p:ext uri="{BB962C8B-B14F-4D97-AF65-F5344CB8AC3E}">
        <p14:creationId xmlns:p14="http://schemas.microsoft.com/office/powerpoint/2010/main" val="10730527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2015 </a:t>
            </a:r>
            <a:r>
              <a:rPr lang="en-US" dirty="0" smtClean="0"/>
              <a:t>Editions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2"/>
            <a:r>
              <a:rPr lang="en-US" dirty="0" smtClean="0">
                <a:solidFill>
                  <a:srgbClr val="0070C0"/>
                </a:solidFill>
              </a:rPr>
              <a:t>Visual </a:t>
            </a:r>
            <a:r>
              <a:rPr lang="en-US" dirty="0">
                <a:solidFill>
                  <a:srgbClr val="0070C0"/>
                </a:solidFill>
              </a:rPr>
              <a:t>Studio Test Professional:</a:t>
            </a:r>
            <a:r>
              <a:rPr lang="en-US" dirty="0"/>
              <a:t> This is the tool for </a:t>
            </a:r>
            <a:r>
              <a:rPr lang="en-US" dirty="0" smtClean="0"/>
              <a:t>testers.</a:t>
            </a:r>
          </a:p>
          <a:p>
            <a:pPr marL="690563" lvl="2" indent="0">
              <a:buNone/>
            </a:pPr>
            <a:r>
              <a:rPr lang="en-US" dirty="0" smtClean="0"/>
              <a:t>These </a:t>
            </a:r>
            <a:r>
              <a:rPr lang="en-US" dirty="0"/>
              <a:t>tools are also included in the </a:t>
            </a:r>
            <a:r>
              <a:rPr lang="en-US" dirty="0">
                <a:solidFill>
                  <a:srgbClr val="FF0000"/>
                </a:solidFill>
              </a:rPr>
              <a:t>Ultimate edition</a:t>
            </a:r>
            <a:r>
              <a:rPr lang="en-US" dirty="0"/>
              <a:t> but it lacks the development tools included in the other </a:t>
            </a:r>
            <a:r>
              <a:rPr lang="en-US" dirty="0" smtClean="0"/>
              <a:t>editions.</a:t>
            </a:r>
          </a:p>
          <a:p>
            <a:pPr lvl="2"/>
            <a:r>
              <a:rPr lang="en-US" dirty="0" smtClean="0">
                <a:solidFill>
                  <a:srgbClr val="0070C0"/>
                </a:solidFill>
              </a:rPr>
              <a:t>Team </a:t>
            </a:r>
            <a:r>
              <a:rPr lang="en-US" dirty="0">
                <a:solidFill>
                  <a:srgbClr val="0070C0"/>
                </a:solidFill>
              </a:rPr>
              <a:t>Explorer Everywhere:</a:t>
            </a:r>
            <a:r>
              <a:rPr lang="en-US" dirty="0"/>
              <a:t> Enables developers on other platforms like </a:t>
            </a:r>
            <a:r>
              <a:rPr lang="en-US" dirty="0">
                <a:solidFill>
                  <a:srgbClr val="FF0000"/>
                </a:solidFill>
              </a:rPr>
              <a:t>Eclipse</a:t>
            </a:r>
            <a:r>
              <a:rPr lang="en-US" dirty="0"/>
              <a:t> on the </a:t>
            </a:r>
            <a:r>
              <a:rPr lang="en-US" dirty="0">
                <a:solidFill>
                  <a:srgbClr val="FF0000"/>
                </a:solidFill>
              </a:rPr>
              <a:t>Mac</a:t>
            </a:r>
            <a:r>
              <a:rPr lang="en-US" dirty="0"/>
              <a:t> to </a:t>
            </a:r>
            <a:r>
              <a:rPr lang="en-US" dirty="0">
                <a:solidFill>
                  <a:srgbClr val="0070C0"/>
                </a:solidFill>
              </a:rPr>
              <a:t>access</a:t>
            </a:r>
            <a:r>
              <a:rPr lang="en-US" dirty="0"/>
              <a:t> </a:t>
            </a:r>
            <a:r>
              <a:rPr lang="en-US" dirty="0">
                <a:solidFill>
                  <a:srgbClr val="FF0000"/>
                </a:solidFill>
              </a:rPr>
              <a:t>TFS</a:t>
            </a:r>
            <a:r>
              <a:rPr lang="en-US" dirty="0"/>
              <a:t>. </a:t>
            </a:r>
            <a:endParaRPr lang="en-US" dirty="0" smtClean="0"/>
          </a:p>
          <a:p>
            <a:pPr marL="690563" lvl="2" indent="0">
              <a:buNone/>
            </a:pPr>
            <a:r>
              <a:rPr lang="en-US" dirty="0" smtClean="0"/>
              <a:t>This </a:t>
            </a:r>
            <a:r>
              <a:rPr lang="en-US" dirty="0"/>
              <a:t>is the perfect add-on for teams with development on multiple platforms like .NET and Java</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80</a:t>
            </a:fld>
            <a:endParaRPr lang="en-US" dirty="0"/>
          </a:p>
        </p:txBody>
      </p:sp>
    </p:spTree>
    <p:extLst>
      <p:ext uri="{BB962C8B-B14F-4D97-AF65-F5344CB8AC3E}">
        <p14:creationId xmlns:p14="http://schemas.microsoft.com/office/powerpoint/2010/main" val="2305476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TFS Web</a:t>
            </a:r>
          </a:p>
        </p:txBody>
      </p:sp>
      <p:sp>
        <p:nvSpPr>
          <p:cNvPr id="3" name="Content Placeholder 2"/>
          <p:cNvSpPr>
            <a:spLocks noGrp="1"/>
          </p:cNvSpPr>
          <p:nvPr>
            <p:ph idx="1"/>
          </p:nvPr>
        </p:nvSpPr>
        <p:spPr/>
        <p:txBody>
          <a:bodyPr/>
          <a:lstStyle/>
          <a:p>
            <a:r>
              <a:rPr lang="en-US" dirty="0"/>
              <a:t>All projects in TFS have their own web sites </a:t>
            </a:r>
            <a:r>
              <a:rPr lang="en-US" dirty="0" smtClean="0"/>
              <a:t>available.</a:t>
            </a:r>
          </a:p>
          <a:p>
            <a:pPr lvl="1"/>
            <a:r>
              <a:rPr lang="en-US" dirty="0" smtClean="0"/>
              <a:t>By </a:t>
            </a:r>
            <a:r>
              <a:rPr lang="en-US" dirty="0"/>
              <a:t>using </a:t>
            </a:r>
            <a:r>
              <a:rPr lang="en-US" dirty="0">
                <a:solidFill>
                  <a:srgbClr val="FF0000"/>
                </a:solidFill>
              </a:rPr>
              <a:t>Windows SharePoint </a:t>
            </a:r>
            <a:r>
              <a:rPr lang="en-US" dirty="0">
                <a:solidFill>
                  <a:srgbClr val="0070C0"/>
                </a:solidFill>
              </a:rPr>
              <a:t>Services </a:t>
            </a:r>
            <a:r>
              <a:rPr lang="en-US" dirty="0">
                <a:solidFill>
                  <a:srgbClr val="FF0000"/>
                </a:solidFill>
              </a:rPr>
              <a:t>or</a:t>
            </a:r>
            <a:r>
              <a:rPr lang="en-US" dirty="0">
                <a:solidFill>
                  <a:srgbClr val="0070C0"/>
                </a:solidFill>
              </a:rPr>
              <a:t> Server</a:t>
            </a:r>
            <a:r>
              <a:rPr lang="en-US" dirty="0"/>
              <a:t>, a </a:t>
            </a:r>
            <a:r>
              <a:rPr lang="en-US" dirty="0">
                <a:solidFill>
                  <a:srgbClr val="FF0000"/>
                </a:solidFill>
              </a:rPr>
              <a:t>team project portal</a:t>
            </a:r>
            <a:r>
              <a:rPr lang="en-US" dirty="0"/>
              <a:t> is created when the </a:t>
            </a:r>
            <a:r>
              <a:rPr lang="en-US" dirty="0">
                <a:solidFill>
                  <a:srgbClr val="FF0000"/>
                </a:solidFill>
              </a:rPr>
              <a:t>project</a:t>
            </a:r>
            <a:r>
              <a:rPr lang="en-US" dirty="0"/>
              <a:t> </a:t>
            </a:r>
            <a:r>
              <a:rPr lang="en-US" dirty="0">
                <a:solidFill>
                  <a:srgbClr val="0070C0"/>
                </a:solidFill>
              </a:rPr>
              <a:t>itself</a:t>
            </a:r>
            <a:r>
              <a:rPr lang="en-US" dirty="0"/>
              <a:t> is </a:t>
            </a:r>
            <a:r>
              <a:rPr lang="en-US" dirty="0" smtClean="0">
                <a:solidFill>
                  <a:srgbClr val="FF0000"/>
                </a:solidFill>
              </a:rPr>
              <a:t>created</a:t>
            </a:r>
            <a:r>
              <a:rPr lang="en-US" dirty="0" smtClean="0"/>
              <a:t>.</a:t>
            </a:r>
          </a:p>
          <a:p>
            <a:pPr lvl="2"/>
            <a:r>
              <a:rPr lang="en-US" dirty="0" smtClean="0"/>
              <a:t>By </a:t>
            </a:r>
            <a:r>
              <a:rPr lang="en-US" dirty="0"/>
              <a:t>using this </a:t>
            </a:r>
            <a:r>
              <a:rPr lang="en-US" dirty="0">
                <a:solidFill>
                  <a:srgbClr val="FF0000"/>
                </a:solidFill>
              </a:rPr>
              <a:t>portal</a:t>
            </a:r>
            <a:r>
              <a:rPr lang="en-US" dirty="0"/>
              <a:t>, or the more advanced </a:t>
            </a:r>
            <a:r>
              <a:rPr lang="en-US" dirty="0">
                <a:solidFill>
                  <a:srgbClr val="FF0000"/>
                </a:solidFill>
              </a:rPr>
              <a:t>Team System Web Access</a:t>
            </a:r>
            <a:r>
              <a:rPr lang="en-US" dirty="0"/>
              <a:t>, you can access most of the functionality in </a:t>
            </a:r>
            <a:r>
              <a:rPr lang="en-US" dirty="0" smtClean="0"/>
              <a:t>TFS.</a:t>
            </a:r>
          </a:p>
          <a:p>
            <a:pPr lvl="2"/>
            <a:r>
              <a:rPr lang="en-US" dirty="0" smtClean="0"/>
              <a:t>The </a:t>
            </a:r>
            <a:r>
              <a:rPr lang="en-US" dirty="0">
                <a:solidFill>
                  <a:srgbClr val="FF0000"/>
                </a:solidFill>
              </a:rPr>
              <a:t>project portal</a:t>
            </a:r>
            <a:r>
              <a:rPr lang="en-US" dirty="0"/>
              <a:t> lets you access the </a:t>
            </a:r>
            <a:r>
              <a:rPr lang="en-US" dirty="0">
                <a:solidFill>
                  <a:srgbClr val="0070C0"/>
                </a:solidFill>
              </a:rPr>
              <a:t>parts of </a:t>
            </a:r>
            <a:r>
              <a:rPr lang="en-US" dirty="0">
                <a:solidFill>
                  <a:srgbClr val="FF0000"/>
                </a:solidFill>
              </a:rPr>
              <a:t>TFS</a:t>
            </a:r>
            <a:r>
              <a:rPr lang="en-US" dirty="0"/>
              <a:t> that are </a:t>
            </a:r>
            <a:r>
              <a:rPr lang="en-US" dirty="0">
                <a:solidFill>
                  <a:srgbClr val="FF0000"/>
                </a:solidFill>
              </a:rPr>
              <a:t>available</a:t>
            </a:r>
            <a:r>
              <a:rPr lang="en-US" dirty="0"/>
              <a:t> from </a:t>
            </a:r>
            <a:r>
              <a:rPr lang="en-US" dirty="0">
                <a:solidFill>
                  <a:srgbClr val="FF0000"/>
                </a:solidFill>
              </a:rPr>
              <a:t>inside</a:t>
            </a:r>
            <a:r>
              <a:rPr lang="en-US" dirty="0"/>
              <a:t> </a:t>
            </a:r>
            <a:r>
              <a:rPr lang="en-US" dirty="0">
                <a:solidFill>
                  <a:srgbClr val="0070C0"/>
                </a:solidFill>
              </a:rPr>
              <a:t>Visual Studio</a:t>
            </a:r>
            <a:r>
              <a:rPr lang="en-US" dirty="0"/>
              <a:t>, from an easy-to-use interface, especially for non-technical project </a:t>
            </a:r>
            <a:r>
              <a:rPr lang="en-US" dirty="0" smtClean="0"/>
              <a:t>members.</a:t>
            </a:r>
          </a:p>
          <a:p>
            <a:pPr lvl="1"/>
            <a:r>
              <a:rPr lang="en-US" dirty="0" smtClean="0">
                <a:solidFill>
                  <a:srgbClr val="FF0000"/>
                </a:solidFill>
              </a:rPr>
              <a:t>Figure </a:t>
            </a:r>
            <a:r>
              <a:rPr lang="en-US" dirty="0">
                <a:solidFill>
                  <a:srgbClr val="FF0000"/>
                </a:solidFill>
              </a:rPr>
              <a:t>2-4</a:t>
            </a:r>
            <a:r>
              <a:rPr lang="en-US" dirty="0"/>
              <a:t> shows what </a:t>
            </a:r>
            <a:r>
              <a:rPr lang="en-US" dirty="0">
                <a:solidFill>
                  <a:srgbClr val="FF0000"/>
                </a:solidFill>
              </a:rPr>
              <a:t>Web Access</a:t>
            </a:r>
            <a:r>
              <a:rPr lang="en-US" dirty="0"/>
              <a:t> could look like</a:t>
            </a:r>
            <a:r>
              <a:rPr lang="en-US" dirty="0" smtClean="0"/>
              <a:t>.</a:t>
            </a:r>
          </a:p>
          <a:p>
            <a:pPr lvl="1"/>
            <a:r>
              <a:rPr lang="en-US" dirty="0"/>
              <a:t>Many of our customers use a </a:t>
            </a:r>
            <a:r>
              <a:rPr lang="en-US" dirty="0">
                <a:solidFill>
                  <a:srgbClr val="FF0000"/>
                </a:solidFill>
              </a:rPr>
              <a:t>team project portal</a:t>
            </a:r>
            <a:r>
              <a:rPr lang="en-US" dirty="0"/>
              <a:t> primarily to provide access to reports and work items for </a:t>
            </a:r>
            <a:r>
              <a:rPr lang="en-US" dirty="0">
                <a:solidFill>
                  <a:srgbClr val="FF0000"/>
                </a:solidFill>
              </a:rPr>
              <a:t>non-technical </a:t>
            </a:r>
            <a:r>
              <a:rPr lang="en-US" dirty="0">
                <a:solidFill>
                  <a:srgbClr val="0070C0"/>
                </a:solidFill>
              </a:rPr>
              <a:t>people</a:t>
            </a:r>
            <a:r>
              <a:rPr lang="en-US" dirty="0"/>
              <a:t> not used to the Visual Studio </a:t>
            </a:r>
            <a:r>
              <a:rPr lang="en-US" dirty="0" smtClean="0"/>
              <a:t>interface.</a:t>
            </a:r>
          </a:p>
          <a:p>
            <a:pPr lvl="1"/>
            <a:r>
              <a:rPr lang="en-US" dirty="0" smtClean="0"/>
              <a:t>When </a:t>
            </a:r>
            <a:r>
              <a:rPr lang="en-US" dirty="0"/>
              <a:t>we want to give an </a:t>
            </a:r>
            <a:r>
              <a:rPr lang="en-US" dirty="0">
                <a:solidFill>
                  <a:srgbClr val="FF0000"/>
                </a:solidFill>
              </a:rPr>
              <a:t>external user</a:t>
            </a:r>
            <a:r>
              <a:rPr lang="en-US" dirty="0"/>
              <a:t> (such as a customer or remote stakeholder) </a:t>
            </a:r>
            <a:r>
              <a:rPr lang="en-US" dirty="0">
                <a:solidFill>
                  <a:srgbClr val="FF0000"/>
                </a:solidFill>
              </a:rPr>
              <a:t>access</a:t>
            </a:r>
            <a:r>
              <a:rPr lang="en-US" dirty="0"/>
              <a:t> to </a:t>
            </a:r>
            <a:r>
              <a:rPr lang="en-US" dirty="0">
                <a:solidFill>
                  <a:srgbClr val="FF0000"/>
                </a:solidFill>
              </a:rPr>
              <a:t>work item</a:t>
            </a:r>
            <a:r>
              <a:rPr lang="en-US" dirty="0"/>
              <a:t> creation and editing, or another more advanced task, we typically use </a:t>
            </a:r>
            <a:r>
              <a:rPr lang="en-US" dirty="0">
                <a:solidFill>
                  <a:srgbClr val="FF0000"/>
                </a:solidFill>
              </a:rPr>
              <a:t>Web Access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81</a:t>
            </a:fld>
            <a:endParaRPr lang="en-US" dirty="0"/>
          </a:p>
        </p:txBody>
      </p:sp>
    </p:spTree>
    <p:extLst>
      <p:ext uri="{BB962C8B-B14F-4D97-AF65-F5344CB8AC3E}">
        <p14:creationId xmlns:p14="http://schemas.microsoft.com/office/powerpoint/2010/main" val="10367802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2-4</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82</a:t>
            </a:fld>
            <a:endParaRPr lang="en-US" dirty="0"/>
          </a:p>
        </p:txBody>
      </p:sp>
      <p:pic>
        <p:nvPicPr>
          <p:cNvPr id="6" name="Picture 5"/>
          <p:cNvPicPr>
            <a:picLocks noChangeAspect="1"/>
          </p:cNvPicPr>
          <p:nvPr/>
        </p:nvPicPr>
        <p:blipFill>
          <a:blip r:embed="rId2"/>
          <a:stretch>
            <a:fillRect/>
          </a:stretch>
        </p:blipFill>
        <p:spPr>
          <a:xfrm>
            <a:off x="152400" y="1251088"/>
            <a:ext cx="8044406" cy="4150676"/>
          </a:xfrm>
          <a:prstGeom prst="rect">
            <a:avLst/>
          </a:prstGeom>
          <a:ln>
            <a:solidFill>
              <a:schemeClr val="accent1"/>
            </a:solidFill>
          </a:ln>
        </p:spPr>
      </p:pic>
    </p:spTree>
    <p:extLst>
      <p:ext uri="{BB962C8B-B14F-4D97-AF65-F5344CB8AC3E}">
        <p14:creationId xmlns:p14="http://schemas.microsoft.com/office/powerpoint/2010/main" val="29990642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Microsoft Office</a:t>
            </a:r>
            <a:endParaRPr lang="en-US" dirty="0"/>
          </a:p>
        </p:txBody>
      </p:sp>
      <p:sp>
        <p:nvSpPr>
          <p:cNvPr id="4" name="Content Placeholder 3"/>
          <p:cNvSpPr>
            <a:spLocks noGrp="1"/>
          </p:cNvSpPr>
          <p:nvPr>
            <p:ph idx="1"/>
          </p:nvPr>
        </p:nvSpPr>
        <p:spPr/>
        <p:txBody>
          <a:bodyPr/>
          <a:lstStyle/>
          <a:p>
            <a:r>
              <a:rPr lang="en-US" dirty="0"/>
              <a:t>Microsoft Office can be used </a:t>
            </a:r>
            <a:r>
              <a:rPr lang="en-US" dirty="0" smtClean="0"/>
              <a:t>by</a:t>
            </a:r>
          </a:p>
          <a:p>
            <a:pPr lvl="2"/>
            <a:r>
              <a:rPr lang="en-US" dirty="0" smtClean="0"/>
              <a:t>project managers</a:t>
            </a:r>
          </a:p>
          <a:p>
            <a:pPr lvl="2"/>
            <a:r>
              <a:rPr lang="en-US" dirty="0" smtClean="0"/>
              <a:t>product owners</a:t>
            </a:r>
          </a:p>
          <a:p>
            <a:pPr lvl="2"/>
            <a:r>
              <a:rPr lang="en-US" dirty="0" smtClean="0"/>
              <a:t>Scrum masters</a:t>
            </a:r>
          </a:p>
          <a:p>
            <a:pPr lvl="1" indent="0">
              <a:buNone/>
            </a:pPr>
            <a:r>
              <a:rPr lang="en-US" dirty="0" smtClean="0"/>
              <a:t>for </a:t>
            </a:r>
            <a:r>
              <a:rPr lang="en-US" dirty="0"/>
              <a:t>example, wishing to use tools that are familiar to them, such as </a:t>
            </a:r>
            <a:r>
              <a:rPr lang="en-US" dirty="0">
                <a:solidFill>
                  <a:srgbClr val="FF0000"/>
                </a:solidFill>
              </a:rPr>
              <a:t>Microsoft Project</a:t>
            </a:r>
            <a:r>
              <a:rPr lang="en-US" dirty="0"/>
              <a:t> and Microsoft Office Excel, during a </a:t>
            </a:r>
            <a:r>
              <a:rPr lang="en-US" dirty="0" smtClean="0"/>
              <a:t>project.</a:t>
            </a:r>
          </a:p>
          <a:p>
            <a:pPr lvl="1"/>
            <a:r>
              <a:rPr lang="en-US" dirty="0" smtClean="0"/>
              <a:t>The </a:t>
            </a:r>
            <a:r>
              <a:rPr lang="en-US" dirty="0"/>
              <a:t>integration is very nice and valuable to these roles</a:t>
            </a:r>
            <a:r>
              <a:rPr lang="en-US" dirty="0" smtClean="0"/>
              <a:t>.</a:t>
            </a:r>
            <a:endParaRPr lang="en-US" dirty="0"/>
          </a:p>
        </p:txBody>
      </p:sp>
      <p:sp>
        <p:nvSpPr>
          <p:cNvPr id="3" name="Date Placeholder 2"/>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83</a:t>
            </a:fld>
            <a:endParaRPr lang="en-US"/>
          </a:p>
        </p:txBody>
      </p:sp>
    </p:spTree>
    <p:extLst>
      <p:ext uri="{BB962C8B-B14F-4D97-AF65-F5344CB8AC3E}">
        <p14:creationId xmlns:p14="http://schemas.microsoft.com/office/powerpoint/2010/main" val="14063886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IDE Integration</a:t>
            </a:r>
            <a:endParaRPr lang="en-US" dirty="0"/>
          </a:p>
        </p:txBody>
      </p:sp>
      <p:sp>
        <p:nvSpPr>
          <p:cNvPr id="4" name="Content Placeholder 3"/>
          <p:cNvSpPr>
            <a:spLocks noGrp="1"/>
          </p:cNvSpPr>
          <p:nvPr>
            <p:ph idx="1"/>
          </p:nvPr>
        </p:nvSpPr>
        <p:spPr/>
        <p:txBody>
          <a:bodyPr/>
          <a:lstStyle/>
          <a:p>
            <a:r>
              <a:rPr lang="en-US" dirty="0"/>
              <a:t>When it comes to </a:t>
            </a:r>
            <a:r>
              <a:rPr lang="en-US" dirty="0">
                <a:solidFill>
                  <a:srgbClr val="FF0000"/>
                </a:solidFill>
              </a:rPr>
              <a:t>add-ons</a:t>
            </a:r>
            <a:r>
              <a:rPr lang="en-US" dirty="0"/>
              <a:t>, one thing we should mention in particular is the </a:t>
            </a:r>
            <a:r>
              <a:rPr lang="en-US" dirty="0">
                <a:solidFill>
                  <a:srgbClr val="FF0000"/>
                </a:solidFill>
              </a:rPr>
              <a:t>Team </a:t>
            </a:r>
            <a:r>
              <a:rPr lang="en-US" dirty="0" smtClean="0">
                <a:solidFill>
                  <a:srgbClr val="FF0000"/>
                </a:solidFill>
              </a:rPr>
              <a:t>Explorer</a:t>
            </a:r>
            <a:r>
              <a:rPr lang="en-US" dirty="0" smtClean="0"/>
              <a:t>.</a:t>
            </a:r>
          </a:p>
          <a:p>
            <a:pPr lvl="1"/>
            <a:r>
              <a:rPr lang="en-US" dirty="0" smtClean="0"/>
              <a:t>This </a:t>
            </a:r>
            <a:r>
              <a:rPr lang="en-US" dirty="0"/>
              <a:t>tool can </a:t>
            </a:r>
            <a:r>
              <a:rPr lang="en-US" dirty="0" smtClean="0"/>
              <a:t>be </a:t>
            </a:r>
            <a:r>
              <a:rPr lang="en-US" dirty="0"/>
              <a:t>used as an add-on to Visual Studio, and it gives access to TFS directly from within Visual </a:t>
            </a:r>
            <a:r>
              <a:rPr lang="en-US" dirty="0" smtClean="0"/>
              <a:t>Studio.</a:t>
            </a:r>
          </a:p>
          <a:p>
            <a:pPr lvl="1"/>
            <a:r>
              <a:rPr lang="en-US" dirty="0" smtClean="0"/>
              <a:t>From </a:t>
            </a:r>
            <a:r>
              <a:rPr lang="en-US" dirty="0"/>
              <a:t>here you </a:t>
            </a:r>
            <a:r>
              <a:rPr lang="en-US" dirty="0" smtClean="0"/>
              <a:t>can</a:t>
            </a:r>
          </a:p>
          <a:p>
            <a:pPr lvl="2"/>
            <a:r>
              <a:rPr lang="en-US" dirty="0" smtClean="0"/>
              <a:t>open reports</a:t>
            </a:r>
          </a:p>
          <a:p>
            <a:pPr lvl="2"/>
            <a:r>
              <a:rPr lang="en-US" dirty="0" smtClean="0"/>
              <a:t>add </a:t>
            </a:r>
            <a:r>
              <a:rPr lang="en-US" dirty="0"/>
              <a:t>new work </a:t>
            </a:r>
            <a:r>
              <a:rPr lang="en-US" dirty="0" smtClean="0"/>
              <a:t>items</a:t>
            </a:r>
          </a:p>
          <a:p>
            <a:pPr lvl="2"/>
            <a:r>
              <a:rPr lang="en-US" dirty="0" smtClean="0">
                <a:solidFill>
                  <a:srgbClr val="FF0000"/>
                </a:solidFill>
              </a:rPr>
              <a:t>run </a:t>
            </a:r>
            <a:r>
              <a:rPr lang="en-US" dirty="0">
                <a:solidFill>
                  <a:srgbClr val="FF0000"/>
                </a:solidFill>
              </a:rPr>
              <a:t>queries</a:t>
            </a:r>
            <a:r>
              <a:rPr lang="en-US" dirty="0"/>
              <a:t> against the </a:t>
            </a:r>
            <a:r>
              <a:rPr lang="en-US" dirty="0">
                <a:solidFill>
                  <a:srgbClr val="FF0000"/>
                </a:solidFill>
              </a:rPr>
              <a:t>TFS </a:t>
            </a:r>
            <a:r>
              <a:rPr lang="en-US" dirty="0" smtClean="0">
                <a:solidFill>
                  <a:srgbClr val="FF0000"/>
                </a:solidFill>
              </a:rPr>
              <a:t>database</a:t>
            </a:r>
            <a:endParaRPr lang="en-US" dirty="0" smtClean="0"/>
          </a:p>
          <a:p>
            <a:pPr lvl="1"/>
            <a:r>
              <a:rPr lang="en-US" dirty="0" smtClean="0"/>
              <a:t>TFS </a:t>
            </a:r>
            <a:r>
              <a:rPr lang="en-US" dirty="0"/>
              <a:t>is a flexible tool, as we have </a:t>
            </a:r>
            <a:r>
              <a:rPr lang="en-US" dirty="0" smtClean="0"/>
              <a:t>mentioned. It </a:t>
            </a:r>
            <a:r>
              <a:rPr lang="en-US" dirty="0"/>
              <a:t>is also very extensible, as all functionality can be accessed via </a:t>
            </a:r>
            <a:r>
              <a:rPr lang="en-US" dirty="0">
                <a:solidFill>
                  <a:srgbClr val="FF0000"/>
                </a:solidFill>
              </a:rPr>
              <a:t>web </a:t>
            </a:r>
            <a:r>
              <a:rPr lang="en-US" dirty="0" smtClean="0">
                <a:solidFill>
                  <a:srgbClr val="FF0000"/>
                </a:solidFill>
              </a:rPr>
              <a:t>services</a:t>
            </a:r>
            <a:r>
              <a:rPr lang="en-US" dirty="0" smtClean="0"/>
              <a:t>.</a:t>
            </a:r>
          </a:p>
          <a:p>
            <a:pPr lvl="1"/>
            <a:r>
              <a:rPr lang="en-US" dirty="0" smtClean="0"/>
              <a:t>This </a:t>
            </a:r>
            <a:r>
              <a:rPr lang="en-US" dirty="0"/>
              <a:t>is a very nice feature that enables you to build your own support for TFS in other applications, as well. </a:t>
            </a:r>
            <a:endParaRPr lang="en-US" dirty="0" smtClean="0"/>
          </a:p>
          <a:p>
            <a:pPr lvl="1"/>
            <a:r>
              <a:rPr lang="en-US" dirty="0" smtClean="0"/>
              <a:t>Many </a:t>
            </a:r>
            <a:r>
              <a:rPr lang="en-US" dirty="0"/>
              <a:t>third-party vendors have done this, and a wide array of add-ons and tools are </a:t>
            </a:r>
            <a:r>
              <a:rPr lang="en-US" dirty="0" smtClean="0"/>
              <a:t>available.</a:t>
            </a:r>
          </a:p>
          <a:p>
            <a:pPr lvl="1"/>
            <a:r>
              <a:rPr lang="en-US" dirty="0" smtClean="0"/>
              <a:t>Our </a:t>
            </a:r>
            <a:r>
              <a:rPr lang="en-US" dirty="0"/>
              <a:t>favorite came from </a:t>
            </a:r>
            <a:r>
              <a:rPr lang="en-US" dirty="0">
                <a:solidFill>
                  <a:srgbClr val="FF0000"/>
                </a:solidFill>
              </a:rPr>
              <a:t>Teamprise</a:t>
            </a:r>
            <a:r>
              <a:rPr lang="en-US" dirty="0"/>
              <a:t>, a company that has built </a:t>
            </a:r>
            <a:r>
              <a:rPr lang="en-US" dirty="0">
                <a:solidFill>
                  <a:srgbClr val="FF0000"/>
                </a:solidFill>
              </a:rPr>
              <a:t>add-ons</a:t>
            </a:r>
            <a:r>
              <a:rPr lang="en-US" dirty="0"/>
              <a:t> to </a:t>
            </a:r>
            <a:r>
              <a:rPr lang="en-US" dirty="0">
                <a:solidFill>
                  <a:srgbClr val="FF0000"/>
                </a:solidFill>
              </a:rPr>
              <a:t>Eclipse</a:t>
            </a:r>
            <a:r>
              <a:rPr lang="en-US" dirty="0"/>
              <a:t> so that we can use TFS features in our Java development environment as </a:t>
            </a:r>
            <a:r>
              <a:rPr lang="en-US" dirty="0" smtClean="0"/>
              <a:t>well.</a:t>
            </a:r>
          </a:p>
        </p:txBody>
      </p:sp>
      <p:sp>
        <p:nvSpPr>
          <p:cNvPr id="3" name="Date Placeholder 2"/>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84</a:t>
            </a:fld>
            <a:endParaRPr lang="en-US"/>
          </a:p>
        </p:txBody>
      </p:sp>
    </p:spTree>
    <p:extLst>
      <p:ext uri="{BB962C8B-B14F-4D97-AF65-F5344CB8AC3E}">
        <p14:creationId xmlns:p14="http://schemas.microsoft.com/office/powerpoint/2010/main" val="35083770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IDE Integration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lstStyle/>
          <a:p>
            <a:pPr lvl="1"/>
            <a:r>
              <a:rPr lang="en-US" dirty="0" smtClean="0"/>
              <a:t>Teamprise </a:t>
            </a:r>
            <a:r>
              <a:rPr lang="en-US" dirty="0"/>
              <a:t>was purchased by Microsoft, and its suite of client applications has been available as Team Explore Everywhere since TFS </a:t>
            </a:r>
            <a:r>
              <a:rPr lang="en-US" dirty="0" smtClean="0"/>
              <a:t>2010.</a:t>
            </a:r>
          </a:p>
          <a:p>
            <a:pPr lvl="1"/>
            <a:r>
              <a:rPr lang="en-US" dirty="0" smtClean="0"/>
              <a:t>It </a:t>
            </a:r>
            <a:r>
              <a:rPr lang="en-US" dirty="0"/>
              <a:t>offers the same IDE integration into both Eclipse and Visual Studio, allowing you to truly work as one team, no matter whether you use Eclipse or Visual Studio</a:t>
            </a:r>
            <a:r>
              <a:rPr lang="en-US" dirty="0" smtClean="0"/>
              <a:t>.</a:t>
            </a:r>
            <a:endParaRPr lang="en-US" dirty="0"/>
          </a:p>
        </p:txBody>
      </p:sp>
      <p:sp>
        <p:nvSpPr>
          <p:cNvPr id="3" name="Date Placeholder 2"/>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85</a:t>
            </a:fld>
            <a:endParaRPr lang="en-US"/>
          </a:p>
        </p:txBody>
      </p:sp>
    </p:spTree>
    <p:extLst>
      <p:ext uri="{BB962C8B-B14F-4D97-AF65-F5344CB8AC3E}">
        <p14:creationId xmlns:p14="http://schemas.microsoft.com/office/powerpoint/2010/main" val="31283687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Traceability</a:t>
            </a:r>
            <a:endParaRPr lang="en-US" dirty="0">
              <a:solidFill>
                <a:schemeClr val="bg1"/>
              </a:solidFill>
            </a:endParaRPr>
          </a:p>
        </p:txBody>
      </p:sp>
      <p:sp>
        <p:nvSpPr>
          <p:cNvPr id="4" name="Content Placeholder 3"/>
          <p:cNvSpPr>
            <a:spLocks noGrp="1"/>
          </p:cNvSpPr>
          <p:nvPr>
            <p:ph idx="1"/>
          </p:nvPr>
        </p:nvSpPr>
        <p:spPr/>
        <p:txBody>
          <a:bodyPr/>
          <a:lstStyle/>
          <a:p>
            <a:r>
              <a:rPr lang="en-US" dirty="0"/>
              <a:t>Having </a:t>
            </a:r>
            <a:r>
              <a:rPr lang="en-US" dirty="0">
                <a:solidFill>
                  <a:srgbClr val="FF0000"/>
                </a:solidFill>
              </a:rPr>
              <a:t>traceability</a:t>
            </a:r>
            <a:r>
              <a:rPr lang="en-US" dirty="0"/>
              <a:t> in your </a:t>
            </a:r>
            <a:r>
              <a:rPr lang="en-US" dirty="0">
                <a:solidFill>
                  <a:srgbClr val="FF0000"/>
                </a:solidFill>
              </a:rPr>
              <a:t>ALM processes</a:t>
            </a:r>
            <a:r>
              <a:rPr lang="en-US" dirty="0"/>
              <a:t> is key to the successful delivery and maintenance of applications and </a:t>
            </a:r>
            <a:r>
              <a:rPr lang="en-US" dirty="0" smtClean="0"/>
              <a:t>systems.</a:t>
            </a:r>
          </a:p>
          <a:p>
            <a:pPr lvl="1"/>
            <a:r>
              <a:rPr lang="en-US" dirty="0" smtClean="0"/>
              <a:t>I </a:t>
            </a:r>
            <a:r>
              <a:rPr lang="en-US" dirty="0"/>
              <a:t>once visited a </a:t>
            </a:r>
            <a:r>
              <a:rPr lang="en-US" dirty="0">
                <a:solidFill>
                  <a:srgbClr val="FF0000"/>
                </a:solidFill>
              </a:rPr>
              <a:t>company</a:t>
            </a:r>
            <a:r>
              <a:rPr lang="en-US" dirty="0"/>
              <a:t> that </a:t>
            </a:r>
            <a:r>
              <a:rPr lang="en-US" dirty="0">
                <a:solidFill>
                  <a:srgbClr val="FF0000"/>
                </a:solidFill>
              </a:rPr>
              <a:t>stopped</a:t>
            </a:r>
            <a:r>
              <a:rPr lang="en-US" dirty="0"/>
              <a:t> </a:t>
            </a:r>
            <a:r>
              <a:rPr lang="en-US" dirty="0">
                <a:solidFill>
                  <a:srgbClr val="0070C0"/>
                </a:solidFill>
              </a:rPr>
              <a:t>making</a:t>
            </a:r>
            <a:r>
              <a:rPr lang="en-US" dirty="0"/>
              <a:t> </a:t>
            </a:r>
            <a:r>
              <a:rPr lang="en-US" dirty="0">
                <a:solidFill>
                  <a:srgbClr val="FF0000"/>
                </a:solidFill>
              </a:rPr>
              <a:t>changes</a:t>
            </a:r>
            <a:r>
              <a:rPr lang="en-US" dirty="0"/>
              <a:t> to its systems just because no one ever knew where a change (or bug fix) might have its </a:t>
            </a:r>
            <a:r>
              <a:rPr lang="en-US" dirty="0" smtClean="0"/>
              <a:t>impact.</a:t>
            </a:r>
          </a:p>
          <a:p>
            <a:pPr lvl="1"/>
            <a:r>
              <a:rPr lang="en-US" dirty="0" smtClean="0"/>
              <a:t>You </a:t>
            </a:r>
            <a:r>
              <a:rPr lang="en-US" dirty="0"/>
              <a:t>don’t have to live with such a </a:t>
            </a:r>
            <a:r>
              <a:rPr lang="en-US" dirty="0" smtClean="0"/>
              <a:t>situation.</a:t>
            </a:r>
          </a:p>
          <a:p>
            <a:pPr lvl="1"/>
            <a:r>
              <a:rPr lang="en-US" dirty="0" smtClean="0"/>
              <a:t>These </a:t>
            </a:r>
            <a:r>
              <a:rPr lang="en-US" dirty="0"/>
              <a:t>TFS features can help you with traceability so you can avoid such problems: </a:t>
            </a:r>
          </a:p>
          <a:p>
            <a:pPr lvl="2"/>
            <a:r>
              <a:rPr lang="en-US" dirty="0" smtClean="0"/>
              <a:t>Work </a:t>
            </a:r>
            <a:r>
              <a:rPr lang="en-US" dirty="0"/>
              <a:t>item </a:t>
            </a:r>
            <a:r>
              <a:rPr lang="en-US" dirty="0" smtClean="0"/>
              <a:t>tracking</a:t>
            </a:r>
          </a:p>
          <a:p>
            <a:pPr lvl="2"/>
            <a:r>
              <a:rPr lang="en-US" dirty="0" smtClean="0"/>
              <a:t>Test-driven </a:t>
            </a:r>
            <a:r>
              <a:rPr lang="en-US" dirty="0"/>
              <a:t>development/unit </a:t>
            </a:r>
            <a:r>
              <a:rPr lang="en-US" dirty="0" smtClean="0"/>
              <a:t>testing</a:t>
            </a:r>
          </a:p>
          <a:p>
            <a:pPr lvl="2"/>
            <a:r>
              <a:rPr lang="en-US" dirty="0" smtClean="0"/>
              <a:t>Automated </a:t>
            </a:r>
            <a:r>
              <a:rPr lang="en-US" dirty="0"/>
              <a:t>builds/continuous </a:t>
            </a:r>
            <a:r>
              <a:rPr lang="en-US" dirty="0" smtClean="0"/>
              <a:t>delivery</a:t>
            </a:r>
          </a:p>
          <a:p>
            <a:pPr lvl="2"/>
            <a:r>
              <a:rPr lang="en-US" dirty="0" smtClean="0"/>
              <a:t>Check-in policies</a:t>
            </a:r>
          </a:p>
          <a:p>
            <a:pPr lvl="2"/>
            <a:r>
              <a:rPr lang="en-US" dirty="0" smtClean="0"/>
              <a:t>Version-control system</a:t>
            </a:r>
          </a:p>
          <a:p>
            <a:pPr lvl="1"/>
            <a:r>
              <a:rPr lang="en-US" dirty="0" smtClean="0"/>
              <a:t>Let’s </a:t>
            </a:r>
            <a:r>
              <a:rPr lang="en-US" dirty="0"/>
              <a:t>look at some of the specifics involved with these features, starting with how the </a:t>
            </a:r>
            <a:r>
              <a:rPr lang="en-US" dirty="0">
                <a:solidFill>
                  <a:srgbClr val="FF0000"/>
                </a:solidFill>
              </a:rPr>
              <a:t>work item tracking system</a:t>
            </a:r>
            <a:r>
              <a:rPr lang="en-US" dirty="0"/>
              <a:t> </a:t>
            </a:r>
            <a:r>
              <a:rPr lang="en-US" dirty="0">
                <a:solidFill>
                  <a:srgbClr val="0070C0"/>
                </a:solidFill>
              </a:rPr>
              <a:t>implements</a:t>
            </a:r>
            <a:r>
              <a:rPr lang="en-US" dirty="0"/>
              <a:t> </a:t>
            </a:r>
            <a:r>
              <a:rPr lang="en-US" dirty="0">
                <a:solidFill>
                  <a:srgbClr val="FF0000"/>
                </a:solidFill>
              </a:rPr>
              <a:t>traceability</a:t>
            </a:r>
            <a:r>
              <a:rPr lang="en-US" dirty="0" smtClean="0"/>
              <a:t>.</a:t>
            </a:r>
            <a:endParaRPr lang="en-US" dirty="0"/>
          </a:p>
        </p:txBody>
      </p:sp>
      <p:sp>
        <p:nvSpPr>
          <p:cNvPr id="3" name="Date Placeholder 2"/>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86</a:t>
            </a:fld>
            <a:endParaRPr lang="en-US"/>
          </a:p>
        </p:txBody>
      </p:sp>
    </p:spTree>
    <p:extLst>
      <p:ext uri="{BB962C8B-B14F-4D97-AF65-F5344CB8AC3E}">
        <p14:creationId xmlns:p14="http://schemas.microsoft.com/office/powerpoint/2010/main" val="294697014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The TFS Work Item Tracking </a:t>
            </a:r>
            <a:r>
              <a:rPr lang="en-US" dirty="0" smtClean="0"/>
              <a:t>System</a:t>
            </a:r>
            <a:endParaRPr lang="en-US" dirty="0"/>
          </a:p>
        </p:txBody>
      </p:sp>
      <p:sp>
        <p:nvSpPr>
          <p:cNvPr id="7" name="Content Placeholder 6"/>
          <p:cNvSpPr>
            <a:spLocks noGrp="1"/>
          </p:cNvSpPr>
          <p:nvPr>
            <p:ph idx="1"/>
          </p:nvPr>
        </p:nvSpPr>
        <p:spPr/>
        <p:txBody>
          <a:bodyPr/>
          <a:lstStyle/>
          <a:p>
            <a:r>
              <a:rPr lang="en-US" dirty="0"/>
              <a:t>Sometimes it seems like we have tons of </a:t>
            </a:r>
            <a:r>
              <a:rPr lang="en-US" dirty="0">
                <a:solidFill>
                  <a:srgbClr val="FF0000"/>
                </a:solidFill>
              </a:rPr>
              <a:t>Post-its</a:t>
            </a:r>
            <a:r>
              <a:rPr lang="en-US" dirty="0"/>
              <a:t> on our monitors and desks—each one containing at least one task we are supposed to take care </a:t>
            </a:r>
            <a:r>
              <a:rPr lang="en-US" dirty="0" smtClean="0"/>
              <a:t>of.</a:t>
            </a:r>
          </a:p>
          <a:p>
            <a:pPr lvl="1"/>
            <a:r>
              <a:rPr lang="en-US" dirty="0" smtClean="0"/>
              <a:t>We </a:t>
            </a:r>
            <a:r>
              <a:rPr lang="en-US" dirty="0"/>
              <a:t>would like to track them in a tool that could help us, but often it just isn’t </a:t>
            </a:r>
            <a:r>
              <a:rPr lang="en-US" dirty="0" smtClean="0"/>
              <a:t>possible.</a:t>
            </a:r>
          </a:p>
          <a:p>
            <a:pPr lvl="1"/>
            <a:r>
              <a:rPr lang="en-US" dirty="0" smtClean="0"/>
              <a:t>It </a:t>
            </a:r>
            <a:r>
              <a:rPr lang="en-US" dirty="0"/>
              <a:t>could be that some </a:t>
            </a:r>
            <a:r>
              <a:rPr lang="en-US" dirty="0">
                <a:solidFill>
                  <a:srgbClr val="FF0000"/>
                </a:solidFill>
              </a:rPr>
              <a:t>tasks</a:t>
            </a:r>
            <a:r>
              <a:rPr lang="en-US" dirty="0"/>
              <a:t> are </a:t>
            </a:r>
            <a:r>
              <a:rPr lang="en-US" dirty="0">
                <a:solidFill>
                  <a:srgbClr val="0070C0"/>
                </a:solidFill>
              </a:rPr>
              <a:t>connected</a:t>
            </a:r>
            <a:r>
              <a:rPr lang="en-US" dirty="0"/>
              <a:t> with one </a:t>
            </a:r>
            <a:r>
              <a:rPr lang="en-US" dirty="0">
                <a:solidFill>
                  <a:srgbClr val="FF0000"/>
                </a:solidFill>
              </a:rPr>
              <a:t>project</a:t>
            </a:r>
            <a:r>
              <a:rPr lang="en-US" dirty="0"/>
              <a:t>, others with </a:t>
            </a:r>
            <a:r>
              <a:rPr lang="en-US" dirty="0" smtClean="0">
                <a:solidFill>
                  <a:srgbClr val="FF0000"/>
                </a:solidFill>
              </a:rPr>
              <a:t>another</a:t>
            </a:r>
            <a:r>
              <a:rPr lang="en-US" dirty="0" smtClean="0"/>
              <a:t>.</a:t>
            </a:r>
          </a:p>
          <a:p>
            <a:pPr lvl="2"/>
            <a:r>
              <a:rPr lang="en-US" dirty="0" smtClean="0"/>
              <a:t>We </a:t>
            </a:r>
            <a:r>
              <a:rPr lang="en-US" dirty="0"/>
              <a:t>have tried writing them all down in an Excel spreadsheet and saving that to the </a:t>
            </a:r>
            <a:r>
              <a:rPr lang="en-US" dirty="0" smtClean="0"/>
              <a:t>computer.</a:t>
            </a:r>
          </a:p>
          <a:p>
            <a:pPr lvl="2"/>
            <a:r>
              <a:rPr lang="en-US" dirty="0" smtClean="0"/>
              <a:t>But </a:t>
            </a:r>
            <a:r>
              <a:rPr lang="en-US" dirty="0"/>
              <a:t>soon we find that this spreadsheet is located on our laptops, our customer’s computer, our desktops, another customer computer, and so </a:t>
            </a:r>
            <a:r>
              <a:rPr lang="en-US" dirty="0" smtClean="0"/>
              <a:t>on.</a:t>
            </a:r>
          </a:p>
          <a:p>
            <a:pPr lvl="2"/>
            <a:r>
              <a:rPr lang="en-US" dirty="0" smtClean="0"/>
              <a:t>And </a:t>
            </a:r>
            <a:r>
              <a:rPr lang="en-US" dirty="0"/>
              <a:t>we have no idea which one is the current version. The same thing often occurs in </a:t>
            </a:r>
            <a:r>
              <a:rPr lang="en-US" dirty="0" smtClean="0"/>
              <a:t>projects.</a:t>
            </a:r>
          </a:p>
          <a:p>
            <a:pPr lvl="1"/>
            <a:r>
              <a:rPr lang="en-US" dirty="0" smtClean="0"/>
              <a:t>Project </a:t>
            </a:r>
            <a:r>
              <a:rPr lang="en-US" dirty="0"/>
              <a:t>managers have their </a:t>
            </a:r>
            <a:r>
              <a:rPr lang="en-US" dirty="0">
                <a:solidFill>
                  <a:srgbClr val="FF0000"/>
                </a:solidFill>
              </a:rPr>
              <a:t>to-do </a:t>
            </a:r>
            <a:r>
              <a:rPr lang="en-US" dirty="0">
                <a:solidFill>
                  <a:srgbClr val="0070C0"/>
                </a:solidFill>
              </a:rPr>
              <a:t>lists</a:t>
            </a:r>
            <a:r>
              <a:rPr lang="en-US" dirty="0"/>
              <a:t> for a project, and they all have their own way of keeping them </a:t>
            </a:r>
            <a:r>
              <a:rPr lang="en-US" dirty="0" smtClean="0"/>
              <a:t>updated.</a:t>
            </a:r>
          </a:p>
          <a:p>
            <a:pPr lvl="2"/>
            <a:r>
              <a:rPr lang="en-US" dirty="0" smtClean="0"/>
              <a:t>Let’s </a:t>
            </a:r>
            <a:r>
              <a:rPr lang="en-US" dirty="0"/>
              <a:t>say a project manager (PM) uses Excel to keep track of these tasks—the status of tasks, to whom they are assigned, and so </a:t>
            </a:r>
            <a:r>
              <a:rPr lang="en-US" dirty="0" smtClean="0"/>
              <a:t>on.</a:t>
            </a:r>
          </a:p>
          <a:p>
            <a:pPr lvl="2"/>
            <a:r>
              <a:rPr lang="en-US" dirty="0" smtClean="0"/>
              <a:t>How can the PM keep the team updated with the latest to-do list? If the PM chooses to e-mail it, chances are that some people won’t save the new version to disk or will just miss it in the endless stream of e-mail coming into their mailboxes.</a:t>
            </a:r>
          </a:p>
          <a:p>
            <a:pPr lvl="2"/>
            <a:r>
              <a:rPr lang="en-US" dirty="0" smtClean="0"/>
              <a:t>Soon there are various versions floating around, and things are generally a mess.</a:t>
            </a:r>
            <a:endParaRPr lang="en-US" dirty="0"/>
          </a:p>
        </p:txBody>
      </p:sp>
      <p:sp>
        <p:nvSpPr>
          <p:cNvPr id="3" name="Date Placeholder 2"/>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87</a:t>
            </a:fld>
            <a:endParaRPr lang="en-US"/>
          </a:p>
        </p:txBody>
      </p:sp>
    </p:spTree>
    <p:extLst>
      <p:ext uri="{BB962C8B-B14F-4D97-AF65-F5344CB8AC3E}">
        <p14:creationId xmlns:p14="http://schemas.microsoft.com/office/powerpoint/2010/main" val="338169146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Work Items</a:t>
            </a:r>
            <a:endParaRPr lang="en-US" dirty="0"/>
          </a:p>
        </p:txBody>
      </p:sp>
      <p:sp>
        <p:nvSpPr>
          <p:cNvPr id="7" name="Content Placeholder 6"/>
          <p:cNvSpPr>
            <a:spLocks noGrp="1"/>
          </p:cNvSpPr>
          <p:nvPr>
            <p:ph idx="1"/>
          </p:nvPr>
        </p:nvSpPr>
        <p:spPr/>
        <p:txBody>
          <a:bodyPr/>
          <a:lstStyle/>
          <a:p>
            <a:r>
              <a:rPr lang="en-US" dirty="0"/>
              <a:t>TFS has a </a:t>
            </a:r>
            <a:r>
              <a:rPr lang="en-US" dirty="0">
                <a:solidFill>
                  <a:srgbClr val="FF0000"/>
                </a:solidFill>
              </a:rPr>
              <a:t>task-tracking</a:t>
            </a:r>
            <a:r>
              <a:rPr lang="en-US" dirty="0"/>
              <a:t> </a:t>
            </a:r>
            <a:r>
              <a:rPr lang="en-US" dirty="0">
                <a:solidFill>
                  <a:srgbClr val="0070C0"/>
                </a:solidFill>
              </a:rPr>
              <a:t>system</a:t>
            </a:r>
            <a:r>
              <a:rPr lang="en-US" dirty="0"/>
              <a:t> at your </a:t>
            </a:r>
            <a:r>
              <a:rPr lang="en-US" dirty="0" smtClean="0">
                <a:solidFill>
                  <a:srgbClr val="FF0000"/>
                </a:solidFill>
              </a:rPr>
              <a:t>service</a:t>
            </a:r>
            <a:r>
              <a:rPr lang="en-US" dirty="0" smtClean="0"/>
              <a:t>.</a:t>
            </a:r>
          </a:p>
          <a:p>
            <a:pPr lvl="1"/>
            <a:r>
              <a:rPr lang="en-US" dirty="0" smtClean="0"/>
              <a:t>We </a:t>
            </a:r>
            <a:r>
              <a:rPr lang="en-US" dirty="0"/>
              <a:t>will take a closer look at work items in Chapter 4, so we will keep it brief </a:t>
            </a:r>
            <a:r>
              <a:rPr lang="en-US" dirty="0" smtClean="0"/>
              <a:t>here.</a:t>
            </a:r>
          </a:p>
          <a:p>
            <a:pPr lvl="1"/>
            <a:r>
              <a:rPr lang="en-US" dirty="0" smtClean="0"/>
              <a:t>The </a:t>
            </a:r>
            <a:r>
              <a:rPr lang="en-US" dirty="0"/>
              <a:t>core of this system is represented by the tasks themselves, which as we said earlier are called </a:t>
            </a:r>
            <a:r>
              <a:rPr lang="en-US" dirty="0">
                <a:solidFill>
                  <a:srgbClr val="FF0000"/>
                </a:solidFill>
              </a:rPr>
              <a:t>work </a:t>
            </a:r>
            <a:r>
              <a:rPr lang="en-US" dirty="0" smtClean="0">
                <a:solidFill>
                  <a:srgbClr val="FF0000"/>
                </a:solidFill>
              </a:rPr>
              <a:t>items</a:t>
            </a:r>
            <a:r>
              <a:rPr lang="en-US" dirty="0" smtClean="0"/>
              <a:t>.</a:t>
            </a:r>
          </a:p>
          <a:p>
            <a:pPr lvl="2"/>
            <a:r>
              <a:rPr lang="en-US" dirty="0" smtClean="0"/>
              <a:t>A </a:t>
            </a:r>
            <a:r>
              <a:rPr lang="en-US" dirty="0"/>
              <a:t>work item can be pretty much what you want it to </a:t>
            </a:r>
            <a:r>
              <a:rPr lang="en-US" dirty="0" smtClean="0"/>
              <a:t>be. It </a:t>
            </a:r>
            <a:r>
              <a:rPr lang="en-US" dirty="0"/>
              <a:t>can be a bug, a requirement of some sort, a general to-do item, and so </a:t>
            </a:r>
            <a:r>
              <a:rPr lang="en-US" dirty="0" smtClean="0"/>
              <a:t>on.</a:t>
            </a:r>
          </a:p>
          <a:p>
            <a:pPr lvl="2"/>
            <a:r>
              <a:rPr lang="en-US" dirty="0" smtClean="0"/>
              <a:t>Each </a:t>
            </a:r>
            <a:r>
              <a:rPr lang="en-US" dirty="0"/>
              <a:t>work item has a </a:t>
            </a:r>
            <a:r>
              <a:rPr lang="en-US" dirty="0">
                <a:solidFill>
                  <a:srgbClr val="FF0000"/>
                </a:solidFill>
              </a:rPr>
              <a:t>unique ID</a:t>
            </a:r>
            <a:r>
              <a:rPr lang="en-US" dirty="0"/>
              <a:t> that helps you keep track of the places it is referenced (see </a:t>
            </a:r>
            <a:r>
              <a:rPr lang="en-US" dirty="0">
                <a:solidFill>
                  <a:srgbClr val="FF0000"/>
                </a:solidFill>
              </a:rPr>
              <a:t>Figure 2-5</a:t>
            </a:r>
            <a:r>
              <a:rPr lang="en-US" dirty="0"/>
              <a:t> </a:t>
            </a:r>
            <a:r>
              <a:rPr lang="en-US" dirty="0" smtClean="0"/>
              <a:t>).</a:t>
            </a:r>
          </a:p>
          <a:p>
            <a:pPr lvl="2"/>
            <a:r>
              <a:rPr lang="en-US" dirty="0" smtClean="0"/>
              <a:t>The </a:t>
            </a:r>
            <a:r>
              <a:rPr lang="en-US" dirty="0"/>
              <a:t>work item ID (60 in Figure 2-5 ) lets you follow a work item, let’s say a requirement, from its creation to its implementation as a piece of executable software (component</a:t>
            </a:r>
            <a:r>
              <a:rPr lang="en-US" dirty="0" smtClean="0"/>
              <a:t>).</a:t>
            </a:r>
          </a:p>
          <a:p>
            <a:pPr lvl="1"/>
            <a:r>
              <a:rPr lang="en-US" dirty="0"/>
              <a:t>Work items provide a great way for you to simplify </a:t>
            </a:r>
            <a:r>
              <a:rPr lang="en-US" dirty="0">
                <a:solidFill>
                  <a:srgbClr val="FF0000"/>
                </a:solidFill>
              </a:rPr>
              <a:t>task management</a:t>
            </a:r>
            <a:r>
              <a:rPr lang="en-US" dirty="0"/>
              <a:t> in a project while at the same time enabling </a:t>
            </a:r>
            <a:r>
              <a:rPr lang="en-US" dirty="0" smtClean="0">
                <a:solidFill>
                  <a:srgbClr val="FF0000"/>
                </a:solidFill>
              </a:rPr>
              <a:t>traceability</a:t>
            </a:r>
            <a:r>
              <a:rPr lang="en-US" dirty="0" smtClean="0"/>
              <a:t>.</a:t>
            </a:r>
          </a:p>
          <a:p>
            <a:pPr lvl="2"/>
            <a:r>
              <a:rPr lang="en-US" dirty="0" smtClean="0"/>
              <a:t>No </a:t>
            </a:r>
            <a:r>
              <a:rPr lang="en-US" dirty="0"/>
              <a:t>more is there confusion as to which version of the task list is the current one; no more manual labor for gathering status reports on work progress that are used only at steering group </a:t>
            </a:r>
            <a:r>
              <a:rPr lang="en-US" dirty="0" smtClean="0"/>
              <a:t>meetings.</a:t>
            </a:r>
          </a:p>
          <a:p>
            <a:pPr lvl="2"/>
            <a:r>
              <a:rPr lang="en-US" dirty="0" smtClean="0"/>
              <a:t>Now </a:t>
            </a:r>
            <a:r>
              <a:rPr lang="en-US" dirty="0"/>
              <a:t>you have a solution that lets you collaborate more easily with your teams and enables all members and stakeholders to view status reports whenever they </a:t>
            </a:r>
            <a:r>
              <a:rPr lang="en-US" dirty="0" smtClean="0"/>
              <a:t>want.</a:t>
            </a:r>
          </a:p>
          <a:p>
            <a:pPr lvl="2"/>
            <a:r>
              <a:rPr lang="en-US" dirty="0" smtClean="0"/>
              <a:t>You </a:t>
            </a:r>
            <a:r>
              <a:rPr lang="en-US" dirty="0"/>
              <a:t>can also more easily collaborate with people outside the project group by adding work items via the </a:t>
            </a:r>
            <a:r>
              <a:rPr lang="en-US" dirty="0">
                <a:solidFill>
                  <a:srgbClr val="FF0000"/>
                </a:solidFill>
              </a:rPr>
              <a:t>web client</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88</a:t>
            </a:fld>
            <a:endParaRPr lang="en-US" dirty="0"/>
          </a:p>
        </p:txBody>
      </p:sp>
    </p:spTree>
    <p:extLst>
      <p:ext uri="{BB962C8B-B14F-4D97-AF65-F5344CB8AC3E}">
        <p14:creationId xmlns:p14="http://schemas.microsoft.com/office/powerpoint/2010/main" val="34026763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Figure 2-5</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89</a:t>
            </a:fld>
            <a:endParaRPr lang="en-US" dirty="0"/>
          </a:p>
        </p:txBody>
      </p:sp>
      <p:pic>
        <p:nvPicPr>
          <p:cNvPr id="8" name="Picture 7"/>
          <p:cNvPicPr>
            <a:picLocks noChangeAspect="1"/>
          </p:cNvPicPr>
          <p:nvPr/>
        </p:nvPicPr>
        <p:blipFill>
          <a:blip r:embed="rId2"/>
          <a:stretch>
            <a:fillRect/>
          </a:stretch>
        </p:blipFill>
        <p:spPr>
          <a:xfrm>
            <a:off x="152400" y="1265717"/>
            <a:ext cx="7805737" cy="4213943"/>
          </a:xfrm>
          <a:prstGeom prst="rect">
            <a:avLst/>
          </a:prstGeom>
          <a:ln>
            <a:solidFill>
              <a:schemeClr val="accent1"/>
            </a:solidFill>
          </a:ln>
        </p:spPr>
      </p:pic>
    </p:spTree>
    <p:extLst>
      <p:ext uri="{BB962C8B-B14F-4D97-AF65-F5344CB8AC3E}">
        <p14:creationId xmlns:p14="http://schemas.microsoft.com/office/powerpoint/2010/main" val="3260753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smtClean="0"/>
              <a:t>Figure 1-1</a:t>
            </a:r>
            <a:endParaRPr lang="en-US" dirty="0"/>
          </a:p>
        </p:txBody>
      </p:sp>
      <p:sp>
        <p:nvSpPr>
          <p:cNvPr id="4" name="Date Placeholder 3"/>
          <p:cNvSpPr>
            <a:spLocks noGrp="1"/>
          </p:cNvSpPr>
          <p:nvPr>
            <p:ph type="dt" sz="half" idx="2"/>
          </p:nvPr>
        </p:nvSpPr>
        <p:spPr/>
        <p:txBody>
          <a:bodyPr/>
          <a:lstStyle/>
          <a:p>
            <a:r>
              <a:rPr lang="en-US" smtClean="0"/>
              <a:t>26 Apr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9</a:t>
            </a:fld>
            <a:endParaRPr lang="en-US"/>
          </a:p>
        </p:txBody>
      </p:sp>
      <p:pic>
        <p:nvPicPr>
          <p:cNvPr id="3" name="Picture 2"/>
          <p:cNvPicPr>
            <a:picLocks noChangeAspect="1"/>
          </p:cNvPicPr>
          <p:nvPr/>
        </p:nvPicPr>
        <p:blipFill>
          <a:blip r:embed="rId2"/>
          <a:stretch>
            <a:fillRect/>
          </a:stretch>
        </p:blipFill>
        <p:spPr>
          <a:xfrm>
            <a:off x="152400" y="1268362"/>
            <a:ext cx="8530695" cy="3161334"/>
          </a:xfrm>
          <a:prstGeom prst="rect">
            <a:avLst/>
          </a:prstGeom>
          <a:ln>
            <a:solidFill>
              <a:schemeClr val="accent1"/>
            </a:solidFill>
          </a:ln>
        </p:spPr>
      </p:pic>
    </p:spTree>
    <p:extLst>
      <p:ext uri="{BB962C8B-B14F-4D97-AF65-F5344CB8AC3E}">
        <p14:creationId xmlns:p14="http://schemas.microsoft.com/office/powerpoint/2010/main" val="9926396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item Tracking System</a:t>
            </a:r>
            <a:endParaRPr lang="en-US" dirty="0"/>
          </a:p>
        </p:txBody>
      </p:sp>
      <p:sp>
        <p:nvSpPr>
          <p:cNvPr id="3" name="Content Placeholder 2"/>
          <p:cNvSpPr>
            <a:spLocks noGrp="1"/>
          </p:cNvSpPr>
          <p:nvPr>
            <p:ph idx="1"/>
          </p:nvPr>
        </p:nvSpPr>
        <p:spPr/>
        <p:txBody>
          <a:bodyPr/>
          <a:lstStyle/>
          <a:p>
            <a:r>
              <a:rPr lang="en-US" dirty="0"/>
              <a:t>TFS is so flexible in this regard that it lets you tailor the work items as you want them to </a:t>
            </a:r>
            <a:r>
              <a:rPr lang="en-US" dirty="0" smtClean="0"/>
              <a:t>be.</a:t>
            </a:r>
          </a:p>
          <a:p>
            <a:pPr lvl="1"/>
            <a:r>
              <a:rPr lang="en-US" dirty="0" smtClean="0"/>
              <a:t>The </a:t>
            </a:r>
            <a:r>
              <a:rPr lang="en-US" dirty="0">
                <a:solidFill>
                  <a:srgbClr val="FF0000"/>
                </a:solidFill>
              </a:rPr>
              <a:t>work item tracking system</a:t>
            </a:r>
            <a:r>
              <a:rPr lang="en-US" dirty="0"/>
              <a:t> is one of the </a:t>
            </a:r>
            <a:r>
              <a:rPr lang="en-US" dirty="0">
                <a:solidFill>
                  <a:srgbClr val="FF0000"/>
                </a:solidFill>
              </a:rPr>
              <a:t>core components </a:t>
            </a:r>
            <a:r>
              <a:rPr lang="en-US" dirty="0">
                <a:solidFill>
                  <a:srgbClr val="0070C0"/>
                </a:solidFill>
              </a:rPr>
              <a:t>of</a:t>
            </a:r>
            <a:r>
              <a:rPr lang="en-US" dirty="0">
                <a:solidFill>
                  <a:srgbClr val="FF0000"/>
                </a:solidFill>
              </a:rPr>
              <a:t> </a:t>
            </a:r>
            <a:r>
              <a:rPr lang="en-US" dirty="0" smtClean="0">
                <a:solidFill>
                  <a:srgbClr val="FF0000"/>
                </a:solidFill>
              </a:rPr>
              <a:t>TFS</a:t>
            </a:r>
            <a:r>
              <a:rPr lang="en-US" dirty="0" smtClean="0"/>
              <a:t>.</a:t>
            </a:r>
          </a:p>
          <a:p>
            <a:pPr lvl="1"/>
            <a:r>
              <a:rPr lang="en-US" dirty="0" smtClean="0"/>
              <a:t>This </a:t>
            </a:r>
            <a:r>
              <a:rPr lang="en-US" dirty="0"/>
              <a:t>system enables you to create work items, or units of work, and can be used to enable </a:t>
            </a:r>
            <a:r>
              <a:rPr lang="en-US" dirty="0" smtClean="0"/>
              <a:t>traceability.</a:t>
            </a:r>
          </a:p>
          <a:p>
            <a:pPr lvl="1"/>
            <a:r>
              <a:rPr lang="en-US" dirty="0" smtClean="0"/>
              <a:t>You </a:t>
            </a:r>
            <a:r>
              <a:rPr lang="en-US" dirty="0"/>
              <a:t>can use the work items included with TFS from the beginning, or you can choose to adjust these to your needs, or even create your own work item </a:t>
            </a:r>
            <a:r>
              <a:rPr lang="en-US" dirty="0" smtClean="0"/>
              <a:t>types.</a:t>
            </a:r>
          </a:p>
          <a:p>
            <a:pPr lvl="1"/>
            <a:r>
              <a:rPr lang="en-US" dirty="0" smtClean="0"/>
              <a:t>Each </a:t>
            </a:r>
            <a:r>
              <a:rPr lang="en-US" dirty="0"/>
              <a:t>work item instance has a </a:t>
            </a:r>
            <a:r>
              <a:rPr lang="en-US" dirty="0">
                <a:solidFill>
                  <a:srgbClr val="FF0000"/>
                </a:solidFill>
              </a:rPr>
              <a:t>unique ID</a:t>
            </a:r>
            <a:r>
              <a:rPr lang="en-US" dirty="0"/>
              <a:t> that you can attach to the things you do in </a:t>
            </a:r>
            <a:r>
              <a:rPr lang="en-US" dirty="0" smtClean="0"/>
              <a:t>TFS.</a:t>
            </a:r>
          </a:p>
          <a:p>
            <a:pPr lvl="2"/>
            <a:r>
              <a:rPr lang="en-US" dirty="0" smtClean="0"/>
              <a:t>This </a:t>
            </a:r>
            <a:r>
              <a:rPr lang="en-US" dirty="0"/>
              <a:t>enables you to follow one work item—let’s say a requirement, for example—from its creation to its implementation as a piece of executable software (component</a:t>
            </a:r>
            <a:r>
              <a:rPr lang="en-US" dirty="0" smtClean="0"/>
              <a:t>).</a:t>
            </a:r>
          </a:p>
          <a:p>
            <a:pPr lvl="2"/>
            <a:r>
              <a:rPr lang="en-US" dirty="0" smtClean="0"/>
              <a:t>You </a:t>
            </a:r>
            <a:r>
              <a:rPr lang="en-US" dirty="0"/>
              <a:t>can also associate one work item with others and build a </a:t>
            </a:r>
            <a:r>
              <a:rPr lang="en-US" dirty="0">
                <a:solidFill>
                  <a:srgbClr val="FF0000"/>
                </a:solidFill>
              </a:rPr>
              <a:t>hierarchy</a:t>
            </a:r>
            <a:r>
              <a:rPr lang="en-US" dirty="0"/>
              <a:t> of </a:t>
            </a:r>
            <a:r>
              <a:rPr lang="en-US" dirty="0">
                <a:solidFill>
                  <a:srgbClr val="FF0000"/>
                </a:solidFill>
              </a:rPr>
              <a:t>work </a:t>
            </a:r>
            <a:r>
              <a:rPr lang="en-US" dirty="0" smtClean="0">
                <a:solidFill>
                  <a:srgbClr val="FF0000"/>
                </a:solidFill>
              </a:rPr>
              <a:t>items</a:t>
            </a:r>
            <a:r>
              <a:rPr lang="en-US" dirty="0" smtClean="0"/>
              <a:t>.</a:t>
            </a:r>
          </a:p>
          <a:p>
            <a:pPr lvl="1"/>
            <a:r>
              <a:rPr lang="en-US" dirty="0" smtClean="0"/>
              <a:t>The </a:t>
            </a:r>
            <a:r>
              <a:rPr lang="en-US" dirty="0"/>
              <a:t>work items can contain information in different fields that define the data to be stored in the work </a:t>
            </a:r>
            <a:r>
              <a:rPr lang="en-US" dirty="0" smtClean="0"/>
              <a:t>item. This </a:t>
            </a:r>
            <a:r>
              <a:rPr lang="en-US" dirty="0"/>
              <a:t>means that each field will have a name and a data </a:t>
            </a:r>
            <a:r>
              <a:rPr lang="en-US" dirty="0" smtClean="0"/>
              <a:t>type.</a:t>
            </a:r>
          </a:p>
          <a:p>
            <a:pPr lvl="2"/>
            <a:r>
              <a:rPr lang="en-US" dirty="0" smtClean="0"/>
              <a:t>All </a:t>
            </a:r>
            <a:r>
              <a:rPr lang="en-US" dirty="0"/>
              <a:t>work items can have different information attached to </a:t>
            </a:r>
            <a:r>
              <a:rPr lang="en-US" dirty="0" smtClean="0"/>
              <a:t>them.</a:t>
            </a:r>
          </a:p>
          <a:p>
            <a:pPr lvl="2"/>
            <a:r>
              <a:rPr lang="en-US" dirty="0" smtClean="0"/>
              <a:t>You </a:t>
            </a:r>
            <a:r>
              <a:rPr lang="en-US" dirty="0"/>
              <a:t>can have information about to whom the work item is assigned and the status of the work at the moment (for example, a bug could be open, closed, under investigation, resolved, and so on</a:t>
            </a:r>
            <a:r>
              <a:rPr lang="en-US" dirty="0" smtClean="0"/>
              <a:t>).</a:t>
            </a:r>
          </a:p>
          <a:p>
            <a:pPr lvl="1"/>
            <a:r>
              <a:rPr lang="en-US" dirty="0" smtClean="0"/>
              <a:t>The </a:t>
            </a:r>
            <a:r>
              <a:rPr lang="en-US" dirty="0">
                <a:solidFill>
                  <a:srgbClr val="FF0000"/>
                </a:solidFill>
              </a:rPr>
              <a:t>State field</a:t>
            </a:r>
            <a:r>
              <a:rPr lang="en-US" dirty="0"/>
              <a:t> can be modified so that each work item type can have its own state mechanism. </a:t>
            </a:r>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90</a:t>
            </a:fld>
            <a:endParaRPr lang="en-US" dirty="0"/>
          </a:p>
        </p:txBody>
      </p:sp>
    </p:spTree>
    <p:extLst>
      <p:ext uri="{BB962C8B-B14F-4D97-AF65-F5344CB8AC3E}">
        <p14:creationId xmlns:p14="http://schemas.microsoft.com/office/powerpoint/2010/main" val="23572074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item Tracking System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smtClean="0"/>
              <a:t>This </a:t>
            </a:r>
            <a:r>
              <a:rPr lang="en-US" dirty="0"/>
              <a:t>is logical because a bug probably goes through states different from those that a general task goes through, for </a:t>
            </a:r>
            <a:r>
              <a:rPr lang="en-US" dirty="0" smtClean="0"/>
              <a:t>instance.</a:t>
            </a:r>
          </a:p>
          <a:p>
            <a:pPr lvl="1"/>
            <a:r>
              <a:rPr lang="en-US" dirty="0" smtClean="0"/>
              <a:t>You </a:t>
            </a:r>
            <a:r>
              <a:rPr lang="en-US" dirty="0"/>
              <a:t>can also attach documents to the work item and link one work item to other work items. You can even create a hierarchy of work items if you </a:t>
            </a:r>
            <a:r>
              <a:rPr lang="en-US" dirty="0" smtClean="0"/>
              <a:t>want.</a:t>
            </a:r>
          </a:p>
          <a:p>
            <a:pPr lvl="1"/>
            <a:r>
              <a:rPr lang="en-US" dirty="0" smtClean="0"/>
              <a:t>Let’s </a:t>
            </a:r>
            <a:r>
              <a:rPr lang="en-US" dirty="0"/>
              <a:t>say that you implement a requirement as a work item and that this requirement contains many smaller </a:t>
            </a:r>
            <a:r>
              <a:rPr lang="en-US" dirty="0" smtClean="0"/>
              <a:t>tasks.</a:t>
            </a:r>
          </a:p>
          <a:p>
            <a:pPr lvl="1"/>
            <a:r>
              <a:rPr lang="en-US" dirty="0" smtClean="0"/>
              <a:t>Then </a:t>
            </a:r>
            <a:r>
              <a:rPr lang="en-US" dirty="0"/>
              <a:t>you can have the requirement itself at the top and nest the other requirements below that so you know which work items belong to which </a:t>
            </a:r>
            <a:r>
              <a:rPr lang="en-US" dirty="0" smtClean="0"/>
              <a:t>requirement.</a:t>
            </a:r>
          </a:p>
          <a:p>
            <a:pPr lvl="1"/>
            <a:r>
              <a:rPr lang="en-US" dirty="0" smtClean="0"/>
              <a:t>When </a:t>
            </a:r>
            <a:r>
              <a:rPr lang="en-US" dirty="0"/>
              <a:t>a bug is discovered, for instance, you can quickly follow the original requirement by its work item ID and see in which places in the code you might have to make some </a:t>
            </a:r>
            <a:r>
              <a:rPr lang="en-US" dirty="0" smtClean="0"/>
              <a:t>fixes.</a:t>
            </a:r>
          </a:p>
          <a:p>
            <a:pPr lvl="1"/>
            <a:r>
              <a:rPr lang="en-US" dirty="0" smtClean="0"/>
              <a:t>You </a:t>
            </a:r>
            <a:r>
              <a:rPr lang="en-US" dirty="0"/>
              <a:t>can also see the associated work items so that you can evaluate whether other parts of the code need to be changed as a result of this bug fix</a:t>
            </a:r>
            <a:r>
              <a:rPr lang="en-US" dirty="0" smtClean="0"/>
              <a:t>.</a:t>
            </a:r>
          </a:p>
          <a:p>
            <a:pPr lvl="1"/>
            <a:r>
              <a:rPr lang="en-US" dirty="0"/>
              <a:t>TFS saves information about the work item on the data tier, which helps you follow the change history of the work item. You can see who created it, who resolved it, who closed it, and so </a:t>
            </a:r>
            <a:r>
              <a:rPr lang="en-US" dirty="0" smtClean="0"/>
              <a:t>on.</a:t>
            </a:r>
          </a:p>
          <a:p>
            <a:pPr lvl="1"/>
            <a:r>
              <a:rPr lang="en-US" dirty="0" smtClean="0"/>
              <a:t>The </a:t>
            </a:r>
            <a:r>
              <a:rPr lang="en-US" dirty="0"/>
              <a:t>information in the databases can be used for display on reports, allowing you to tailor these depending on your needs. </a:t>
            </a:r>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91</a:t>
            </a:fld>
            <a:endParaRPr lang="en-US" dirty="0"/>
          </a:p>
        </p:txBody>
      </p:sp>
    </p:spTree>
    <p:extLst>
      <p:ext uri="{BB962C8B-B14F-4D97-AF65-F5344CB8AC3E}">
        <p14:creationId xmlns:p14="http://schemas.microsoft.com/office/powerpoint/2010/main" val="6743376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item Tracking System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smtClean="0"/>
              <a:t>One </a:t>
            </a:r>
            <a:r>
              <a:rPr lang="en-US" dirty="0"/>
              <a:t>report could show the status of all bugs, for </a:t>
            </a:r>
            <a:r>
              <a:rPr lang="en-US" dirty="0" smtClean="0"/>
              <a:t>instance.</a:t>
            </a:r>
          </a:p>
          <a:p>
            <a:pPr lvl="2"/>
            <a:r>
              <a:rPr lang="en-US" dirty="0" smtClean="0"/>
              <a:t>Stakeholders </a:t>
            </a:r>
            <a:r>
              <a:rPr lang="en-US" dirty="0"/>
              <a:t>can see how many open bugs exist, how many are resolved, and much, much </a:t>
            </a:r>
            <a:r>
              <a:rPr lang="en-US" dirty="0" smtClean="0"/>
              <a:t>more</a:t>
            </a:r>
          </a:p>
          <a:p>
            <a:pPr lvl="1"/>
            <a:r>
              <a:rPr lang="en-US" dirty="0" smtClean="0"/>
              <a:t>It </a:t>
            </a:r>
            <a:r>
              <a:rPr lang="en-US" dirty="0"/>
              <a:t>is completely up to you and your organization how you choose to use the work </a:t>
            </a:r>
            <a:r>
              <a:rPr lang="en-US" dirty="0" smtClean="0"/>
              <a:t>items</a:t>
            </a:r>
          </a:p>
          <a:p>
            <a:pPr lvl="1"/>
            <a:r>
              <a:rPr lang="en-US" dirty="0" smtClean="0"/>
              <a:t> </a:t>
            </a:r>
            <a:r>
              <a:rPr lang="en-US" dirty="0"/>
              <a:t>If you implement a requirement as a work item, you can use the work item ID to track this requirement through source code and to the final build of the executable </a:t>
            </a:r>
            <a:r>
              <a:rPr lang="en-US" dirty="0" smtClean="0"/>
              <a:t>system.</a:t>
            </a:r>
          </a:p>
          <a:p>
            <a:pPr lvl="1"/>
            <a:r>
              <a:rPr lang="en-US" dirty="0" smtClean="0"/>
              <a:t>By </a:t>
            </a:r>
            <a:r>
              <a:rPr lang="en-US" dirty="0"/>
              <a:t>requiring all developers to add one or more work item IDs to the </a:t>
            </a:r>
            <a:r>
              <a:rPr lang="en-US" dirty="0">
                <a:solidFill>
                  <a:srgbClr val="FF0000"/>
                </a:solidFill>
              </a:rPr>
              <a:t>check-in</a:t>
            </a:r>
            <a:r>
              <a:rPr lang="en-US" dirty="0"/>
              <a:t> using a </a:t>
            </a:r>
            <a:r>
              <a:rPr lang="en-US" dirty="0">
                <a:solidFill>
                  <a:srgbClr val="FF0000"/>
                </a:solidFill>
              </a:rPr>
              <a:t>check-in policy</a:t>
            </a:r>
            <a:r>
              <a:rPr lang="en-US" dirty="0"/>
              <a:t>, you can enable this traceability</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92</a:t>
            </a:fld>
            <a:endParaRPr lang="en-US" dirty="0"/>
          </a:p>
        </p:txBody>
      </p:sp>
    </p:spTree>
    <p:extLst>
      <p:ext uri="{BB962C8B-B14F-4D97-AF65-F5344CB8AC3E}">
        <p14:creationId xmlns:p14="http://schemas.microsoft.com/office/powerpoint/2010/main" val="31258133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Configuration Management Using </a:t>
            </a:r>
            <a:r>
              <a:rPr lang="en-US" dirty="0" smtClean="0"/>
              <a:t>TFS</a:t>
            </a:r>
            <a:endParaRPr lang="en-US" dirty="0"/>
          </a:p>
        </p:txBody>
      </p:sp>
      <p:sp>
        <p:nvSpPr>
          <p:cNvPr id="3" name="Content Placeholder 2"/>
          <p:cNvSpPr>
            <a:spLocks noGrp="1"/>
          </p:cNvSpPr>
          <p:nvPr>
            <p:ph idx="1"/>
          </p:nvPr>
        </p:nvSpPr>
        <p:spPr/>
        <p:txBody>
          <a:bodyPr/>
          <a:lstStyle/>
          <a:p>
            <a:r>
              <a:rPr lang="en-US" dirty="0"/>
              <a:t>In any (development) organization, you need to have </a:t>
            </a:r>
            <a:r>
              <a:rPr lang="en-US" dirty="0">
                <a:solidFill>
                  <a:srgbClr val="FF0000"/>
                </a:solidFill>
              </a:rPr>
              <a:t>control</a:t>
            </a:r>
            <a:r>
              <a:rPr lang="en-US" dirty="0"/>
              <a:t> of the </a:t>
            </a:r>
            <a:r>
              <a:rPr lang="en-US" dirty="0">
                <a:solidFill>
                  <a:srgbClr val="FF0000"/>
                </a:solidFill>
              </a:rPr>
              <a:t>versions</a:t>
            </a:r>
            <a:r>
              <a:rPr lang="en-US" dirty="0"/>
              <a:t> of your </a:t>
            </a:r>
            <a:r>
              <a:rPr lang="en-US" dirty="0">
                <a:solidFill>
                  <a:srgbClr val="FF0000"/>
                </a:solidFill>
              </a:rPr>
              <a:t>systems</a:t>
            </a:r>
            <a:r>
              <a:rPr lang="en-US" dirty="0"/>
              <a:t> you have in </a:t>
            </a:r>
            <a:r>
              <a:rPr lang="en-US" dirty="0" smtClean="0"/>
              <a:t>production.</a:t>
            </a:r>
          </a:p>
          <a:p>
            <a:pPr lvl="1"/>
            <a:r>
              <a:rPr lang="en-US" dirty="0" smtClean="0"/>
              <a:t>If </a:t>
            </a:r>
            <a:r>
              <a:rPr lang="en-US" dirty="0"/>
              <a:t>you don’t have that, the overall ALM process will suffer, because you will suddenly </a:t>
            </a:r>
            <a:r>
              <a:rPr lang="en-US" dirty="0">
                <a:solidFill>
                  <a:srgbClr val="FF0000"/>
                </a:solidFill>
              </a:rPr>
              <a:t>lose</a:t>
            </a:r>
            <a:r>
              <a:rPr lang="en-US" dirty="0"/>
              <a:t> </a:t>
            </a:r>
            <a:r>
              <a:rPr lang="en-US" dirty="0" smtClean="0">
                <a:solidFill>
                  <a:srgbClr val="FF0000"/>
                </a:solidFill>
              </a:rPr>
              <a:t>traceability</a:t>
            </a:r>
            <a:r>
              <a:rPr lang="en-US" dirty="0" smtClean="0"/>
              <a:t>.</a:t>
            </a:r>
          </a:p>
          <a:p>
            <a:pPr lvl="1"/>
            <a:r>
              <a:rPr lang="en-US" dirty="0" smtClean="0"/>
              <a:t>This </a:t>
            </a:r>
            <a:r>
              <a:rPr lang="en-US" dirty="0"/>
              <a:t>will make it </a:t>
            </a:r>
            <a:r>
              <a:rPr lang="en-US" dirty="0">
                <a:solidFill>
                  <a:srgbClr val="FF0000"/>
                </a:solidFill>
              </a:rPr>
              <a:t>harder</a:t>
            </a:r>
            <a:r>
              <a:rPr lang="en-US" dirty="0"/>
              <a:t> to </a:t>
            </a:r>
            <a:r>
              <a:rPr lang="en-US" dirty="0">
                <a:solidFill>
                  <a:srgbClr val="0070C0"/>
                </a:solidFill>
              </a:rPr>
              <a:t>implement</a:t>
            </a:r>
            <a:r>
              <a:rPr lang="en-US" dirty="0"/>
              <a:t> </a:t>
            </a:r>
            <a:r>
              <a:rPr lang="en-US" dirty="0">
                <a:solidFill>
                  <a:srgbClr val="FF0000"/>
                </a:solidFill>
              </a:rPr>
              <a:t>changes</a:t>
            </a:r>
            <a:r>
              <a:rPr lang="en-US" dirty="0"/>
              <a:t> and </a:t>
            </a:r>
            <a:r>
              <a:rPr lang="en-US" dirty="0">
                <a:solidFill>
                  <a:srgbClr val="FF0000"/>
                </a:solidFill>
              </a:rPr>
              <a:t>bug fixes</a:t>
            </a:r>
            <a:r>
              <a:rPr lang="en-US" dirty="0"/>
              <a:t>, because you won’t know which versions you need to </a:t>
            </a:r>
            <a:r>
              <a:rPr lang="en-US" dirty="0" smtClean="0"/>
              <a:t>update.</a:t>
            </a:r>
          </a:p>
          <a:p>
            <a:pPr lvl="1"/>
            <a:r>
              <a:rPr lang="en-US" dirty="0" smtClean="0"/>
              <a:t>Without </a:t>
            </a:r>
            <a:r>
              <a:rPr lang="en-US" dirty="0"/>
              <a:t>the help of a proper tool, you soon will get lost in the variety of applications you </a:t>
            </a:r>
            <a:r>
              <a:rPr lang="en-US" dirty="0" smtClean="0"/>
              <a:t>have.</a:t>
            </a:r>
          </a:p>
          <a:p>
            <a:pPr lvl="1"/>
            <a:r>
              <a:rPr lang="en-US" dirty="0" smtClean="0"/>
              <a:t>TFS </a:t>
            </a:r>
            <a:r>
              <a:rPr lang="en-US" dirty="0"/>
              <a:t>can help you with this in many </a:t>
            </a:r>
            <a:r>
              <a:rPr lang="en-US" dirty="0" smtClean="0"/>
              <a:t>ways.</a:t>
            </a:r>
          </a:p>
          <a:p>
            <a:pPr lvl="1"/>
            <a:r>
              <a:rPr lang="en-US" dirty="0" smtClean="0"/>
              <a:t>After </a:t>
            </a:r>
            <a:r>
              <a:rPr lang="en-US" dirty="0"/>
              <a:t>a brief description of software configuration management, I will cover three of the most important concepts that have great support in TFS and Visual Studio tools: </a:t>
            </a:r>
          </a:p>
          <a:p>
            <a:pPr lvl="2"/>
            <a:r>
              <a:rPr lang="en-US" dirty="0" smtClean="0"/>
              <a:t>Version control</a:t>
            </a:r>
          </a:p>
          <a:p>
            <a:pPr lvl="2"/>
            <a:r>
              <a:rPr lang="en-US" dirty="0" smtClean="0"/>
              <a:t>Release management</a:t>
            </a:r>
          </a:p>
          <a:p>
            <a:pPr lvl="2"/>
            <a:r>
              <a:rPr lang="en-US" dirty="0" smtClean="0"/>
              <a:t>Build management</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93</a:t>
            </a:fld>
            <a:endParaRPr lang="en-US" dirty="0"/>
          </a:p>
        </p:txBody>
      </p:sp>
    </p:spTree>
    <p:extLst>
      <p:ext uri="{BB962C8B-B14F-4D97-AF65-F5344CB8AC3E}">
        <p14:creationId xmlns:p14="http://schemas.microsoft.com/office/powerpoint/2010/main" val="167257057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a:t>
            </a:r>
            <a:endParaRPr lang="en-US" dirty="0"/>
          </a:p>
        </p:txBody>
      </p:sp>
      <p:sp>
        <p:nvSpPr>
          <p:cNvPr id="3" name="Content Placeholder 2"/>
          <p:cNvSpPr>
            <a:spLocks noGrp="1"/>
          </p:cNvSpPr>
          <p:nvPr>
            <p:ph idx="1"/>
          </p:nvPr>
        </p:nvSpPr>
        <p:spPr/>
        <p:txBody>
          <a:bodyPr/>
          <a:lstStyle/>
          <a:p>
            <a:r>
              <a:rPr lang="en-US" dirty="0" smtClean="0"/>
              <a:t>In </a:t>
            </a:r>
            <a:r>
              <a:rPr lang="en-US" dirty="0"/>
              <a:t>software engineering, </a:t>
            </a:r>
            <a:r>
              <a:rPr lang="en-US" dirty="0">
                <a:solidFill>
                  <a:srgbClr val="FF0000"/>
                </a:solidFill>
              </a:rPr>
              <a:t>software configuration management </a:t>
            </a:r>
            <a:r>
              <a:rPr lang="en-US" dirty="0"/>
              <a:t>(</a:t>
            </a:r>
            <a:r>
              <a:rPr lang="en-US" dirty="0">
                <a:solidFill>
                  <a:srgbClr val="FF0000"/>
                </a:solidFill>
              </a:rPr>
              <a:t>SCM</a:t>
            </a:r>
            <a:r>
              <a:rPr lang="en-US" dirty="0"/>
              <a:t>) is the task of tracking and controlling changes in the </a:t>
            </a:r>
            <a:r>
              <a:rPr lang="en-US" dirty="0" smtClean="0"/>
              <a:t>software.</a:t>
            </a:r>
          </a:p>
          <a:p>
            <a:pPr lvl="1"/>
            <a:r>
              <a:rPr lang="en-US" dirty="0" smtClean="0"/>
              <a:t>Configuration </a:t>
            </a:r>
            <a:r>
              <a:rPr lang="en-US" dirty="0"/>
              <a:t>management practices include </a:t>
            </a:r>
            <a:r>
              <a:rPr lang="en-US" dirty="0">
                <a:solidFill>
                  <a:srgbClr val="FF0000"/>
                </a:solidFill>
              </a:rPr>
              <a:t>revision control</a:t>
            </a:r>
            <a:r>
              <a:rPr lang="en-US" dirty="0"/>
              <a:t> and the </a:t>
            </a:r>
            <a:r>
              <a:rPr lang="en-US" dirty="0">
                <a:solidFill>
                  <a:srgbClr val="0070C0"/>
                </a:solidFill>
              </a:rPr>
              <a:t>establishment</a:t>
            </a:r>
            <a:r>
              <a:rPr lang="en-US" dirty="0"/>
              <a:t> of </a:t>
            </a:r>
            <a:r>
              <a:rPr lang="en-US" dirty="0">
                <a:solidFill>
                  <a:srgbClr val="FF0000"/>
                </a:solidFill>
              </a:rPr>
              <a:t>baselines</a:t>
            </a:r>
            <a:r>
              <a:rPr lang="en-US" dirty="0"/>
              <a:t> and are very </a:t>
            </a:r>
            <a:r>
              <a:rPr lang="en-US" dirty="0" smtClean="0"/>
              <a:t>important.</a:t>
            </a:r>
          </a:p>
          <a:p>
            <a:pPr lvl="1"/>
            <a:r>
              <a:rPr lang="en-US" dirty="0" smtClean="0"/>
              <a:t>There </a:t>
            </a:r>
            <a:r>
              <a:rPr lang="en-US" dirty="0"/>
              <a:t>are several goals of SCM, including the </a:t>
            </a:r>
            <a:r>
              <a:rPr lang="en-US" dirty="0" smtClean="0"/>
              <a:t>following:</a:t>
            </a:r>
          </a:p>
          <a:p>
            <a:pPr lvl="2"/>
            <a:r>
              <a:rPr lang="en-US" dirty="0" smtClean="0">
                <a:solidFill>
                  <a:srgbClr val="0070C0"/>
                </a:solidFill>
              </a:rPr>
              <a:t>Configuration </a:t>
            </a:r>
            <a:r>
              <a:rPr lang="en-US" dirty="0">
                <a:solidFill>
                  <a:srgbClr val="0070C0"/>
                </a:solidFill>
              </a:rPr>
              <a:t>identification:</a:t>
            </a:r>
            <a:r>
              <a:rPr lang="en-US" dirty="0"/>
              <a:t> Ensuring that you know </a:t>
            </a:r>
            <a:r>
              <a:rPr lang="en-US" dirty="0">
                <a:solidFill>
                  <a:srgbClr val="FF0000"/>
                </a:solidFill>
              </a:rPr>
              <a:t>what code </a:t>
            </a:r>
            <a:r>
              <a:rPr lang="en-US" dirty="0"/>
              <a:t>you are </a:t>
            </a:r>
            <a:r>
              <a:rPr lang="en-US" dirty="0">
                <a:solidFill>
                  <a:srgbClr val="FF0000"/>
                </a:solidFill>
              </a:rPr>
              <a:t>working</a:t>
            </a:r>
            <a:r>
              <a:rPr lang="en-US" dirty="0"/>
              <a:t> </a:t>
            </a:r>
            <a:r>
              <a:rPr lang="en-US" dirty="0" smtClean="0">
                <a:solidFill>
                  <a:srgbClr val="FF0000"/>
                </a:solidFill>
              </a:rPr>
              <a:t>with</a:t>
            </a:r>
          </a:p>
          <a:p>
            <a:pPr lvl="2"/>
            <a:r>
              <a:rPr lang="en-US" dirty="0" smtClean="0">
                <a:solidFill>
                  <a:srgbClr val="0070C0"/>
                </a:solidFill>
              </a:rPr>
              <a:t>Configuration </a:t>
            </a:r>
            <a:r>
              <a:rPr lang="en-US" dirty="0">
                <a:solidFill>
                  <a:srgbClr val="0070C0"/>
                </a:solidFill>
              </a:rPr>
              <a:t>control: </a:t>
            </a:r>
            <a:r>
              <a:rPr lang="en-US" dirty="0"/>
              <a:t>Controlling the release of a product and its changes (</a:t>
            </a:r>
            <a:r>
              <a:rPr lang="en-US" dirty="0">
                <a:solidFill>
                  <a:srgbClr val="FF0000"/>
                </a:solidFill>
              </a:rPr>
              <a:t>version </a:t>
            </a:r>
            <a:r>
              <a:rPr lang="en-US" dirty="0" smtClean="0">
                <a:solidFill>
                  <a:srgbClr val="FF0000"/>
                </a:solidFill>
              </a:rPr>
              <a:t>control</a:t>
            </a:r>
            <a:r>
              <a:rPr lang="en-US" dirty="0" smtClean="0"/>
              <a:t>)</a:t>
            </a:r>
          </a:p>
          <a:p>
            <a:pPr lvl="2"/>
            <a:r>
              <a:rPr lang="en-US" dirty="0" smtClean="0">
                <a:solidFill>
                  <a:srgbClr val="0070C0"/>
                </a:solidFill>
              </a:rPr>
              <a:t>Build </a:t>
            </a:r>
            <a:r>
              <a:rPr lang="en-US" dirty="0">
                <a:solidFill>
                  <a:srgbClr val="0070C0"/>
                </a:solidFill>
              </a:rPr>
              <a:t>management:</a:t>
            </a:r>
            <a:r>
              <a:rPr lang="en-US" dirty="0"/>
              <a:t> Managing the </a:t>
            </a:r>
            <a:r>
              <a:rPr lang="en-US" dirty="0">
                <a:solidFill>
                  <a:srgbClr val="FF0000"/>
                </a:solidFill>
              </a:rPr>
              <a:t>process</a:t>
            </a:r>
            <a:r>
              <a:rPr lang="en-US" dirty="0"/>
              <a:t> and </a:t>
            </a:r>
            <a:r>
              <a:rPr lang="en-US" dirty="0">
                <a:solidFill>
                  <a:srgbClr val="FF0000"/>
                </a:solidFill>
              </a:rPr>
              <a:t>tools</a:t>
            </a:r>
            <a:r>
              <a:rPr lang="en-US" dirty="0"/>
              <a:t> used for </a:t>
            </a:r>
            <a:r>
              <a:rPr lang="en-US" dirty="0" smtClean="0">
                <a:solidFill>
                  <a:srgbClr val="FF0000"/>
                </a:solidFill>
              </a:rPr>
              <a:t>builds</a:t>
            </a:r>
          </a:p>
          <a:p>
            <a:pPr lvl="2"/>
            <a:r>
              <a:rPr lang="en-US" dirty="0" smtClean="0">
                <a:solidFill>
                  <a:srgbClr val="0070C0"/>
                </a:solidFill>
              </a:rPr>
              <a:t>Defect </a:t>
            </a:r>
            <a:r>
              <a:rPr lang="en-US" dirty="0">
                <a:solidFill>
                  <a:srgbClr val="0070C0"/>
                </a:solidFill>
              </a:rPr>
              <a:t>tracking: </a:t>
            </a:r>
            <a:r>
              <a:rPr lang="en-US" dirty="0"/>
              <a:t>Making sure every defect has </a:t>
            </a:r>
            <a:r>
              <a:rPr lang="en-US" dirty="0">
                <a:solidFill>
                  <a:srgbClr val="FF0000"/>
                </a:solidFill>
              </a:rPr>
              <a:t>traceability</a:t>
            </a:r>
            <a:r>
              <a:rPr lang="en-US" dirty="0"/>
              <a:t> </a:t>
            </a:r>
            <a:r>
              <a:rPr lang="en-US" dirty="0">
                <a:solidFill>
                  <a:srgbClr val="0070C0"/>
                </a:solidFill>
              </a:rPr>
              <a:t>back to the </a:t>
            </a:r>
            <a:r>
              <a:rPr lang="en-US" dirty="0" smtClean="0">
                <a:solidFill>
                  <a:srgbClr val="FF0000"/>
                </a:solidFill>
              </a:rPr>
              <a:t>source</a:t>
            </a:r>
          </a:p>
          <a:p>
            <a:pPr lvl="1"/>
            <a:r>
              <a:rPr lang="en-US" dirty="0" smtClean="0"/>
              <a:t>If </a:t>
            </a:r>
            <a:r>
              <a:rPr lang="en-US" dirty="0"/>
              <a:t>these issues are not covered by your ALM process, you could very soon find yourself in a troublesome </a:t>
            </a:r>
            <a:r>
              <a:rPr lang="en-US" dirty="0" smtClean="0"/>
              <a:t>situation.</a:t>
            </a:r>
          </a:p>
          <a:p>
            <a:pPr lvl="1"/>
            <a:r>
              <a:rPr lang="en-US" dirty="0" smtClean="0"/>
              <a:t>It </a:t>
            </a:r>
            <a:r>
              <a:rPr lang="en-US" dirty="0"/>
              <a:t>is crucial for the development teams to have full control over which versions of the applications exist, which are in production, and </a:t>
            </a:r>
            <a:r>
              <a:rPr lang="en-US" dirty="0" smtClean="0"/>
              <a:t>where.</a:t>
            </a:r>
          </a:p>
          <a:p>
            <a:pPr lvl="1"/>
            <a:r>
              <a:rPr lang="en-US" dirty="0" smtClean="0"/>
              <a:t>This </a:t>
            </a:r>
            <a:r>
              <a:rPr lang="en-US" dirty="0"/>
              <a:t>topic is closely related to the </a:t>
            </a:r>
            <a:r>
              <a:rPr lang="en-US" dirty="0">
                <a:solidFill>
                  <a:srgbClr val="FF0000"/>
                </a:solidFill>
              </a:rPr>
              <a:t>portfolio management team</a:t>
            </a:r>
            <a:r>
              <a:rPr lang="en-US" dirty="0"/>
              <a:t>, and generally a big company has one or more persons devoted to keeping track of this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94</a:t>
            </a:fld>
            <a:endParaRPr lang="en-US" dirty="0"/>
          </a:p>
        </p:txBody>
      </p:sp>
    </p:spTree>
    <p:extLst>
      <p:ext uri="{BB962C8B-B14F-4D97-AF65-F5344CB8AC3E}">
        <p14:creationId xmlns:p14="http://schemas.microsoft.com/office/powerpoint/2010/main" val="18026401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Version Control </a:t>
            </a:r>
            <a:r>
              <a:rPr lang="en-US" dirty="0" smtClean="0"/>
              <a:t>&amp; </a:t>
            </a:r>
            <a:r>
              <a:rPr lang="en-US" dirty="0"/>
              <a:t>Release </a:t>
            </a:r>
            <a:r>
              <a:rPr lang="en-US" dirty="0" smtClean="0"/>
              <a:t>Mgmt: TFS 2015</a:t>
            </a:r>
            <a:endParaRPr lang="en-US" dirty="0"/>
          </a:p>
        </p:txBody>
      </p:sp>
      <p:sp>
        <p:nvSpPr>
          <p:cNvPr id="7" name="Content Placeholder 6"/>
          <p:cNvSpPr>
            <a:spLocks noGrp="1"/>
          </p:cNvSpPr>
          <p:nvPr>
            <p:ph idx="1"/>
          </p:nvPr>
        </p:nvSpPr>
        <p:spPr/>
        <p:txBody>
          <a:bodyPr/>
          <a:lstStyle/>
          <a:p>
            <a:r>
              <a:rPr lang="en-US" dirty="0"/>
              <a:t>Using the version-control system in TFS, you can manage and control multiple revisions of the same information in your </a:t>
            </a:r>
            <a:r>
              <a:rPr lang="en-US" dirty="0" smtClean="0"/>
              <a:t>projects.</a:t>
            </a:r>
          </a:p>
          <a:p>
            <a:pPr lvl="1"/>
            <a:r>
              <a:rPr lang="en-US" dirty="0" smtClean="0"/>
              <a:t>This </a:t>
            </a:r>
            <a:r>
              <a:rPr lang="en-US" dirty="0"/>
              <a:t>information can be source code, documents, work items, and other important information that you want to add version control </a:t>
            </a:r>
            <a:r>
              <a:rPr lang="en-US" dirty="0" smtClean="0"/>
              <a:t>to.</a:t>
            </a:r>
          </a:p>
          <a:p>
            <a:pPr lvl="1"/>
            <a:r>
              <a:rPr lang="en-US" dirty="0" smtClean="0"/>
              <a:t>When </a:t>
            </a:r>
            <a:r>
              <a:rPr lang="en-US" dirty="0"/>
              <a:t>you want to work on an item under source control, you </a:t>
            </a:r>
            <a:r>
              <a:rPr lang="en-US" dirty="0">
                <a:solidFill>
                  <a:srgbClr val="FF0000"/>
                </a:solidFill>
              </a:rPr>
              <a:t>check it out</a:t>
            </a:r>
            <a:r>
              <a:rPr lang="en-US" dirty="0"/>
              <a:t> to your local computer so you can start working on </a:t>
            </a:r>
            <a:r>
              <a:rPr lang="en-US" dirty="0" smtClean="0"/>
              <a:t>it.</a:t>
            </a:r>
          </a:p>
          <a:p>
            <a:pPr lvl="1"/>
            <a:r>
              <a:rPr lang="en-US" dirty="0" smtClean="0"/>
              <a:t>When </a:t>
            </a:r>
            <a:r>
              <a:rPr lang="en-US" dirty="0"/>
              <a:t>work is done and tested, you check in your changes so the version on the server is updated</a:t>
            </a:r>
            <a:r>
              <a:rPr lang="en-US" dirty="0" smtClean="0"/>
              <a:t>.</a:t>
            </a:r>
          </a:p>
          <a:p>
            <a:pPr lvl="1"/>
            <a:r>
              <a:rPr lang="en-US" dirty="0"/>
              <a:t>The version-control features of Team Foundation Server 2015 are </a:t>
            </a:r>
            <a:r>
              <a:rPr lang="en-US" dirty="0" smtClean="0"/>
              <a:t>powerful.</a:t>
            </a:r>
          </a:p>
          <a:p>
            <a:pPr lvl="1"/>
            <a:r>
              <a:rPr lang="en-US" dirty="0" smtClean="0"/>
              <a:t>They </a:t>
            </a:r>
            <a:r>
              <a:rPr lang="en-US" dirty="0"/>
              <a:t>are fully integrated into the GUI, which is something that ALM prescribes as well. If you want to, you can access some of the features from a project portal as </a:t>
            </a:r>
            <a:r>
              <a:rPr lang="en-US" dirty="0" smtClean="0"/>
              <a:t>well.</a:t>
            </a:r>
          </a:p>
          <a:p>
            <a:pPr lvl="1"/>
            <a:r>
              <a:rPr lang="en-US" dirty="0" smtClean="0"/>
              <a:t>Many </a:t>
            </a:r>
            <a:r>
              <a:rPr lang="en-US" dirty="0"/>
              <a:t>people want to use the command line for their work, and TFS enables them to use the command line for working with version control as </a:t>
            </a:r>
            <a:r>
              <a:rPr lang="en-US" dirty="0" smtClean="0"/>
              <a:t>well.</a:t>
            </a:r>
          </a:p>
          <a:p>
            <a:pPr lvl="1"/>
            <a:r>
              <a:rPr lang="en-US" dirty="0" smtClean="0"/>
              <a:t>However</a:t>
            </a:r>
            <a:r>
              <a:rPr lang="en-US" dirty="0"/>
              <a:t>, if you do want to use Visual Studio to access the TFS version-control system, you can do </a:t>
            </a:r>
            <a:r>
              <a:rPr lang="en-US" dirty="0" smtClean="0"/>
              <a:t>that.</a:t>
            </a:r>
          </a:p>
          <a:p>
            <a:pPr lvl="1"/>
            <a:r>
              <a:rPr lang="en-US" dirty="0" smtClean="0"/>
              <a:t>The </a:t>
            </a:r>
            <a:r>
              <a:rPr lang="en-US" dirty="0"/>
              <a:t>extensibility of TFS makes this </a:t>
            </a:r>
            <a:r>
              <a:rPr lang="en-US" dirty="0" smtClean="0"/>
              <a:t>possible.</a:t>
            </a:r>
          </a:p>
          <a:p>
            <a:pPr lvl="1"/>
            <a:r>
              <a:rPr lang="en-US" dirty="0" smtClean="0"/>
              <a:t>One </a:t>
            </a:r>
            <a:r>
              <a:rPr lang="en-US" dirty="0"/>
              <a:t>example of this is the </a:t>
            </a:r>
            <a:r>
              <a:rPr lang="en-US" dirty="0">
                <a:solidFill>
                  <a:srgbClr val="FF0000"/>
                </a:solidFill>
              </a:rPr>
              <a:t>Team Explorer</a:t>
            </a:r>
            <a:r>
              <a:rPr lang="en-US" dirty="0"/>
              <a:t> Everywhere suite of client applications that can access TFS, including the version-control system</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95</a:t>
            </a:fld>
            <a:endParaRPr lang="en-US" dirty="0"/>
          </a:p>
        </p:txBody>
      </p:sp>
    </p:spTree>
    <p:extLst>
      <p:ext uri="{BB962C8B-B14F-4D97-AF65-F5344CB8AC3E}">
        <p14:creationId xmlns:p14="http://schemas.microsoft.com/office/powerpoint/2010/main" val="12437117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Version Control &amp; Release Mgmt: TFS </a:t>
            </a:r>
            <a:r>
              <a:rPr lang="en-US" dirty="0" smtClean="0"/>
              <a:t>2015	   </a:t>
            </a:r>
            <a:r>
              <a:rPr lang="en-US" dirty="0" smtClean="0">
                <a:solidFill>
                  <a:srgbClr val="C00000"/>
                </a:solidFill>
              </a:rPr>
              <a:t>|</a:t>
            </a:r>
            <a:endParaRPr lang="en-US" sz="3800" dirty="0">
              <a:solidFill>
                <a:srgbClr val="C00000"/>
              </a:solidFill>
            </a:endParaRPr>
          </a:p>
        </p:txBody>
      </p:sp>
      <p:sp>
        <p:nvSpPr>
          <p:cNvPr id="7" name="Content Placeholder 6"/>
          <p:cNvSpPr>
            <a:spLocks noGrp="1"/>
          </p:cNvSpPr>
          <p:nvPr>
            <p:ph idx="1"/>
          </p:nvPr>
        </p:nvSpPr>
        <p:spPr/>
        <p:txBody>
          <a:bodyPr/>
          <a:lstStyle/>
          <a:p>
            <a:pPr lvl="1"/>
            <a:r>
              <a:rPr lang="en-US" dirty="0" smtClean="0"/>
              <a:t>Teamprise </a:t>
            </a:r>
            <a:r>
              <a:rPr lang="en-US" dirty="0"/>
              <a:t>has developed an </a:t>
            </a:r>
            <a:r>
              <a:rPr lang="en-US" dirty="0">
                <a:solidFill>
                  <a:srgbClr val="FF0000"/>
                </a:solidFill>
              </a:rPr>
              <a:t>Eclipse plug-in</a:t>
            </a:r>
            <a:r>
              <a:rPr lang="en-US" dirty="0"/>
              <a:t> that lets users access TFS from Eclipse </a:t>
            </a:r>
            <a:r>
              <a:rPr lang="en-US" dirty="0" smtClean="0"/>
              <a:t>instead.</a:t>
            </a:r>
          </a:p>
          <a:p>
            <a:pPr lvl="1"/>
            <a:r>
              <a:rPr lang="en-US" dirty="0" smtClean="0"/>
              <a:t>Teamprise </a:t>
            </a:r>
            <a:r>
              <a:rPr lang="en-US" dirty="0"/>
              <a:t>also lets you access TFS from Mac OS X and Linux command </a:t>
            </a:r>
            <a:r>
              <a:rPr lang="en-US" dirty="0" smtClean="0"/>
              <a:t>lines.</a:t>
            </a:r>
          </a:p>
          <a:p>
            <a:pPr lvl="1"/>
            <a:r>
              <a:rPr lang="en-US" dirty="0" smtClean="0"/>
              <a:t>This </a:t>
            </a:r>
            <a:r>
              <a:rPr lang="en-US" dirty="0"/>
              <a:t>way, you can more easily integrate different development platforms in a TFS </a:t>
            </a:r>
            <a:r>
              <a:rPr lang="en-US" dirty="0" smtClean="0"/>
              <a:t>project.</a:t>
            </a:r>
          </a:p>
          <a:p>
            <a:pPr lvl="1"/>
            <a:r>
              <a:rPr lang="en-US" dirty="0" smtClean="0"/>
              <a:t>You </a:t>
            </a:r>
            <a:r>
              <a:rPr lang="en-US" dirty="0"/>
              <a:t>still will use the TFS repository and have the ability to get reports and other information directly from TFS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96</a:t>
            </a:fld>
            <a:endParaRPr lang="en-US" dirty="0"/>
          </a:p>
        </p:txBody>
      </p:sp>
    </p:spTree>
    <p:extLst>
      <p:ext uri="{BB962C8B-B14F-4D97-AF65-F5344CB8AC3E}">
        <p14:creationId xmlns:p14="http://schemas.microsoft.com/office/powerpoint/2010/main" val="818801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Management</a:t>
            </a:r>
            <a:endParaRPr lang="en-US" dirty="0"/>
          </a:p>
        </p:txBody>
      </p:sp>
      <p:sp>
        <p:nvSpPr>
          <p:cNvPr id="3" name="Content Placeholder 2"/>
          <p:cNvSpPr>
            <a:spLocks noGrp="1"/>
          </p:cNvSpPr>
          <p:nvPr>
            <p:ph idx="1"/>
          </p:nvPr>
        </p:nvSpPr>
        <p:spPr/>
        <p:txBody>
          <a:bodyPr/>
          <a:lstStyle/>
          <a:p>
            <a:r>
              <a:rPr lang="en-US" dirty="0"/>
              <a:t>A </a:t>
            </a:r>
            <a:r>
              <a:rPr lang="en-US" dirty="0">
                <a:solidFill>
                  <a:srgbClr val="FF0000"/>
                </a:solidFill>
              </a:rPr>
              <a:t>build</a:t>
            </a:r>
            <a:r>
              <a:rPr lang="en-US" dirty="0"/>
              <a:t> is basically the process of taking the source code and all other items necessary in an application and building it into </a:t>
            </a:r>
            <a:r>
              <a:rPr lang="en-US" dirty="0">
                <a:solidFill>
                  <a:srgbClr val="FF0000"/>
                </a:solidFill>
              </a:rPr>
              <a:t>executable </a:t>
            </a:r>
            <a:r>
              <a:rPr lang="en-US" dirty="0" smtClean="0">
                <a:solidFill>
                  <a:srgbClr val="FF0000"/>
                </a:solidFill>
              </a:rPr>
              <a:t>software</a:t>
            </a:r>
            <a:r>
              <a:rPr lang="en-US" dirty="0" smtClean="0"/>
              <a:t>.</a:t>
            </a:r>
          </a:p>
          <a:p>
            <a:pPr lvl="1"/>
            <a:r>
              <a:rPr lang="en-US" dirty="0" smtClean="0">
                <a:solidFill>
                  <a:srgbClr val="FF0000"/>
                </a:solidFill>
              </a:rPr>
              <a:t>Team </a:t>
            </a:r>
            <a:r>
              <a:rPr lang="en-US" dirty="0">
                <a:solidFill>
                  <a:srgbClr val="FF0000"/>
                </a:solidFill>
              </a:rPr>
              <a:t>Foundation Build</a:t>
            </a:r>
            <a:r>
              <a:rPr lang="en-US" dirty="0"/>
              <a:t> is the build engine in TFS and executes the build process as defined by the TFS </a:t>
            </a:r>
            <a:r>
              <a:rPr lang="en-US" dirty="0" smtClean="0"/>
              <a:t>settings.</a:t>
            </a:r>
          </a:p>
          <a:p>
            <a:pPr lvl="1"/>
            <a:r>
              <a:rPr lang="en-US" dirty="0" smtClean="0"/>
              <a:t>Team </a:t>
            </a:r>
            <a:r>
              <a:rPr lang="en-US" dirty="0"/>
              <a:t>Foundation Build is built on the </a:t>
            </a:r>
            <a:r>
              <a:rPr lang="en-US" dirty="0">
                <a:solidFill>
                  <a:srgbClr val="FF0000"/>
                </a:solidFill>
              </a:rPr>
              <a:t>Microsoft build engine </a:t>
            </a:r>
            <a:r>
              <a:rPr lang="en-US" dirty="0"/>
              <a:t>(</a:t>
            </a:r>
            <a:r>
              <a:rPr lang="en-US" dirty="0">
                <a:solidFill>
                  <a:srgbClr val="FF0000"/>
                </a:solidFill>
              </a:rPr>
              <a:t>MSBuild</a:t>
            </a:r>
            <a:r>
              <a:rPr lang="en-US" dirty="0"/>
              <a:t>), which is the build platform for Microsoft and Visual </a:t>
            </a:r>
            <a:r>
              <a:rPr lang="en-US" dirty="0" smtClean="0"/>
              <a:t>Studio.</a:t>
            </a:r>
          </a:p>
          <a:p>
            <a:pPr lvl="1"/>
            <a:r>
              <a:rPr lang="en-US" dirty="0" smtClean="0"/>
              <a:t>You </a:t>
            </a:r>
            <a:r>
              <a:rPr lang="en-US" dirty="0"/>
              <a:t>can </a:t>
            </a:r>
            <a:r>
              <a:rPr lang="en-US" dirty="0">
                <a:solidFill>
                  <a:srgbClr val="0070C0"/>
                </a:solidFill>
              </a:rPr>
              <a:t>attach</a:t>
            </a:r>
            <a:r>
              <a:rPr lang="en-US" dirty="0"/>
              <a:t> </a:t>
            </a:r>
            <a:r>
              <a:rPr lang="en-US" dirty="0">
                <a:solidFill>
                  <a:srgbClr val="FF0000"/>
                </a:solidFill>
              </a:rPr>
              <a:t>unit tests</a:t>
            </a:r>
            <a:r>
              <a:rPr lang="en-US" dirty="0"/>
              <a:t> to a </a:t>
            </a:r>
            <a:r>
              <a:rPr lang="en-US" dirty="0">
                <a:solidFill>
                  <a:srgbClr val="FF0000"/>
                </a:solidFill>
              </a:rPr>
              <a:t>build process</a:t>
            </a:r>
            <a:r>
              <a:rPr lang="en-US" dirty="0"/>
              <a:t> so that you </a:t>
            </a:r>
            <a:r>
              <a:rPr lang="en-US" dirty="0">
                <a:solidFill>
                  <a:srgbClr val="0070C0"/>
                </a:solidFill>
              </a:rPr>
              <a:t>automatically</a:t>
            </a:r>
            <a:r>
              <a:rPr lang="en-US" dirty="0"/>
              <a:t> </a:t>
            </a:r>
            <a:r>
              <a:rPr lang="en-US" dirty="0">
                <a:solidFill>
                  <a:srgbClr val="FF0000"/>
                </a:solidFill>
              </a:rPr>
              <a:t>run</a:t>
            </a:r>
            <a:r>
              <a:rPr lang="en-US" dirty="0"/>
              <a:t> these </a:t>
            </a:r>
            <a:r>
              <a:rPr lang="en-US" dirty="0">
                <a:solidFill>
                  <a:srgbClr val="FF0000"/>
                </a:solidFill>
              </a:rPr>
              <a:t>every time</a:t>
            </a:r>
            <a:r>
              <a:rPr lang="en-US" dirty="0"/>
              <a:t> the build process kicks </a:t>
            </a:r>
            <a:r>
              <a:rPr lang="en-US" dirty="0" smtClean="0"/>
              <a:t>off.</a:t>
            </a:r>
          </a:p>
          <a:p>
            <a:pPr lvl="1"/>
            <a:r>
              <a:rPr lang="en-US" dirty="0" smtClean="0"/>
              <a:t>Team </a:t>
            </a:r>
            <a:r>
              <a:rPr lang="en-US" dirty="0"/>
              <a:t>Foundation Build is fully integrated into the Visual Studio GUI so you don’t have to use separate tools for handling these </a:t>
            </a:r>
            <a:r>
              <a:rPr lang="en-US" dirty="0" smtClean="0"/>
              <a:t>tasks.</a:t>
            </a:r>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97</a:t>
            </a:fld>
            <a:endParaRPr lang="en-US" dirty="0"/>
          </a:p>
        </p:txBody>
      </p:sp>
    </p:spTree>
    <p:extLst>
      <p:ext uri="{BB962C8B-B14F-4D97-AF65-F5344CB8AC3E}">
        <p14:creationId xmlns:p14="http://schemas.microsoft.com/office/powerpoint/2010/main" val="5754266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Builds supported by TFS</a:t>
            </a:r>
            <a:endParaRPr lang="en-US" dirty="0"/>
          </a:p>
        </p:txBody>
      </p:sp>
      <p:sp>
        <p:nvSpPr>
          <p:cNvPr id="7" name="Content Placeholder 6"/>
          <p:cNvSpPr>
            <a:spLocks noGrp="1"/>
          </p:cNvSpPr>
          <p:nvPr>
            <p:ph idx="1"/>
          </p:nvPr>
        </p:nvSpPr>
        <p:spPr/>
        <p:txBody>
          <a:bodyPr/>
          <a:lstStyle/>
          <a:p>
            <a:r>
              <a:rPr lang="en-US" dirty="0"/>
              <a:t>Team Foundation Build supports several types of </a:t>
            </a:r>
            <a:r>
              <a:rPr lang="en-US" dirty="0" smtClean="0"/>
              <a:t>builds:</a:t>
            </a:r>
          </a:p>
          <a:p>
            <a:pPr lvl="2"/>
            <a:r>
              <a:rPr lang="en-US" dirty="0" smtClean="0">
                <a:solidFill>
                  <a:srgbClr val="0070C0"/>
                </a:solidFill>
              </a:rPr>
              <a:t>Full </a:t>
            </a:r>
            <a:r>
              <a:rPr lang="en-US" dirty="0">
                <a:solidFill>
                  <a:srgbClr val="0070C0"/>
                </a:solidFill>
              </a:rPr>
              <a:t>builds: </a:t>
            </a:r>
            <a:r>
              <a:rPr lang="en-US" dirty="0"/>
              <a:t>You build everything in the project. This can be resource- and </a:t>
            </a:r>
            <a:r>
              <a:rPr lang="en-US" dirty="0" smtClean="0"/>
              <a:t>time-consuming.</a:t>
            </a:r>
          </a:p>
          <a:p>
            <a:pPr lvl="2"/>
            <a:r>
              <a:rPr lang="en-US" dirty="0" smtClean="0">
                <a:solidFill>
                  <a:srgbClr val="0070C0"/>
                </a:solidFill>
              </a:rPr>
              <a:t>Partial </a:t>
            </a:r>
            <a:r>
              <a:rPr lang="en-US" dirty="0">
                <a:solidFill>
                  <a:srgbClr val="0070C0"/>
                </a:solidFill>
              </a:rPr>
              <a:t>builds:</a:t>
            </a:r>
            <a:r>
              <a:rPr lang="en-US" dirty="0"/>
              <a:t> You build only one or more parts of the </a:t>
            </a:r>
            <a:r>
              <a:rPr lang="en-US" dirty="0" smtClean="0"/>
              <a:t>system.</a:t>
            </a:r>
          </a:p>
          <a:p>
            <a:pPr lvl="2"/>
            <a:r>
              <a:rPr lang="en-US" dirty="0" smtClean="0">
                <a:solidFill>
                  <a:srgbClr val="0070C0"/>
                </a:solidFill>
              </a:rPr>
              <a:t>Nightly </a:t>
            </a:r>
            <a:r>
              <a:rPr lang="en-US" dirty="0">
                <a:solidFill>
                  <a:srgbClr val="0070C0"/>
                </a:solidFill>
              </a:rPr>
              <a:t>builds:</a:t>
            </a:r>
            <a:r>
              <a:rPr lang="en-US" dirty="0"/>
              <a:t> Many projects build the system during nighttime. Especially if the build process takes a long time, this can be very </a:t>
            </a:r>
            <a:r>
              <a:rPr lang="en-US" dirty="0" smtClean="0"/>
              <a:t>handy.</a:t>
            </a:r>
          </a:p>
          <a:p>
            <a:pPr lvl="2"/>
            <a:r>
              <a:rPr lang="en-US" dirty="0" smtClean="0">
                <a:solidFill>
                  <a:srgbClr val="0070C0"/>
                </a:solidFill>
              </a:rPr>
              <a:t>Custom </a:t>
            </a:r>
            <a:r>
              <a:rPr lang="en-US" dirty="0">
                <a:solidFill>
                  <a:srgbClr val="0070C0"/>
                </a:solidFill>
              </a:rPr>
              <a:t>builds:</a:t>
            </a:r>
            <a:r>
              <a:rPr lang="en-US" dirty="0"/>
              <a:t> You can use the extensibility of TFS to create your own build types or edit any of the existing </a:t>
            </a:r>
            <a:r>
              <a:rPr lang="en-US" dirty="0" smtClean="0"/>
              <a:t>ones.</a:t>
            </a:r>
          </a:p>
          <a:p>
            <a:pPr lvl="2"/>
            <a:r>
              <a:rPr lang="en-US" dirty="0" smtClean="0">
                <a:solidFill>
                  <a:srgbClr val="0070C0"/>
                </a:solidFill>
              </a:rPr>
              <a:t>Incremental </a:t>
            </a:r>
            <a:r>
              <a:rPr lang="en-US" dirty="0">
                <a:solidFill>
                  <a:srgbClr val="0070C0"/>
                </a:solidFill>
              </a:rPr>
              <a:t>builds: </a:t>
            </a:r>
            <a:r>
              <a:rPr lang="en-US" dirty="0"/>
              <a:t>You build only the components that have been changed since the last </a:t>
            </a:r>
            <a:r>
              <a:rPr lang="en-US" dirty="0" smtClean="0"/>
              <a:t>build.</a:t>
            </a:r>
          </a:p>
          <a:p>
            <a:pPr lvl="1"/>
            <a:r>
              <a:rPr lang="en-US" dirty="0"/>
              <a:t>You can also add a number of tasks that you want to be executed when running the </a:t>
            </a:r>
            <a:r>
              <a:rPr lang="en-US" dirty="0" smtClean="0"/>
              <a:t>build:</a:t>
            </a:r>
          </a:p>
          <a:p>
            <a:pPr lvl="2"/>
            <a:r>
              <a:rPr lang="en-US" dirty="0" smtClean="0"/>
              <a:t>Get </a:t>
            </a:r>
            <a:r>
              <a:rPr lang="en-US" dirty="0"/>
              <a:t>the latest source code from the version-control </a:t>
            </a:r>
            <a:r>
              <a:rPr lang="en-US" dirty="0" smtClean="0"/>
              <a:t>system</a:t>
            </a:r>
          </a:p>
          <a:p>
            <a:pPr lvl="2"/>
            <a:r>
              <a:rPr lang="en-US" dirty="0" smtClean="0"/>
              <a:t>Compile sources</a:t>
            </a:r>
          </a:p>
          <a:p>
            <a:pPr lvl="2"/>
            <a:r>
              <a:rPr lang="en-US" dirty="0" smtClean="0"/>
              <a:t>Perform </a:t>
            </a:r>
            <a:r>
              <a:rPr lang="en-US" dirty="0"/>
              <a:t>architectural </a:t>
            </a:r>
            <a:r>
              <a:rPr lang="en-US" dirty="0" smtClean="0"/>
              <a:t>validation</a:t>
            </a:r>
          </a:p>
          <a:p>
            <a:pPr lvl="2"/>
            <a:r>
              <a:rPr lang="en-US" dirty="0" smtClean="0"/>
              <a:t>Run </a:t>
            </a:r>
            <a:r>
              <a:rPr lang="en-US" dirty="0"/>
              <a:t>static analysis </a:t>
            </a:r>
            <a:r>
              <a:rPr lang="en-US" dirty="0" smtClean="0"/>
              <a:t>tool</a:t>
            </a:r>
          </a:p>
          <a:p>
            <a:pPr lvl="2"/>
            <a:r>
              <a:rPr lang="en-US" dirty="0" smtClean="0"/>
              <a:t>Execute unit tests</a:t>
            </a:r>
          </a:p>
          <a:p>
            <a:pPr lvl="2"/>
            <a:r>
              <a:rPr lang="en-US" dirty="0" smtClean="0"/>
              <a:t>Update work items</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98</a:t>
            </a:fld>
            <a:endParaRPr lang="en-US" dirty="0"/>
          </a:p>
        </p:txBody>
      </p:sp>
    </p:spTree>
    <p:extLst>
      <p:ext uri="{BB962C8B-B14F-4D97-AF65-F5344CB8AC3E}">
        <p14:creationId xmlns:p14="http://schemas.microsoft.com/office/powerpoint/2010/main" val="16962616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Builds supported by TFS						   </a:t>
            </a:r>
            <a:r>
              <a:rPr lang="en-US" dirty="0" smtClean="0">
                <a:solidFill>
                  <a:srgbClr val="C00000"/>
                </a:solidFill>
              </a:rPr>
              <a:t>|</a:t>
            </a:r>
            <a:endParaRPr lang="en-US" dirty="0">
              <a:solidFill>
                <a:srgbClr val="C00000"/>
              </a:solidFill>
            </a:endParaRPr>
          </a:p>
        </p:txBody>
      </p:sp>
      <p:sp>
        <p:nvSpPr>
          <p:cNvPr id="7" name="Content Placeholder 6"/>
          <p:cNvSpPr>
            <a:spLocks noGrp="1"/>
          </p:cNvSpPr>
          <p:nvPr>
            <p:ph idx="1"/>
          </p:nvPr>
        </p:nvSpPr>
        <p:spPr/>
        <p:txBody>
          <a:bodyPr/>
          <a:lstStyle/>
          <a:p>
            <a:pPr lvl="2"/>
            <a:r>
              <a:rPr lang="en-US" dirty="0" smtClean="0"/>
              <a:t>Perform </a:t>
            </a:r>
            <a:r>
              <a:rPr lang="en-US" dirty="0"/>
              <a:t>code </a:t>
            </a:r>
            <a:r>
              <a:rPr lang="en-US" dirty="0" smtClean="0"/>
              <a:t>coverage</a:t>
            </a:r>
          </a:p>
          <a:p>
            <a:pPr lvl="2"/>
            <a:r>
              <a:rPr lang="en-US" dirty="0" smtClean="0"/>
              <a:t>Calculate </a:t>
            </a:r>
            <a:r>
              <a:rPr lang="en-US" dirty="0"/>
              <a:t>code churn (how many rows of code have been modified or added since the last </a:t>
            </a:r>
            <a:r>
              <a:rPr lang="en-US" dirty="0" smtClean="0"/>
              <a:t>count)</a:t>
            </a:r>
          </a:p>
          <a:p>
            <a:pPr lvl="2"/>
            <a:r>
              <a:rPr lang="en-US" dirty="0" smtClean="0"/>
              <a:t>Produce </a:t>
            </a:r>
            <a:r>
              <a:rPr lang="en-US" dirty="0"/>
              <a:t>build </a:t>
            </a:r>
            <a:r>
              <a:rPr lang="en-US" dirty="0" smtClean="0"/>
              <a:t>reports</a:t>
            </a:r>
          </a:p>
          <a:p>
            <a:pPr lvl="2"/>
            <a:r>
              <a:rPr lang="en-US" dirty="0" smtClean="0"/>
              <a:t>Drop </a:t>
            </a:r>
            <a:r>
              <a:rPr lang="en-US" dirty="0"/>
              <a:t>exe/output into predefined </a:t>
            </a:r>
            <a:r>
              <a:rPr lang="en-US" dirty="0" smtClean="0"/>
              <a:t>location</a:t>
            </a:r>
            <a:endParaRPr lang="en-US" dirty="0"/>
          </a:p>
        </p:txBody>
      </p:sp>
      <p:sp>
        <p:nvSpPr>
          <p:cNvPr id="4" name="Date Placeholder 3"/>
          <p:cNvSpPr>
            <a:spLocks noGrp="1"/>
          </p:cNvSpPr>
          <p:nvPr>
            <p:ph type="dt" sz="half" idx="2"/>
          </p:nvPr>
        </p:nvSpPr>
        <p:spPr/>
        <p:txBody>
          <a:bodyPr/>
          <a:lstStyle/>
          <a:p>
            <a:r>
              <a:rPr lang="en-US" smtClean="0"/>
              <a:t>26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99</a:t>
            </a:fld>
            <a:endParaRPr lang="en-US" dirty="0"/>
          </a:p>
        </p:txBody>
      </p:sp>
    </p:spTree>
    <p:extLst>
      <p:ext uri="{BB962C8B-B14F-4D97-AF65-F5344CB8AC3E}">
        <p14:creationId xmlns:p14="http://schemas.microsoft.com/office/powerpoint/2010/main" val="33073325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RoyalSapphire PPT">
      <a:majorFont>
        <a:latin typeface="Gill Sans MT (Headings)"/>
        <a:ea typeface=""/>
        <a:cs typeface=""/>
      </a:majorFont>
      <a:minorFont>
        <a:latin typeface="Gill Sans MT (Bod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1141</TotalTime>
  <Words>23682</Words>
  <Application>Microsoft Office PowerPoint</Application>
  <PresentationFormat>Widescreen</PresentationFormat>
  <Paragraphs>1851</Paragraphs>
  <Slides>197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197</vt:i4>
      </vt:variant>
    </vt:vector>
  </HeadingPairs>
  <TitlesOfParts>
    <vt:vector size="206" baseType="lpstr">
      <vt:lpstr>Arial</vt:lpstr>
      <vt:lpstr>Brush Script MT</vt:lpstr>
      <vt:lpstr>Calibri</vt:lpstr>
      <vt:lpstr>Courier New</vt:lpstr>
      <vt:lpstr>Gill Sans MT</vt:lpstr>
      <vt:lpstr>Gill Sans MT (Body)</vt:lpstr>
      <vt:lpstr>Gill Sans MT (Headings)</vt:lpstr>
      <vt:lpstr>Wingdings</vt:lpstr>
      <vt:lpstr>Office Theme</vt:lpstr>
      <vt:lpstr>PowerPoint Presentation</vt:lpstr>
      <vt:lpstr>PowerPoint Presentation</vt:lpstr>
      <vt:lpstr>PowerPoint Presentation</vt:lpstr>
      <vt:lpstr>PowerPoint Presentation</vt:lpstr>
      <vt:lpstr>Intro</vt:lpstr>
      <vt:lpstr>Aspects of the ALM Process</vt:lpstr>
      <vt:lpstr>Aspects of the ALM Process        |</vt:lpstr>
      <vt:lpstr>Aspects of the ALM Process       ||</vt:lpstr>
      <vt:lpstr>Figure 1-1</vt:lpstr>
      <vt:lpstr>Section 1</vt:lpstr>
      <vt:lpstr>Section 1             |</vt:lpstr>
      <vt:lpstr>Section 1            ||</vt:lpstr>
      <vt:lpstr>Section 1           |||</vt:lpstr>
      <vt:lpstr>Section 1          ||||</vt:lpstr>
      <vt:lpstr>Four Ways of Looking at ALM</vt:lpstr>
      <vt:lpstr>Four Ways of Looking at ALM        |</vt:lpstr>
      <vt:lpstr>Figure 1-2</vt:lpstr>
      <vt:lpstr>The SDLC View</vt:lpstr>
      <vt:lpstr>The SDLC View           |</vt:lpstr>
      <vt:lpstr>Figure 1-3</vt:lpstr>
      <vt:lpstr>ALM</vt:lpstr>
      <vt:lpstr>The Service Management or Operations View</vt:lpstr>
      <vt:lpstr>The Service Management or Operations View |</vt:lpstr>
      <vt:lpstr>The Application Portfolio Management View</vt:lpstr>
      <vt:lpstr>Figure 1-4</vt:lpstr>
      <vt:lpstr>The Unified View</vt:lpstr>
      <vt:lpstr>Figure 1-5</vt:lpstr>
      <vt:lpstr>Three Pillars of Traditional ALM</vt:lpstr>
      <vt:lpstr>Figure 1-6</vt:lpstr>
      <vt:lpstr>Traceability</vt:lpstr>
      <vt:lpstr>Traceability            |</vt:lpstr>
      <vt:lpstr>Automation of High-Level Processes</vt:lpstr>
      <vt:lpstr>Visibility</vt:lpstr>
      <vt:lpstr>A Brief History of ALM Tools and Concepts</vt:lpstr>
      <vt:lpstr>A Brief History of ALM Tools and Concepts    |</vt:lpstr>
      <vt:lpstr>Serena Software - ALM Concepts</vt:lpstr>
      <vt:lpstr>Serena Software - ALM Concepts      |</vt:lpstr>
      <vt:lpstr>Serena Software - ALM Concepts     ||</vt:lpstr>
      <vt:lpstr>Application Lifecycle Management 1.0</vt:lpstr>
      <vt:lpstr>Application Lifecycle Management 1.0     |</vt:lpstr>
      <vt:lpstr>Application Lifecycle Management 1.0    ||</vt:lpstr>
      <vt:lpstr>Figure 1-7</vt:lpstr>
      <vt:lpstr>ALM 1.0 Tools</vt:lpstr>
      <vt:lpstr>ALM 1.0 Tools            |</vt:lpstr>
      <vt:lpstr>Application Lifecycle Management 2.0</vt:lpstr>
      <vt:lpstr>Figure 1-8</vt:lpstr>
      <vt:lpstr>Table 1-1</vt:lpstr>
      <vt:lpstr>Common Features</vt:lpstr>
      <vt:lpstr>Common Features          |</vt:lpstr>
      <vt:lpstr>Standards</vt:lpstr>
      <vt:lpstr>ALM 2.0 Benefits</vt:lpstr>
      <vt:lpstr>ALM 2.0 Benefits           |</vt:lpstr>
      <vt:lpstr>Application Lifecycle Management 2.0+</vt:lpstr>
      <vt:lpstr>Application Lifecycle Management 2.0+     |</vt:lpstr>
      <vt:lpstr>Application Lifecycle Management 2.0+    ||</vt:lpstr>
      <vt:lpstr>Application Lifecycle Management 2.0+   |||</vt:lpstr>
      <vt:lpstr>NOTE</vt:lpstr>
      <vt:lpstr>Figure 1-9</vt:lpstr>
      <vt:lpstr>DevOps</vt:lpstr>
      <vt:lpstr>DevOps             |</vt:lpstr>
      <vt:lpstr>Figure 1-10</vt:lpstr>
      <vt:lpstr>PowerPoint Presentation</vt:lpstr>
      <vt:lpstr>Intro</vt:lpstr>
      <vt:lpstr>ALM Overview</vt:lpstr>
      <vt:lpstr>ALM Overview            |</vt:lpstr>
      <vt:lpstr>Other ALM Features</vt:lpstr>
      <vt:lpstr>Other ALM Features          |</vt:lpstr>
      <vt:lpstr>Team Foundation Server Overview</vt:lpstr>
      <vt:lpstr>Team Foundation Server</vt:lpstr>
      <vt:lpstr>Figure 2-1</vt:lpstr>
      <vt:lpstr>NOTE</vt:lpstr>
      <vt:lpstr>Figure 2-2</vt:lpstr>
      <vt:lpstr>Process Template</vt:lpstr>
      <vt:lpstr>Process Template           |</vt:lpstr>
      <vt:lpstr>Figure 2-3</vt:lpstr>
      <vt:lpstr>Process Variants</vt:lpstr>
      <vt:lpstr>Process Variants           |</vt:lpstr>
      <vt:lpstr>Process Variants          ||</vt:lpstr>
      <vt:lpstr>Visual Studio 2015 Editions</vt:lpstr>
      <vt:lpstr>Visual Studio 2015 Editions        |</vt:lpstr>
      <vt:lpstr>TFS Web</vt:lpstr>
      <vt:lpstr>Figure 2-4</vt:lpstr>
      <vt:lpstr>Microsoft Office</vt:lpstr>
      <vt:lpstr>IDE Integration</vt:lpstr>
      <vt:lpstr>IDE Integration           |</vt:lpstr>
      <vt:lpstr>Traceability</vt:lpstr>
      <vt:lpstr>The TFS Work Item Tracking System</vt:lpstr>
      <vt:lpstr>Work Items</vt:lpstr>
      <vt:lpstr>Figure 2-5</vt:lpstr>
      <vt:lpstr>Work item Tracking System</vt:lpstr>
      <vt:lpstr>Work item Tracking System        |</vt:lpstr>
      <vt:lpstr>Work item Tracking System       ||</vt:lpstr>
      <vt:lpstr>Configuration Management Using TFS</vt:lpstr>
      <vt:lpstr>NOTE</vt:lpstr>
      <vt:lpstr>Version Control &amp; Release Mgmt: TFS 2015</vt:lpstr>
      <vt:lpstr>Version Control &amp; Release Mgmt: TFS 2015    |</vt:lpstr>
      <vt:lpstr>Build Management</vt:lpstr>
      <vt:lpstr>Builds supported by TFS</vt:lpstr>
      <vt:lpstr>Builds supported by TFS         |</vt:lpstr>
      <vt:lpstr>Automation of High-Level Processes</vt:lpstr>
      <vt:lpstr>Automation of High-Level Processes      |</vt:lpstr>
      <vt:lpstr>Automation of High-Level Processes     ||</vt:lpstr>
      <vt:lpstr>Visibility</vt:lpstr>
      <vt:lpstr>Visibility             |</vt:lpstr>
      <vt:lpstr>Figure 2-6</vt:lpstr>
      <vt:lpstr>Collaboration</vt:lpstr>
      <vt:lpstr>Collaboration</vt:lpstr>
      <vt:lpstr>Figure 2-7</vt:lpstr>
      <vt:lpstr>Work Items for Collaboration</vt:lpstr>
      <vt:lpstr>Figure 2-8</vt:lpstr>
      <vt:lpstr>The Gap Between IT and Business</vt:lpstr>
      <vt:lpstr>Office/MS Project Integration</vt:lpstr>
      <vt:lpstr>Use of One Role-Based Tool</vt:lpstr>
      <vt:lpstr>Extensibility</vt:lpstr>
      <vt:lpstr>Extensibility            |</vt:lpstr>
      <vt:lpstr>Differences Between TFS and VSTS</vt:lpstr>
      <vt:lpstr>Table 2-1</vt:lpstr>
      <vt:lpstr>PowerPoint Presentation</vt:lpstr>
      <vt:lpstr>Intro</vt:lpstr>
      <vt:lpstr>The Scrum Framework</vt:lpstr>
      <vt:lpstr>The Scrum Framework         |</vt:lpstr>
      <vt:lpstr>Figure 3-1</vt:lpstr>
      <vt:lpstr>Empirical Process Control</vt:lpstr>
      <vt:lpstr>Empirical Process Control        |</vt:lpstr>
      <vt:lpstr>Three Legs of Empirical Process Control</vt:lpstr>
      <vt:lpstr>Complexity in Projects</vt:lpstr>
      <vt:lpstr>Complexity in Projects         |</vt:lpstr>
      <vt:lpstr>Complexity in Projects        ||</vt:lpstr>
      <vt:lpstr>Figure 3-2</vt:lpstr>
      <vt:lpstr>What Scrum Is</vt:lpstr>
      <vt:lpstr>Figure 3-3</vt:lpstr>
      <vt:lpstr>Product Backlog</vt:lpstr>
      <vt:lpstr>Team</vt:lpstr>
      <vt:lpstr>Team              |</vt:lpstr>
      <vt:lpstr>Roles in Scrum</vt:lpstr>
      <vt:lpstr>The Product Owner</vt:lpstr>
      <vt:lpstr>The Team</vt:lpstr>
      <vt:lpstr>The Team             |</vt:lpstr>
      <vt:lpstr>The Scrum Master</vt:lpstr>
      <vt:lpstr>Scrum Master Responsibilities</vt:lpstr>
      <vt:lpstr>The Scrum Process</vt:lpstr>
      <vt:lpstr>NOTE</vt:lpstr>
      <vt:lpstr>Sprint Planning Meeting</vt:lpstr>
      <vt:lpstr>Daily Scrum</vt:lpstr>
      <vt:lpstr>Figure 3-4</vt:lpstr>
      <vt:lpstr>Sprint Review</vt:lpstr>
      <vt:lpstr>Sprint Retrospective</vt:lpstr>
      <vt:lpstr>Documentation</vt:lpstr>
      <vt:lpstr>Figure 3-5</vt:lpstr>
      <vt:lpstr>Summary</vt:lpstr>
      <vt:lpstr>Summary             |</vt:lpstr>
      <vt:lpstr>Definition of Done</vt:lpstr>
      <vt:lpstr>Why DoD?</vt:lpstr>
      <vt:lpstr>Why DoD?             |</vt:lpstr>
      <vt:lpstr>DoD Starting Point</vt:lpstr>
      <vt:lpstr>DoD Starting Point          |</vt:lpstr>
      <vt:lpstr>DoD – when Sprint is Finished</vt:lpstr>
      <vt:lpstr>Agile Requirements and Estimation</vt:lpstr>
      <vt:lpstr>Requirements</vt:lpstr>
      <vt:lpstr>Figure 3-6</vt:lpstr>
      <vt:lpstr>Acceptance Criteria</vt:lpstr>
      <vt:lpstr>Story-writing Workshop</vt:lpstr>
      <vt:lpstr>Risk Assessment</vt:lpstr>
      <vt:lpstr>Estimation</vt:lpstr>
      <vt:lpstr>Story Points</vt:lpstr>
      <vt:lpstr>Planning Poker</vt:lpstr>
      <vt:lpstr>Estimating Time</vt:lpstr>
      <vt:lpstr>Team Velocity</vt:lpstr>
      <vt:lpstr>Team Velocity            |</vt:lpstr>
      <vt:lpstr>Backlog</vt:lpstr>
      <vt:lpstr>Backlog             |</vt:lpstr>
      <vt:lpstr>Figure 3-7</vt:lpstr>
      <vt:lpstr>During the Sprint</vt:lpstr>
      <vt:lpstr>Daily Stand-Up</vt:lpstr>
      <vt:lpstr>Daily Stand-Up           |</vt:lpstr>
      <vt:lpstr>Sprint Review</vt:lpstr>
      <vt:lpstr>Sprint Retrospective</vt:lpstr>
      <vt:lpstr>Sprint Retrospective          |</vt:lpstr>
      <vt:lpstr>Kanban</vt:lpstr>
      <vt:lpstr>Extreme Programming</vt:lpstr>
      <vt:lpstr>Scaling Scrum</vt:lpstr>
      <vt:lpstr>Scaling Scrum            |</vt:lpstr>
      <vt:lpstr>SAFe</vt:lpstr>
      <vt:lpstr>Scaled Professional Scrum (SPS)</vt:lpstr>
      <vt:lpstr>How Agile Maps to ALM</vt:lpstr>
      <vt:lpstr>Agile Captures Task-Based Work</vt:lpstr>
      <vt:lpstr>Increased Frequency of Inspection</vt:lpstr>
      <vt:lpstr>Many Tools Collect Much Information</vt:lpstr>
      <vt:lpstr>NOTE</vt:lpstr>
      <vt:lpstr>Test Artifacts Are Important</vt:lpstr>
      <vt:lpstr>Agile Teams Plan Frequently</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Reddy</dc:creator>
  <cp:lastModifiedBy>Reddy</cp:lastModifiedBy>
  <cp:revision>227</cp:revision>
  <dcterms:created xsi:type="dcterms:W3CDTF">2018-04-26T03:21:35Z</dcterms:created>
  <dcterms:modified xsi:type="dcterms:W3CDTF">2018-06-29T05:18:26Z</dcterms:modified>
</cp:coreProperties>
</file>